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Lst>
  <p:notesMasterIdLst>
    <p:notesMasterId r:id="rId190"/>
  </p:notesMasterIdLst>
  <p:handoutMasterIdLst>
    <p:handoutMasterId r:id="rId191"/>
  </p:handoutMasterIdLst>
  <p:sldIdLst>
    <p:sldId id="316" r:id="rId2"/>
    <p:sldId id="974" r:id="rId3"/>
    <p:sldId id="975" r:id="rId4"/>
    <p:sldId id="976" r:id="rId5"/>
    <p:sldId id="978" r:id="rId6"/>
    <p:sldId id="979" r:id="rId7"/>
    <p:sldId id="980" r:id="rId8"/>
    <p:sldId id="981" r:id="rId9"/>
    <p:sldId id="982" r:id="rId10"/>
    <p:sldId id="983" r:id="rId11"/>
    <p:sldId id="984" r:id="rId12"/>
    <p:sldId id="985" r:id="rId13"/>
    <p:sldId id="986" r:id="rId14"/>
    <p:sldId id="987" r:id="rId15"/>
    <p:sldId id="988" r:id="rId16"/>
    <p:sldId id="989" r:id="rId17"/>
    <p:sldId id="990" r:id="rId18"/>
    <p:sldId id="991" r:id="rId19"/>
    <p:sldId id="992" r:id="rId20"/>
    <p:sldId id="993" r:id="rId21"/>
    <p:sldId id="994" r:id="rId22"/>
    <p:sldId id="995" r:id="rId23"/>
    <p:sldId id="996" r:id="rId24"/>
    <p:sldId id="997" r:id="rId25"/>
    <p:sldId id="998" r:id="rId26"/>
    <p:sldId id="999" r:id="rId27"/>
    <p:sldId id="1000" r:id="rId28"/>
    <p:sldId id="1001" r:id="rId29"/>
    <p:sldId id="1002" r:id="rId30"/>
    <p:sldId id="1003" r:id="rId31"/>
    <p:sldId id="1004" r:id="rId32"/>
    <p:sldId id="1005" r:id="rId33"/>
    <p:sldId id="1006" r:id="rId34"/>
    <p:sldId id="1007" r:id="rId35"/>
    <p:sldId id="1008" r:id="rId36"/>
    <p:sldId id="1009" r:id="rId37"/>
    <p:sldId id="1010" r:id="rId38"/>
    <p:sldId id="1011" r:id="rId39"/>
    <p:sldId id="1013" r:id="rId40"/>
    <p:sldId id="1014" r:id="rId41"/>
    <p:sldId id="1015" r:id="rId42"/>
    <p:sldId id="1016" r:id="rId43"/>
    <p:sldId id="1017" r:id="rId44"/>
    <p:sldId id="1018" r:id="rId45"/>
    <p:sldId id="1019" r:id="rId46"/>
    <p:sldId id="1020" r:id="rId47"/>
    <p:sldId id="1021" r:id="rId48"/>
    <p:sldId id="504" r:id="rId49"/>
    <p:sldId id="694" r:id="rId50"/>
    <p:sldId id="691" r:id="rId51"/>
    <p:sldId id="1111" r:id="rId52"/>
    <p:sldId id="1112" r:id="rId53"/>
    <p:sldId id="1113" r:id="rId54"/>
    <p:sldId id="1114" r:id="rId55"/>
    <p:sldId id="692" r:id="rId56"/>
    <p:sldId id="693" r:id="rId57"/>
    <p:sldId id="841" r:id="rId58"/>
    <p:sldId id="1064" r:id="rId59"/>
    <p:sldId id="1065" r:id="rId60"/>
    <p:sldId id="906" r:id="rId61"/>
    <p:sldId id="907" r:id="rId62"/>
    <p:sldId id="908" r:id="rId63"/>
    <p:sldId id="909" r:id="rId64"/>
    <p:sldId id="910" r:id="rId65"/>
    <p:sldId id="911" r:id="rId66"/>
    <p:sldId id="1102" r:id="rId67"/>
    <p:sldId id="1103" r:id="rId68"/>
    <p:sldId id="1104" r:id="rId69"/>
    <p:sldId id="1105" r:id="rId70"/>
    <p:sldId id="1106" r:id="rId71"/>
    <p:sldId id="1107" r:id="rId72"/>
    <p:sldId id="1108" r:id="rId73"/>
    <p:sldId id="1109" r:id="rId74"/>
    <p:sldId id="1110" r:id="rId75"/>
    <p:sldId id="913" r:id="rId76"/>
    <p:sldId id="921" r:id="rId77"/>
    <p:sldId id="724" r:id="rId78"/>
    <p:sldId id="725" r:id="rId79"/>
    <p:sldId id="726" r:id="rId80"/>
    <p:sldId id="727" r:id="rId81"/>
    <p:sldId id="728" r:id="rId82"/>
    <p:sldId id="729" r:id="rId83"/>
    <p:sldId id="731" r:id="rId84"/>
    <p:sldId id="744" r:id="rId85"/>
    <p:sldId id="732" r:id="rId86"/>
    <p:sldId id="733" r:id="rId87"/>
    <p:sldId id="734" r:id="rId88"/>
    <p:sldId id="735" r:id="rId89"/>
    <p:sldId id="736" r:id="rId90"/>
    <p:sldId id="737" r:id="rId91"/>
    <p:sldId id="738" r:id="rId92"/>
    <p:sldId id="739" r:id="rId93"/>
    <p:sldId id="912" r:id="rId94"/>
    <p:sldId id="922" r:id="rId95"/>
    <p:sldId id="886" r:id="rId96"/>
    <p:sldId id="805" r:id="rId97"/>
    <p:sldId id="806" r:id="rId98"/>
    <p:sldId id="807" r:id="rId99"/>
    <p:sldId id="808" r:id="rId100"/>
    <p:sldId id="809" r:id="rId101"/>
    <p:sldId id="810" r:id="rId102"/>
    <p:sldId id="812" r:id="rId103"/>
    <p:sldId id="813" r:id="rId104"/>
    <p:sldId id="814" r:id="rId105"/>
    <p:sldId id="815" r:id="rId106"/>
    <p:sldId id="816" r:id="rId107"/>
    <p:sldId id="818" r:id="rId108"/>
    <p:sldId id="819" r:id="rId109"/>
    <p:sldId id="820" r:id="rId110"/>
    <p:sldId id="821" r:id="rId111"/>
    <p:sldId id="1066" r:id="rId112"/>
    <p:sldId id="1067" r:id="rId113"/>
    <p:sldId id="1075" r:id="rId114"/>
    <p:sldId id="1076" r:id="rId115"/>
    <p:sldId id="1077" r:id="rId116"/>
    <p:sldId id="1078" r:id="rId117"/>
    <p:sldId id="1079" r:id="rId118"/>
    <p:sldId id="1080" r:id="rId119"/>
    <p:sldId id="1081" r:id="rId120"/>
    <p:sldId id="1082" r:id="rId121"/>
    <p:sldId id="1083" r:id="rId122"/>
    <p:sldId id="1084" r:id="rId123"/>
    <p:sldId id="1085" r:id="rId124"/>
    <p:sldId id="1086" r:id="rId125"/>
    <p:sldId id="1087" r:id="rId126"/>
    <p:sldId id="1088" r:id="rId127"/>
    <p:sldId id="1089" r:id="rId128"/>
    <p:sldId id="1090" r:id="rId129"/>
    <p:sldId id="1115" r:id="rId130"/>
    <p:sldId id="822" r:id="rId131"/>
    <p:sldId id="1091" r:id="rId132"/>
    <p:sldId id="823" r:id="rId133"/>
    <p:sldId id="825" r:id="rId134"/>
    <p:sldId id="905" r:id="rId135"/>
    <p:sldId id="1092" r:id="rId136"/>
    <p:sldId id="1093" r:id="rId137"/>
    <p:sldId id="1094" r:id="rId138"/>
    <p:sldId id="1095" r:id="rId139"/>
    <p:sldId id="1096" r:id="rId140"/>
    <p:sldId id="1097" r:id="rId141"/>
    <p:sldId id="1098" r:id="rId142"/>
    <p:sldId id="1099" r:id="rId143"/>
    <p:sldId id="1100" r:id="rId144"/>
    <p:sldId id="1101" r:id="rId145"/>
    <p:sldId id="923" r:id="rId146"/>
    <p:sldId id="827" r:id="rId147"/>
    <p:sldId id="828" r:id="rId148"/>
    <p:sldId id="829" r:id="rId149"/>
    <p:sldId id="830" r:id="rId150"/>
    <p:sldId id="831" r:id="rId151"/>
    <p:sldId id="832" r:id="rId152"/>
    <p:sldId id="833" r:id="rId153"/>
    <p:sldId id="834" r:id="rId154"/>
    <p:sldId id="924" r:id="rId155"/>
    <p:sldId id="777" r:id="rId156"/>
    <p:sldId id="696" r:id="rId157"/>
    <p:sldId id="697" r:id="rId158"/>
    <p:sldId id="698" r:id="rId159"/>
    <p:sldId id="699" r:id="rId160"/>
    <p:sldId id="700" r:id="rId161"/>
    <p:sldId id="701" r:id="rId162"/>
    <p:sldId id="702" r:id="rId163"/>
    <p:sldId id="703" r:id="rId164"/>
    <p:sldId id="704" r:id="rId165"/>
    <p:sldId id="705" r:id="rId166"/>
    <p:sldId id="746" r:id="rId167"/>
    <p:sldId id="706" r:id="rId168"/>
    <p:sldId id="745" r:id="rId169"/>
    <p:sldId id="887" r:id="rId170"/>
    <p:sldId id="888" r:id="rId171"/>
    <p:sldId id="889" r:id="rId172"/>
    <p:sldId id="890" r:id="rId173"/>
    <p:sldId id="891" r:id="rId174"/>
    <p:sldId id="925" r:id="rId175"/>
    <p:sldId id="926" r:id="rId176"/>
    <p:sldId id="973" r:id="rId177"/>
    <p:sldId id="914" r:id="rId178"/>
    <p:sldId id="915" r:id="rId179"/>
    <p:sldId id="916" r:id="rId180"/>
    <p:sldId id="917" r:id="rId181"/>
    <p:sldId id="918" r:id="rId182"/>
    <p:sldId id="919" r:id="rId183"/>
    <p:sldId id="920" r:id="rId184"/>
    <p:sldId id="780" r:id="rId185"/>
    <p:sldId id="781" r:id="rId186"/>
    <p:sldId id="671" r:id="rId187"/>
    <p:sldId id="672" r:id="rId188"/>
    <p:sldId id="1116" r:id="rId189"/>
  </p:sldIdLst>
  <p:sldSz cx="9144000" cy="6858000" type="screen4x3"/>
  <p:notesSz cx="10234613" cy="7099300"/>
  <p:defaultTextStyle>
    <a:defPPr>
      <a:defRPr lang="en-US"/>
    </a:defPPr>
    <a:lvl1pPr algn="r" rtl="0" eaLnBrk="0" fontAlgn="base" hangingPunct="0">
      <a:spcBef>
        <a:spcPct val="0"/>
      </a:spcBef>
      <a:spcAft>
        <a:spcPct val="0"/>
      </a:spcAft>
      <a:defRPr sz="2400" u="sng" kern="1200">
        <a:solidFill>
          <a:schemeClr val="tx1"/>
        </a:solidFill>
        <a:latin typeface="Times" charset="0"/>
        <a:ea typeface="+mn-ea"/>
        <a:cs typeface="+mn-cs"/>
      </a:defRPr>
    </a:lvl1pPr>
    <a:lvl2pPr marL="457200" algn="r" rtl="0" eaLnBrk="0" fontAlgn="base" hangingPunct="0">
      <a:spcBef>
        <a:spcPct val="0"/>
      </a:spcBef>
      <a:spcAft>
        <a:spcPct val="0"/>
      </a:spcAft>
      <a:defRPr sz="2400" u="sng" kern="1200">
        <a:solidFill>
          <a:schemeClr val="tx1"/>
        </a:solidFill>
        <a:latin typeface="Times" charset="0"/>
        <a:ea typeface="+mn-ea"/>
        <a:cs typeface="+mn-cs"/>
      </a:defRPr>
    </a:lvl2pPr>
    <a:lvl3pPr marL="914400" algn="r" rtl="0" eaLnBrk="0" fontAlgn="base" hangingPunct="0">
      <a:spcBef>
        <a:spcPct val="0"/>
      </a:spcBef>
      <a:spcAft>
        <a:spcPct val="0"/>
      </a:spcAft>
      <a:defRPr sz="2400" u="sng" kern="1200">
        <a:solidFill>
          <a:schemeClr val="tx1"/>
        </a:solidFill>
        <a:latin typeface="Times" charset="0"/>
        <a:ea typeface="+mn-ea"/>
        <a:cs typeface="+mn-cs"/>
      </a:defRPr>
    </a:lvl3pPr>
    <a:lvl4pPr marL="1371600" algn="r" rtl="0" eaLnBrk="0" fontAlgn="base" hangingPunct="0">
      <a:spcBef>
        <a:spcPct val="0"/>
      </a:spcBef>
      <a:spcAft>
        <a:spcPct val="0"/>
      </a:spcAft>
      <a:defRPr sz="2400" u="sng" kern="1200">
        <a:solidFill>
          <a:schemeClr val="tx1"/>
        </a:solidFill>
        <a:latin typeface="Times" charset="0"/>
        <a:ea typeface="+mn-ea"/>
        <a:cs typeface="+mn-cs"/>
      </a:defRPr>
    </a:lvl4pPr>
    <a:lvl5pPr marL="1828800" algn="r" rtl="0" eaLnBrk="0" fontAlgn="base" hangingPunct="0">
      <a:spcBef>
        <a:spcPct val="0"/>
      </a:spcBef>
      <a:spcAft>
        <a:spcPct val="0"/>
      </a:spcAft>
      <a:defRPr sz="2400" u="sng" kern="1200">
        <a:solidFill>
          <a:schemeClr val="tx1"/>
        </a:solidFill>
        <a:latin typeface="Times" charset="0"/>
        <a:ea typeface="+mn-ea"/>
        <a:cs typeface="+mn-cs"/>
      </a:defRPr>
    </a:lvl5pPr>
    <a:lvl6pPr marL="2286000" algn="l" defTabSz="914400" rtl="0" eaLnBrk="1" latinLnBrk="0" hangingPunct="1">
      <a:defRPr sz="2400" u="sng" kern="1200">
        <a:solidFill>
          <a:schemeClr val="tx1"/>
        </a:solidFill>
        <a:latin typeface="Times" charset="0"/>
        <a:ea typeface="+mn-ea"/>
        <a:cs typeface="+mn-cs"/>
      </a:defRPr>
    </a:lvl6pPr>
    <a:lvl7pPr marL="2743200" algn="l" defTabSz="914400" rtl="0" eaLnBrk="1" latinLnBrk="0" hangingPunct="1">
      <a:defRPr sz="2400" u="sng" kern="1200">
        <a:solidFill>
          <a:schemeClr val="tx1"/>
        </a:solidFill>
        <a:latin typeface="Times" charset="0"/>
        <a:ea typeface="+mn-ea"/>
        <a:cs typeface="+mn-cs"/>
      </a:defRPr>
    </a:lvl7pPr>
    <a:lvl8pPr marL="3200400" algn="l" defTabSz="914400" rtl="0" eaLnBrk="1" latinLnBrk="0" hangingPunct="1">
      <a:defRPr sz="2400" u="sng" kern="1200">
        <a:solidFill>
          <a:schemeClr val="tx1"/>
        </a:solidFill>
        <a:latin typeface="Times" charset="0"/>
        <a:ea typeface="+mn-ea"/>
        <a:cs typeface="+mn-cs"/>
      </a:defRPr>
    </a:lvl8pPr>
    <a:lvl9pPr marL="3657600" algn="l" defTabSz="914400" rtl="0" eaLnBrk="1" latinLnBrk="0" hangingPunct="1">
      <a:defRPr sz="2400" u="sng" kern="1200">
        <a:solidFill>
          <a:schemeClr val="tx1"/>
        </a:solidFill>
        <a:latin typeface="Time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9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3102" autoAdjust="0"/>
    <p:restoredTop sz="98977" autoAdjust="0"/>
  </p:normalViewPr>
  <p:slideViewPr>
    <p:cSldViewPr>
      <p:cViewPr varScale="1">
        <p:scale>
          <a:sx n="61" d="100"/>
          <a:sy n="61" d="100"/>
        </p:scale>
        <p:origin x="-1040" y="-60"/>
      </p:cViewPr>
      <p:guideLst>
        <p:guide orient="horz" pos="2160"/>
        <p:guide pos="2880"/>
      </p:guideLst>
    </p:cSldViewPr>
  </p:slideViewPr>
  <p:outlineViewPr>
    <p:cViewPr>
      <p:scale>
        <a:sx n="33" d="100"/>
        <a:sy n="33" d="100"/>
      </p:scale>
      <p:origin x="48" y="19818"/>
    </p:cViewPr>
  </p:outlineViewPr>
  <p:notesTextViewPr>
    <p:cViewPr>
      <p:scale>
        <a:sx n="100" d="100"/>
        <a:sy n="100" d="100"/>
      </p:scale>
      <p:origin x="0" y="0"/>
    </p:cViewPr>
  </p:notesTextViewPr>
  <p:sorterViewPr>
    <p:cViewPr>
      <p:scale>
        <a:sx n="100" d="100"/>
        <a:sy n="100" d="100"/>
      </p:scale>
      <p:origin x="0" y="15480"/>
    </p:cViewPr>
  </p:sorterViewPr>
  <p:notesViewPr>
    <p:cSldViewPr>
      <p:cViewPr>
        <p:scale>
          <a:sx n="100" d="100"/>
          <a:sy n="100" d="100"/>
        </p:scale>
        <p:origin x="-228" y="-72"/>
      </p:cViewPr>
      <p:guideLst>
        <p:guide orient="horz" pos="2237"/>
        <p:guide pos="322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image" Target="../media/image87.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image" Target="../media/image8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image" Target="../media/image8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4432300" cy="355600"/>
          </a:xfrm>
          <a:prstGeom prst="rect">
            <a:avLst/>
          </a:prstGeom>
          <a:noFill/>
          <a:ln w="9525">
            <a:noFill/>
            <a:miter lim="800000"/>
            <a:headEnd/>
            <a:tailEnd/>
          </a:ln>
          <a:effectLst/>
        </p:spPr>
        <p:txBody>
          <a:bodyPr vert="horz" wrap="square" lIns="94945" tIns="47471" rIns="94945" bIns="47471" numCol="1" anchor="t" anchorCtr="0" compatLnSpc="1">
            <a:prstTxWarp prst="textNoShape">
              <a:avLst/>
            </a:prstTxWarp>
          </a:bodyPr>
          <a:lstStyle>
            <a:lvl1pPr algn="l" defTabSz="950913">
              <a:defRPr sz="1300" u="none">
                <a:latin typeface="Times New Roman" pitchFamily="18" charset="0"/>
              </a:defRPr>
            </a:lvl1pPr>
          </a:lstStyle>
          <a:p>
            <a:pPr>
              <a:defRPr/>
            </a:pPr>
            <a:endParaRPr lang="fr-FR"/>
          </a:p>
        </p:txBody>
      </p:sp>
      <p:sp>
        <p:nvSpPr>
          <p:cNvPr id="25603" name="Rectangle 3"/>
          <p:cNvSpPr>
            <a:spLocks noGrp="1" noChangeArrowheads="1"/>
          </p:cNvSpPr>
          <p:nvPr>
            <p:ph type="dt" sz="quarter" idx="1"/>
          </p:nvPr>
        </p:nvSpPr>
        <p:spPr bwMode="auto">
          <a:xfrm>
            <a:off x="5802313" y="0"/>
            <a:ext cx="4432300" cy="355600"/>
          </a:xfrm>
          <a:prstGeom prst="rect">
            <a:avLst/>
          </a:prstGeom>
          <a:noFill/>
          <a:ln w="9525">
            <a:noFill/>
            <a:miter lim="800000"/>
            <a:headEnd/>
            <a:tailEnd/>
          </a:ln>
          <a:effectLst/>
        </p:spPr>
        <p:txBody>
          <a:bodyPr vert="horz" wrap="square" lIns="94945" tIns="47471" rIns="94945" bIns="47471" numCol="1" anchor="t" anchorCtr="0" compatLnSpc="1">
            <a:prstTxWarp prst="textNoShape">
              <a:avLst/>
            </a:prstTxWarp>
          </a:bodyPr>
          <a:lstStyle>
            <a:lvl1pPr defTabSz="950913">
              <a:defRPr sz="1300" u="none">
                <a:latin typeface="Times New Roman" pitchFamily="18" charset="0"/>
              </a:defRPr>
            </a:lvl1pPr>
          </a:lstStyle>
          <a:p>
            <a:pPr>
              <a:defRPr/>
            </a:pPr>
            <a:endParaRPr lang="fr-FR"/>
          </a:p>
        </p:txBody>
      </p:sp>
      <p:sp>
        <p:nvSpPr>
          <p:cNvPr id="25604" name="Rectangle 4"/>
          <p:cNvSpPr>
            <a:spLocks noGrp="1" noChangeArrowheads="1"/>
          </p:cNvSpPr>
          <p:nvPr>
            <p:ph type="ftr" sz="quarter" idx="2"/>
          </p:nvPr>
        </p:nvSpPr>
        <p:spPr bwMode="auto">
          <a:xfrm>
            <a:off x="0" y="6743700"/>
            <a:ext cx="4432300" cy="355600"/>
          </a:xfrm>
          <a:prstGeom prst="rect">
            <a:avLst/>
          </a:prstGeom>
          <a:noFill/>
          <a:ln w="9525">
            <a:noFill/>
            <a:miter lim="800000"/>
            <a:headEnd/>
            <a:tailEnd/>
          </a:ln>
          <a:effectLst/>
        </p:spPr>
        <p:txBody>
          <a:bodyPr vert="horz" wrap="square" lIns="94945" tIns="47471" rIns="94945" bIns="47471" numCol="1" anchor="b" anchorCtr="0" compatLnSpc="1">
            <a:prstTxWarp prst="textNoShape">
              <a:avLst/>
            </a:prstTxWarp>
          </a:bodyPr>
          <a:lstStyle>
            <a:lvl1pPr algn="l" defTabSz="950913">
              <a:defRPr sz="1300" u="none">
                <a:latin typeface="Times New Roman" pitchFamily="18" charset="0"/>
              </a:defRPr>
            </a:lvl1pPr>
          </a:lstStyle>
          <a:p>
            <a:pPr>
              <a:defRPr/>
            </a:pPr>
            <a:endParaRPr lang="fr-FR"/>
          </a:p>
        </p:txBody>
      </p:sp>
      <p:sp>
        <p:nvSpPr>
          <p:cNvPr id="25605" name="Rectangle 5"/>
          <p:cNvSpPr>
            <a:spLocks noGrp="1" noChangeArrowheads="1"/>
          </p:cNvSpPr>
          <p:nvPr>
            <p:ph type="sldNum" sz="quarter" idx="3"/>
          </p:nvPr>
        </p:nvSpPr>
        <p:spPr bwMode="auto">
          <a:xfrm>
            <a:off x="5802313" y="6743700"/>
            <a:ext cx="4432300" cy="355600"/>
          </a:xfrm>
          <a:prstGeom prst="rect">
            <a:avLst/>
          </a:prstGeom>
          <a:noFill/>
          <a:ln w="9525">
            <a:noFill/>
            <a:miter lim="800000"/>
            <a:headEnd/>
            <a:tailEnd/>
          </a:ln>
          <a:effectLst/>
        </p:spPr>
        <p:txBody>
          <a:bodyPr vert="horz" wrap="square" lIns="94945" tIns="47471" rIns="94945" bIns="47471" numCol="1" anchor="b" anchorCtr="0" compatLnSpc="1">
            <a:prstTxWarp prst="textNoShape">
              <a:avLst/>
            </a:prstTxWarp>
          </a:bodyPr>
          <a:lstStyle>
            <a:lvl1pPr defTabSz="950913">
              <a:defRPr sz="1300" u="none">
                <a:latin typeface="Times New Roman" pitchFamily="18" charset="0"/>
              </a:defRPr>
            </a:lvl1pPr>
          </a:lstStyle>
          <a:p>
            <a:pPr>
              <a:defRPr/>
            </a:pPr>
            <a:fld id="{19918B90-2C83-43D7-99AE-4C7E7F8D1939}" type="slidenum">
              <a:rPr lang="fr-FR"/>
              <a:pPr>
                <a:defRPr/>
              </a:pPr>
              <a:t>‹Nr.›</a:t>
            </a:fld>
            <a:endParaRPr lang="fr-FR"/>
          </a:p>
        </p:txBody>
      </p:sp>
    </p:spTree>
    <p:extLst>
      <p:ext uri="{BB962C8B-B14F-4D97-AF65-F5344CB8AC3E}">
        <p14:creationId xmlns:p14="http://schemas.microsoft.com/office/powerpoint/2010/main" val="33676100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4486275" cy="382588"/>
          </a:xfrm>
          <a:prstGeom prst="rect">
            <a:avLst/>
          </a:prstGeom>
          <a:noFill/>
          <a:ln w="9525">
            <a:noFill/>
            <a:miter lim="800000"/>
            <a:headEnd/>
            <a:tailEnd/>
          </a:ln>
          <a:effectLst/>
        </p:spPr>
        <p:txBody>
          <a:bodyPr vert="horz" wrap="square" lIns="94945" tIns="47471" rIns="94945" bIns="47471" numCol="1" anchor="t" anchorCtr="0" compatLnSpc="1">
            <a:prstTxWarp prst="textNoShape">
              <a:avLst/>
            </a:prstTxWarp>
          </a:bodyPr>
          <a:lstStyle>
            <a:lvl1pPr algn="l" defTabSz="950913">
              <a:defRPr sz="1300" u="none">
                <a:latin typeface="Times New Roman" pitchFamily="18" charset="0"/>
              </a:defRPr>
            </a:lvl1pPr>
          </a:lstStyle>
          <a:p>
            <a:pPr>
              <a:defRPr/>
            </a:pPr>
            <a:endParaRPr lang="fr-FR"/>
          </a:p>
        </p:txBody>
      </p:sp>
      <p:sp>
        <p:nvSpPr>
          <p:cNvPr id="89091" name="Rectangle 3"/>
          <p:cNvSpPr>
            <a:spLocks noGrp="1" noChangeArrowheads="1"/>
          </p:cNvSpPr>
          <p:nvPr>
            <p:ph type="dt" idx="1"/>
          </p:nvPr>
        </p:nvSpPr>
        <p:spPr bwMode="auto">
          <a:xfrm>
            <a:off x="5748338" y="0"/>
            <a:ext cx="4486275" cy="382588"/>
          </a:xfrm>
          <a:prstGeom prst="rect">
            <a:avLst/>
          </a:prstGeom>
          <a:noFill/>
          <a:ln w="9525">
            <a:noFill/>
            <a:miter lim="800000"/>
            <a:headEnd/>
            <a:tailEnd/>
          </a:ln>
          <a:effectLst/>
        </p:spPr>
        <p:txBody>
          <a:bodyPr vert="horz" wrap="square" lIns="94945" tIns="47471" rIns="94945" bIns="47471" numCol="1" anchor="t" anchorCtr="0" compatLnSpc="1">
            <a:prstTxWarp prst="textNoShape">
              <a:avLst/>
            </a:prstTxWarp>
          </a:bodyPr>
          <a:lstStyle>
            <a:lvl1pPr defTabSz="950913">
              <a:defRPr sz="1300" u="none">
                <a:latin typeface="Times New Roman" pitchFamily="18" charset="0"/>
              </a:defRPr>
            </a:lvl1pPr>
          </a:lstStyle>
          <a:p>
            <a:pPr>
              <a:defRPr/>
            </a:pPr>
            <a:endParaRPr lang="fr-FR"/>
          </a:p>
        </p:txBody>
      </p:sp>
      <p:sp>
        <p:nvSpPr>
          <p:cNvPr id="75780" name="Rectangle 4"/>
          <p:cNvSpPr>
            <a:spLocks noGrp="1" noRot="1" noChangeAspect="1" noChangeArrowheads="1" noTextEdit="1"/>
          </p:cNvSpPr>
          <p:nvPr>
            <p:ph type="sldImg" idx="2"/>
          </p:nvPr>
        </p:nvSpPr>
        <p:spPr bwMode="auto">
          <a:xfrm>
            <a:off x="3333750" y="546100"/>
            <a:ext cx="3568700" cy="2676525"/>
          </a:xfrm>
          <a:prstGeom prst="rect">
            <a:avLst/>
          </a:prstGeom>
          <a:noFill/>
          <a:ln w="9525">
            <a:solidFill>
              <a:srgbClr val="000000"/>
            </a:solidFill>
            <a:miter lim="800000"/>
            <a:headEnd/>
            <a:tailEnd/>
          </a:ln>
        </p:spPr>
      </p:sp>
      <p:sp>
        <p:nvSpPr>
          <p:cNvPr id="89093" name="Rectangle 5"/>
          <p:cNvSpPr>
            <a:spLocks noGrp="1" noChangeArrowheads="1"/>
          </p:cNvSpPr>
          <p:nvPr>
            <p:ph type="body" sz="quarter" idx="3"/>
          </p:nvPr>
        </p:nvSpPr>
        <p:spPr bwMode="auto">
          <a:xfrm>
            <a:off x="1379538" y="3386138"/>
            <a:ext cx="7475537" cy="3167062"/>
          </a:xfrm>
          <a:prstGeom prst="rect">
            <a:avLst/>
          </a:prstGeom>
          <a:noFill/>
          <a:ln w="9525">
            <a:noFill/>
            <a:miter lim="800000"/>
            <a:headEnd/>
            <a:tailEnd/>
          </a:ln>
          <a:effectLst/>
        </p:spPr>
        <p:txBody>
          <a:bodyPr vert="horz" wrap="square" lIns="94945" tIns="47471" rIns="94945" bIns="47471"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89094" name="Rectangle 6"/>
          <p:cNvSpPr>
            <a:spLocks noGrp="1" noChangeArrowheads="1"/>
          </p:cNvSpPr>
          <p:nvPr>
            <p:ph type="ftr" sz="quarter" idx="4"/>
          </p:nvPr>
        </p:nvSpPr>
        <p:spPr bwMode="auto">
          <a:xfrm>
            <a:off x="0" y="6716713"/>
            <a:ext cx="4486275" cy="382587"/>
          </a:xfrm>
          <a:prstGeom prst="rect">
            <a:avLst/>
          </a:prstGeom>
          <a:noFill/>
          <a:ln w="9525">
            <a:noFill/>
            <a:miter lim="800000"/>
            <a:headEnd/>
            <a:tailEnd/>
          </a:ln>
          <a:effectLst/>
        </p:spPr>
        <p:txBody>
          <a:bodyPr vert="horz" wrap="square" lIns="94945" tIns="47471" rIns="94945" bIns="47471" numCol="1" anchor="b" anchorCtr="0" compatLnSpc="1">
            <a:prstTxWarp prst="textNoShape">
              <a:avLst/>
            </a:prstTxWarp>
          </a:bodyPr>
          <a:lstStyle>
            <a:lvl1pPr algn="l" defTabSz="950913">
              <a:defRPr sz="1300" u="none">
                <a:latin typeface="Times New Roman" pitchFamily="18" charset="0"/>
              </a:defRPr>
            </a:lvl1pPr>
          </a:lstStyle>
          <a:p>
            <a:pPr>
              <a:defRPr/>
            </a:pPr>
            <a:endParaRPr lang="fr-FR"/>
          </a:p>
        </p:txBody>
      </p:sp>
      <p:sp>
        <p:nvSpPr>
          <p:cNvPr id="89095" name="Rectangle 7"/>
          <p:cNvSpPr>
            <a:spLocks noGrp="1" noChangeArrowheads="1"/>
          </p:cNvSpPr>
          <p:nvPr>
            <p:ph type="sldNum" sz="quarter" idx="5"/>
          </p:nvPr>
        </p:nvSpPr>
        <p:spPr bwMode="auto">
          <a:xfrm>
            <a:off x="5748338" y="6716713"/>
            <a:ext cx="4486275" cy="382587"/>
          </a:xfrm>
          <a:prstGeom prst="rect">
            <a:avLst/>
          </a:prstGeom>
          <a:noFill/>
          <a:ln w="9525">
            <a:noFill/>
            <a:miter lim="800000"/>
            <a:headEnd/>
            <a:tailEnd/>
          </a:ln>
          <a:effectLst/>
        </p:spPr>
        <p:txBody>
          <a:bodyPr vert="horz" wrap="square" lIns="94945" tIns="47471" rIns="94945" bIns="47471" numCol="1" anchor="b" anchorCtr="0" compatLnSpc="1">
            <a:prstTxWarp prst="textNoShape">
              <a:avLst/>
            </a:prstTxWarp>
          </a:bodyPr>
          <a:lstStyle>
            <a:lvl1pPr defTabSz="950913">
              <a:defRPr sz="1300" u="none">
                <a:latin typeface="Times New Roman" pitchFamily="18" charset="0"/>
              </a:defRPr>
            </a:lvl1pPr>
          </a:lstStyle>
          <a:p>
            <a:pPr>
              <a:defRPr/>
            </a:pPr>
            <a:fld id="{FAC9E067-589A-4216-B088-D5D2D5110290}" type="slidenum">
              <a:rPr lang="fr-FR"/>
              <a:pPr>
                <a:defRPr/>
              </a:pPr>
              <a:t>‹Nr.›</a:t>
            </a:fld>
            <a:endParaRPr lang="fr-FR"/>
          </a:p>
        </p:txBody>
      </p:sp>
    </p:spTree>
    <p:extLst>
      <p:ext uri="{BB962C8B-B14F-4D97-AF65-F5344CB8AC3E}">
        <p14:creationId xmlns:p14="http://schemas.microsoft.com/office/powerpoint/2010/main" val="18579129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ECA8EE6-8787-4032-8378-8CE8457D2BA2}" type="slidenum">
              <a:rPr lang="fr-FR" smtClean="0"/>
              <a:pPr/>
              <a:t>1</a:t>
            </a:fld>
            <a:endParaRPr lang="fr-FR" smtClean="0"/>
          </a:p>
        </p:txBody>
      </p:sp>
      <p:sp>
        <p:nvSpPr>
          <p:cNvPr id="76803" name="Rectangle 2"/>
          <p:cNvSpPr>
            <a:spLocks noGrp="1" noRot="1" noChangeAspect="1" noChangeArrowheads="1" noTextEdit="1"/>
          </p:cNvSpPr>
          <p:nvPr>
            <p:ph type="sldImg"/>
          </p:nvPr>
        </p:nvSpPr>
        <p:spPr>
          <a:xfrm>
            <a:off x="3351213" y="534988"/>
            <a:ext cx="3548062" cy="2660650"/>
          </a:xfrm>
          <a:ln/>
        </p:spPr>
      </p:sp>
      <p:sp>
        <p:nvSpPr>
          <p:cNvPr id="76804" name="Rectangle 3"/>
          <p:cNvSpPr>
            <a:spLocks noGrp="1" noChangeArrowheads="1"/>
          </p:cNvSpPr>
          <p:nvPr>
            <p:ph type="body" idx="1"/>
          </p:nvPr>
        </p:nvSpPr>
        <p:spPr>
          <a:xfrm>
            <a:off x="1022350" y="3371850"/>
            <a:ext cx="8189913" cy="3192463"/>
          </a:xfrm>
          <a:noFill/>
          <a:ln/>
        </p:spPr>
        <p:txBody>
          <a:bodyPr/>
          <a:lstStyle/>
          <a:p>
            <a:pPr eaLnBrk="1" hangingPunct="1"/>
            <a:endParaRPr lang="de-CH" smtClean="0"/>
          </a:p>
          <a:p>
            <a:pPr eaLnBrk="1" hangingPunct="1"/>
            <a:endParaRPr 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a:ln/>
        </p:spPr>
      </p:sp>
      <p:sp>
        <p:nvSpPr>
          <p:cNvPr id="49155" name="Notizenplatzhalter 2"/>
          <p:cNvSpPr>
            <a:spLocks noGrp="1"/>
          </p:cNvSpPr>
          <p:nvPr>
            <p:ph type="body" idx="1"/>
          </p:nvPr>
        </p:nvSpPr>
        <p:spPr>
          <a:noFill/>
          <a:ln/>
        </p:spPr>
        <p:txBody>
          <a:bodyPr/>
          <a:lstStyle/>
          <a:p>
            <a:endParaRPr lang="de-CH" smtClean="0"/>
          </a:p>
        </p:txBody>
      </p:sp>
      <p:sp>
        <p:nvSpPr>
          <p:cNvPr id="49156" name="Foliennummernplatzhalter 3"/>
          <p:cNvSpPr>
            <a:spLocks noGrp="1"/>
          </p:cNvSpPr>
          <p:nvPr>
            <p:ph type="sldNum" sz="quarter" idx="5"/>
          </p:nvPr>
        </p:nvSpPr>
        <p:spPr>
          <a:noFill/>
        </p:spPr>
        <p:txBody>
          <a:bodyPr/>
          <a:lstStyle/>
          <a:p>
            <a:pPr defTabSz="949238"/>
            <a:fld id="{986931CA-B9C5-4013-A0D0-DF2F6AFD2109}" type="slidenum">
              <a:rPr lang="fr-FR" smtClean="0"/>
              <a:pPr defTabSz="949238"/>
              <a:t>13</a:t>
            </a:fld>
            <a:endParaRPr lang="fr-FR"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6F9BBED5-F83F-49E3-85D9-624D8FAE9B6A}" type="slidenum">
              <a:rPr lang="de-DE"/>
              <a:pPr/>
              <a:t>109</a:t>
            </a:fld>
            <a:endParaRPr lang="de-DE"/>
          </a:p>
        </p:txBody>
      </p:sp>
      <p:sp>
        <p:nvSpPr>
          <p:cNvPr id="93187" name="Rectangle 2"/>
          <p:cNvSpPr>
            <a:spLocks noGrp="1" noRot="1" noChangeAspect="1" noChangeArrowheads="1" noTextEdit="1"/>
          </p:cNvSpPr>
          <p:nvPr>
            <p:ph type="sldImg"/>
          </p:nvPr>
        </p:nvSpPr>
        <p:spPr>
          <a:xfrm>
            <a:off x="3333750" y="546100"/>
            <a:ext cx="3568700" cy="2676525"/>
          </a:xfrm>
          <a:ln/>
        </p:spPr>
      </p:sp>
      <p:sp>
        <p:nvSpPr>
          <p:cNvPr id="93188" name="Rectangle 3"/>
          <p:cNvSpPr>
            <a:spLocks noGrp="1" noChangeArrowheads="1"/>
          </p:cNvSpPr>
          <p:nvPr>
            <p:ph type="body" idx="1"/>
          </p:nvPr>
        </p:nvSpPr>
        <p:spPr>
          <a:xfrm>
            <a:off x="1379538" y="3386138"/>
            <a:ext cx="7475537" cy="3167062"/>
          </a:xfrm>
          <a:noFill/>
          <a:ln/>
        </p:spPr>
        <p:txBody>
          <a:bodyPr/>
          <a:lstStyle/>
          <a:p>
            <a:pPr eaLnBrk="1" hangingPunct="1"/>
            <a:endParaRPr lang="de-DE"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5D1CD2A7-9838-4837-8283-08B744DE3931}" type="slidenum">
              <a:rPr lang="de-DE"/>
              <a:pPr/>
              <a:t>110</a:t>
            </a:fld>
            <a:endParaRPr lang="de-DE"/>
          </a:p>
        </p:txBody>
      </p:sp>
      <p:sp>
        <p:nvSpPr>
          <p:cNvPr id="94211" name="Rectangle 2"/>
          <p:cNvSpPr>
            <a:spLocks noGrp="1" noRot="1" noChangeAspect="1" noChangeArrowheads="1" noTextEdit="1"/>
          </p:cNvSpPr>
          <p:nvPr>
            <p:ph type="sldImg"/>
          </p:nvPr>
        </p:nvSpPr>
        <p:spPr>
          <a:xfrm>
            <a:off x="3333750" y="546100"/>
            <a:ext cx="3568700" cy="2676525"/>
          </a:xfrm>
          <a:ln/>
        </p:spPr>
      </p:sp>
      <p:sp>
        <p:nvSpPr>
          <p:cNvPr id="94212" name="Rectangle 3"/>
          <p:cNvSpPr>
            <a:spLocks noGrp="1" noChangeArrowheads="1"/>
          </p:cNvSpPr>
          <p:nvPr>
            <p:ph type="body" idx="1"/>
          </p:nvPr>
        </p:nvSpPr>
        <p:spPr>
          <a:xfrm>
            <a:off x="1379538" y="3386138"/>
            <a:ext cx="7475537" cy="3167062"/>
          </a:xfrm>
          <a:noFill/>
          <a:ln/>
        </p:spPr>
        <p:txBody>
          <a:bodyPr/>
          <a:lstStyle/>
          <a:p>
            <a:pPr eaLnBrk="1" hangingPunct="1"/>
            <a:endParaRPr lang="de-DE"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111</a:t>
            </a:fld>
            <a:endParaRPr lang="fr-F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112</a:t>
            </a:fld>
            <a:endParaRPr lang="fr-F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113</a:t>
            </a:fld>
            <a:endParaRPr lang="fr-F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114</a:t>
            </a:fld>
            <a:endParaRPr lang="fr-F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115</a:t>
            </a:fld>
            <a:endParaRPr lang="fr-F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116</a:t>
            </a:fld>
            <a:endParaRPr lang="fr-F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117</a:t>
            </a:fld>
            <a:endParaRPr lang="fr-F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118</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a:ln/>
        </p:spPr>
      </p:sp>
      <p:sp>
        <p:nvSpPr>
          <p:cNvPr id="50179" name="Notizenplatzhalter 2"/>
          <p:cNvSpPr>
            <a:spLocks noGrp="1"/>
          </p:cNvSpPr>
          <p:nvPr>
            <p:ph type="body" idx="1"/>
          </p:nvPr>
        </p:nvSpPr>
        <p:spPr>
          <a:noFill/>
          <a:ln/>
        </p:spPr>
        <p:txBody>
          <a:bodyPr/>
          <a:lstStyle/>
          <a:p>
            <a:endParaRPr lang="de-CH" smtClean="0"/>
          </a:p>
        </p:txBody>
      </p:sp>
      <p:sp>
        <p:nvSpPr>
          <p:cNvPr id="50180" name="Foliennummernplatzhalter 3"/>
          <p:cNvSpPr>
            <a:spLocks noGrp="1"/>
          </p:cNvSpPr>
          <p:nvPr>
            <p:ph type="sldNum" sz="quarter" idx="5"/>
          </p:nvPr>
        </p:nvSpPr>
        <p:spPr>
          <a:noFill/>
        </p:spPr>
        <p:txBody>
          <a:bodyPr/>
          <a:lstStyle/>
          <a:p>
            <a:pPr defTabSz="949238"/>
            <a:fld id="{BEFBF901-AEC9-47AD-91BD-C1B135E515F0}" type="slidenum">
              <a:rPr lang="fr-FR" smtClean="0"/>
              <a:pPr defTabSz="949238"/>
              <a:t>14</a:t>
            </a:fld>
            <a:endParaRPr lang="fr-FR" dirty="0"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119</a:t>
            </a:fld>
            <a:endParaRPr lang="fr-F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120</a:t>
            </a:fld>
            <a:endParaRPr lang="fr-F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121</a:t>
            </a:fld>
            <a:endParaRPr lang="fr-F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bwMode="auto">
          <a:noFill/>
          <a:ln>
            <a:solidFill>
              <a:srgbClr val="000000"/>
            </a:solidFill>
            <a:miter lim="800000"/>
            <a:headEnd/>
            <a:tailEnd/>
          </a:ln>
        </p:spPr>
      </p:sp>
      <p:sp>
        <p:nvSpPr>
          <p:cNvPr id="37891" name="Notizenplatzhalter 2"/>
          <p:cNvSpPr>
            <a:spLocks noGrp="1"/>
          </p:cNvSpPr>
          <p:nvPr>
            <p:ph type="body" idx="1"/>
          </p:nvPr>
        </p:nvSpPr>
        <p:spPr bwMode="auto">
          <a:noFill/>
        </p:spPr>
        <p:txBody>
          <a:bodyPr/>
          <a:lstStyle/>
          <a:p>
            <a:endParaRPr lang="de-CH" smtClean="0"/>
          </a:p>
        </p:txBody>
      </p:sp>
      <p:sp>
        <p:nvSpPr>
          <p:cNvPr id="37892" name="Foliennummernplatzhalter 3"/>
          <p:cNvSpPr>
            <a:spLocks noGrp="1"/>
          </p:cNvSpPr>
          <p:nvPr>
            <p:ph type="sldNum" sz="quarter" idx="5"/>
          </p:nvPr>
        </p:nvSpPr>
        <p:spPr bwMode="auto">
          <a:noFill/>
          <a:ln>
            <a:miter lim="800000"/>
            <a:headEnd/>
            <a:tailEnd/>
          </a:ln>
        </p:spPr>
        <p:txBody>
          <a:bodyPr/>
          <a:lstStyle/>
          <a:p>
            <a:fld id="{C372019B-D6E1-4FC3-830B-BA4BBD2F0382}" type="slidenum">
              <a:rPr lang="de-CH" smtClean="0"/>
              <a:pPr/>
              <a:t>122</a:t>
            </a:fld>
            <a:endParaRPr lang="de-CH"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bwMode="auto">
          <a:noFill/>
          <a:ln>
            <a:solidFill>
              <a:srgbClr val="000000"/>
            </a:solidFill>
            <a:miter lim="800000"/>
            <a:headEnd/>
            <a:tailEnd/>
          </a:ln>
        </p:spPr>
      </p:sp>
      <p:sp>
        <p:nvSpPr>
          <p:cNvPr id="46083" name="Notizenplatzhalter 2"/>
          <p:cNvSpPr>
            <a:spLocks noGrp="1"/>
          </p:cNvSpPr>
          <p:nvPr>
            <p:ph type="body" idx="1"/>
          </p:nvPr>
        </p:nvSpPr>
        <p:spPr bwMode="auto">
          <a:noFill/>
        </p:spPr>
        <p:txBody>
          <a:bodyPr/>
          <a:lstStyle/>
          <a:p>
            <a:endParaRPr lang="de-CH" smtClean="0"/>
          </a:p>
        </p:txBody>
      </p:sp>
      <p:sp>
        <p:nvSpPr>
          <p:cNvPr id="46084" name="Foliennummernplatzhalter 3"/>
          <p:cNvSpPr>
            <a:spLocks noGrp="1"/>
          </p:cNvSpPr>
          <p:nvPr>
            <p:ph type="sldNum" sz="quarter" idx="5"/>
          </p:nvPr>
        </p:nvSpPr>
        <p:spPr bwMode="auto">
          <a:noFill/>
          <a:ln>
            <a:miter lim="800000"/>
            <a:headEnd/>
            <a:tailEnd/>
          </a:ln>
        </p:spPr>
        <p:txBody>
          <a:bodyPr/>
          <a:lstStyle/>
          <a:p>
            <a:fld id="{4E39BA54-C0BF-407D-868D-C6CE2A8E3C81}" type="slidenum">
              <a:rPr lang="de-CH" smtClean="0"/>
              <a:pPr/>
              <a:t>123</a:t>
            </a:fld>
            <a:endParaRPr lang="de-CH"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bwMode="auto">
          <a:noFill/>
          <a:ln>
            <a:solidFill>
              <a:srgbClr val="000000"/>
            </a:solidFill>
            <a:miter lim="800000"/>
            <a:headEnd/>
            <a:tailEnd/>
          </a:ln>
        </p:spPr>
      </p:sp>
      <p:sp>
        <p:nvSpPr>
          <p:cNvPr id="47107" name="Notizenplatzhalter 2"/>
          <p:cNvSpPr>
            <a:spLocks noGrp="1"/>
          </p:cNvSpPr>
          <p:nvPr>
            <p:ph type="body" idx="1"/>
          </p:nvPr>
        </p:nvSpPr>
        <p:spPr bwMode="auto">
          <a:noFill/>
        </p:spPr>
        <p:txBody>
          <a:bodyPr/>
          <a:lstStyle/>
          <a:p>
            <a:endParaRPr lang="de-CH" smtClean="0"/>
          </a:p>
        </p:txBody>
      </p:sp>
      <p:sp>
        <p:nvSpPr>
          <p:cNvPr id="47108" name="Foliennummernplatzhalter 3"/>
          <p:cNvSpPr>
            <a:spLocks noGrp="1"/>
          </p:cNvSpPr>
          <p:nvPr>
            <p:ph type="sldNum" sz="quarter" idx="5"/>
          </p:nvPr>
        </p:nvSpPr>
        <p:spPr bwMode="auto">
          <a:noFill/>
          <a:ln>
            <a:miter lim="800000"/>
            <a:headEnd/>
            <a:tailEnd/>
          </a:ln>
        </p:spPr>
        <p:txBody>
          <a:bodyPr/>
          <a:lstStyle/>
          <a:p>
            <a:fld id="{C0BDD965-33C8-4A09-8D5E-D90F23F91165}" type="slidenum">
              <a:rPr lang="de-CH" smtClean="0"/>
              <a:pPr/>
              <a:t>124</a:t>
            </a:fld>
            <a:endParaRPr lang="de-CH"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bwMode="auto">
          <a:noFill/>
          <a:ln>
            <a:solidFill>
              <a:srgbClr val="000000"/>
            </a:solidFill>
            <a:miter lim="800000"/>
            <a:headEnd/>
            <a:tailEnd/>
          </a:ln>
        </p:spPr>
      </p:sp>
      <p:sp>
        <p:nvSpPr>
          <p:cNvPr id="48131" name="Notizenplatzhalter 2"/>
          <p:cNvSpPr>
            <a:spLocks noGrp="1"/>
          </p:cNvSpPr>
          <p:nvPr>
            <p:ph type="body" idx="1"/>
          </p:nvPr>
        </p:nvSpPr>
        <p:spPr bwMode="auto">
          <a:noFill/>
        </p:spPr>
        <p:txBody>
          <a:bodyPr/>
          <a:lstStyle/>
          <a:p>
            <a:endParaRPr lang="de-CH" smtClean="0"/>
          </a:p>
        </p:txBody>
      </p:sp>
      <p:sp>
        <p:nvSpPr>
          <p:cNvPr id="48132" name="Foliennummernplatzhalter 3"/>
          <p:cNvSpPr>
            <a:spLocks noGrp="1"/>
          </p:cNvSpPr>
          <p:nvPr>
            <p:ph type="sldNum" sz="quarter" idx="5"/>
          </p:nvPr>
        </p:nvSpPr>
        <p:spPr bwMode="auto">
          <a:noFill/>
          <a:ln>
            <a:miter lim="800000"/>
            <a:headEnd/>
            <a:tailEnd/>
          </a:ln>
        </p:spPr>
        <p:txBody>
          <a:bodyPr/>
          <a:lstStyle/>
          <a:p>
            <a:fld id="{F25A3B37-A021-49CB-A0A1-E0FA76AFC22C}" type="slidenum">
              <a:rPr lang="de-CH" smtClean="0"/>
              <a:pPr/>
              <a:t>125</a:t>
            </a:fld>
            <a:endParaRPr lang="de-CH"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noFill/>
          <a:ln>
            <a:solidFill>
              <a:srgbClr val="000000"/>
            </a:solidFill>
            <a:miter lim="800000"/>
            <a:headEnd/>
            <a:tailEnd/>
          </a:ln>
        </p:spPr>
      </p:sp>
      <p:sp>
        <p:nvSpPr>
          <p:cNvPr id="49155" name="Notizenplatzhalter 2"/>
          <p:cNvSpPr>
            <a:spLocks noGrp="1"/>
          </p:cNvSpPr>
          <p:nvPr>
            <p:ph type="body" idx="1"/>
          </p:nvPr>
        </p:nvSpPr>
        <p:spPr bwMode="auto">
          <a:noFill/>
        </p:spPr>
        <p:txBody>
          <a:bodyPr/>
          <a:lstStyle/>
          <a:p>
            <a:endParaRPr lang="de-CH" smtClean="0"/>
          </a:p>
        </p:txBody>
      </p:sp>
      <p:sp>
        <p:nvSpPr>
          <p:cNvPr id="49156" name="Foliennummernplatzhalter 3"/>
          <p:cNvSpPr>
            <a:spLocks noGrp="1"/>
          </p:cNvSpPr>
          <p:nvPr>
            <p:ph type="sldNum" sz="quarter" idx="5"/>
          </p:nvPr>
        </p:nvSpPr>
        <p:spPr bwMode="auto">
          <a:noFill/>
          <a:ln>
            <a:miter lim="800000"/>
            <a:headEnd/>
            <a:tailEnd/>
          </a:ln>
        </p:spPr>
        <p:txBody>
          <a:bodyPr/>
          <a:lstStyle/>
          <a:p>
            <a:fld id="{629C8AFC-5555-44B5-828D-E1AF9F06A510}" type="slidenum">
              <a:rPr lang="de-CH" smtClean="0"/>
              <a:pPr/>
              <a:t>126</a:t>
            </a:fld>
            <a:endParaRPr lang="de-CH"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bwMode="auto">
          <a:noFill/>
          <a:ln>
            <a:solidFill>
              <a:srgbClr val="000000"/>
            </a:solidFill>
            <a:miter lim="800000"/>
            <a:headEnd/>
            <a:tailEnd/>
          </a:ln>
        </p:spPr>
      </p:sp>
      <p:sp>
        <p:nvSpPr>
          <p:cNvPr id="50179" name="Notizenplatzhalter 2"/>
          <p:cNvSpPr>
            <a:spLocks noGrp="1"/>
          </p:cNvSpPr>
          <p:nvPr>
            <p:ph type="body" idx="1"/>
          </p:nvPr>
        </p:nvSpPr>
        <p:spPr bwMode="auto">
          <a:noFill/>
        </p:spPr>
        <p:txBody>
          <a:bodyPr/>
          <a:lstStyle/>
          <a:p>
            <a:endParaRPr lang="de-CH" smtClean="0"/>
          </a:p>
        </p:txBody>
      </p:sp>
      <p:sp>
        <p:nvSpPr>
          <p:cNvPr id="50180" name="Foliennummernplatzhalter 3"/>
          <p:cNvSpPr>
            <a:spLocks noGrp="1"/>
          </p:cNvSpPr>
          <p:nvPr>
            <p:ph type="sldNum" sz="quarter" idx="5"/>
          </p:nvPr>
        </p:nvSpPr>
        <p:spPr bwMode="auto">
          <a:noFill/>
          <a:ln>
            <a:miter lim="800000"/>
            <a:headEnd/>
            <a:tailEnd/>
          </a:ln>
        </p:spPr>
        <p:txBody>
          <a:bodyPr/>
          <a:lstStyle/>
          <a:p>
            <a:fld id="{54750BD7-B2D1-4A92-9111-2ECC457BB8A8}" type="slidenum">
              <a:rPr lang="de-CH" smtClean="0"/>
              <a:pPr/>
              <a:t>127</a:t>
            </a:fld>
            <a:endParaRPr lang="de-CH"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bwMode="auto">
          <a:noFill/>
          <a:ln>
            <a:solidFill>
              <a:srgbClr val="000000"/>
            </a:solidFill>
            <a:miter lim="800000"/>
            <a:headEnd/>
            <a:tailEnd/>
          </a:ln>
        </p:spPr>
      </p:sp>
      <p:sp>
        <p:nvSpPr>
          <p:cNvPr id="51203" name="Notizenplatzhalter 2"/>
          <p:cNvSpPr>
            <a:spLocks noGrp="1"/>
          </p:cNvSpPr>
          <p:nvPr>
            <p:ph type="body" idx="1"/>
          </p:nvPr>
        </p:nvSpPr>
        <p:spPr bwMode="auto">
          <a:noFill/>
        </p:spPr>
        <p:txBody>
          <a:bodyPr/>
          <a:lstStyle/>
          <a:p>
            <a:endParaRPr lang="de-CH" smtClean="0"/>
          </a:p>
        </p:txBody>
      </p:sp>
      <p:sp>
        <p:nvSpPr>
          <p:cNvPr id="51204" name="Foliennummernplatzhalter 3"/>
          <p:cNvSpPr>
            <a:spLocks noGrp="1"/>
          </p:cNvSpPr>
          <p:nvPr>
            <p:ph type="sldNum" sz="quarter" idx="5"/>
          </p:nvPr>
        </p:nvSpPr>
        <p:spPr bwMode="auto">
          <a:noFill/>
          <a:ln>
            <a:miter lim="800000"/>
            <a:headEnd/>
            <a:tailEnd/>
          </a:ln>
        </p:spPr>
        <p:txBody>
          <a:bodyPr/>
          <a:lstStyle/>
          <a:p>
            <a:fld id="{46D8B03D-0FDF-4010-902A-38000142F294}" type="slidenum">
              <a:rPr lang="de-CH" smtClean="0"/>
              <a:pPr/>
              <a:t>128</a:t>
            </a:fld>
            <a:endParaRPr lang="de-CH"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a:ln/>
        </p:spPr>
      </p:sp>
      <p:sp>
        <p:nvSpPr>
          <p:cNvPr id="51203" name="Notizenplatzhalter 2"/>
          <p:cNvSpPr>
            <a:spLocks noGrp="1"/>
          </p:cNvSpPr>
          <p:nvPr>
            <p:ph type="body" idx="1"/>
          </p:nvPr>
        </p:nvSpPr>
        <p:spPr>
          <a:noFill/>
          <a:ln/>
        </p:spPr>
        <p:txBody>
          <a:bodyPr/>
          <a:lstStyle/>
          <a:p>
            <a:pPr eaLnBrk="1" hangingPunct="1"/>
            <a:endParaRPr lang="de-CH" smtClean="0"/>
          </a:p>
        </p:txBody>
      </p:sp>
      <p:sp>
        <p:nvSpPr>
          <p:cNvPr id="51204" name="Foliennummernplatzhalter 3"/>
          <p:cNvSpPr>
            <a:spLocks noGrp="1"/>
          </p:cNvSpPr>
          <p:nvPr>
            <p:ph type="sldNum" sz="quarter" idx="5"/>
          </p:nvPr>
        </p:nvSpPr>
        <p:spPr>
          <a:noFill/>
        </p:spPr>
        <p:txBody>
          <a:bodyPr/>
          <a:lstStyle/>
          <a:p>
            <a:pPr defTabSz="949238"/>
            <a:fld id="{BACE32D8-993C-4563-B4F4-4E85CB69DFE2}" type="slidenum">
              <a:rPr lang="fr-FR" smtClean="0"/>
              <a:pPr defTabSz="949238"/>
              <a:t>17</a:t>
            </a:fld>
            <a:endParaRPr lang="fr-FR" dirty="0"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FD87576A-B9B5-4036-906A-16D59BAF90FC}" type="slidenum">
              <a:rPr lang="de-DE"/>
              <a:pPr/>
              <a:t>130</a:t>
            </a:fld>
            <a:endParaRPr lang="de-DE"/>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8A86394-2DF8-4A17-B177-EC75725AF296}" type="slidenum">
              <a:rPr lang="de-DE"/>
              <a:pPr/>
              <a:t>132</a:t>
            </a:fld>
            <a:endParaRPr lang="de-DE"/>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5F4522B2-37E4-4407-8C6D-C2C505B3E6EC}" type="slidenum">
              <a:rPr lang="de-DE"/>
              <a:pPr/>
              <a:t>133</a:t>
            </a:fld>
            <a:endParaRPr lang="de-DE"/>
          </a:p>
        </p:txBody>
      </p:sp>
      <p:sp>
        <p:nvSpPr>
          <p:cNvPr id="98307" name="Rectangle 2"/>
          <p:cNvSpPr>
            <a:spLocks noGrp="1" noRot="1" noChangeAspect="1" noChangeArrowheads="1" noTextEdit="1"/>
          </p:cNvSpPr>
          <p:nvPr>
            <p:ph type="sldImg"/>
          </p:nvPr>
        </p:nvSpPr>
        <p:spPr>
          <a:xfrm>
            <a:off x="3335338" y="546100"/>
            <a:ext cx="3567112" cy="2674938"/>
          </a:xfrm>
          <a:ln/>
        </p:spPr>
      </p:sp>
      <p:sp>
        <p:nvSpPr>
          <p:cNvPr id="98308" name="Rectangle 3"/>
          <p:cNvSpPr>
            <a:spLocks noGrp="1" noChangeArrowheads="1"/>
          </p:cNvSpPr>
          <p:nvPr>
            <p:ph type="body" idx="1"/>
          </p:nvPr>
        </p:nvSpPr>
        <p:spPr>
          <a:xfrm>
            <a:off x="1379538" y="3386138"/>
            <a:ext cx="7475537" cy="3167062"/>
          </a:xfrm>
          <a:noFill/>
          <a:ln/>
        </p:spPr>
        <p:txBody>
          <a:bodyPr/>
          <a:lstStyle/>
          <a:p>
            <a:pPr eaLnBrk="1" hangingPunct="1"/>
            <a:endParaRPr lang="de-DE"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6D93AE25-3A44-4C0A-A0AE-F3DD0738D922}" type="slidenum">
              <a:rPr lang="de-DE" smtClean="0"/>
              <a:pPr>
                <a:defRPr/>
              </a:pPr>
              <a:t>134</a:t>
            </a:fld>
            <a:endParaRPr lang="de-DE"/>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i="1">
                <a:solidFill>
                  <a:schemeClr val="tx1"/>
                </a:solidFill>
                <a:latin typeface="Arial Unicode MS" pitchFamily="34" charset="-128"/>
              </a:defRPr>
            </a:lvl1pPr>
            <a:lvl2pPr marL="742950" indent="-285750" defTabSz="954088" eaLnBrk="0" hangingPunct="0">
              <a:defRPr i="1">
                <a:solidFill>
                  <a:schemeClr val="tx1"/>
                </a:solidFill>
                <a:latin typeface="Arial Unicode MS" pitchFamily="34" charset="-128"/>
              </a:defRPr>
            </a:lvl2pPr>
            <a:lvl3pPr marL="1143000" indent="-228600" defTabSz="954088" eaLnBrk="0" hangingPunct="0">
              <a:defRPr i="1">
                <a:solidFill>
                  <a:schemeClr val="tx1"/>
                </a:solidFill>
                <a:latin typeface="Arial Unicode MS" pitchFamily="34" charset="-128"/>
              </a:defRPr>
            </a:lvl3pPr>
            <a:lvl4pPr marL="1600200" indent="-228600" defTabSz="954088" eaLnBrk="0" hangingPunct="0">
              <a:defRPr i="1">
                <a:solidFill>
                  <a:schemeClr val="tx1"/>
                </a:solidFill>
                <a:latin typeface="Arial Unicode MS" pitchFamily="34" charset="-128"/>
              </a:defRPr>
            </a:lvl4pPr>
            <a:lvl5pPr marL="2057400" indent="-228600" defTabSz="954088" eaLnBrk="0" hangingPunct="0">
              <a:defRPr i="1">
                <a:solidFill>
                  <a:schemeClr val="tx1"/>
                </a:solidFill>
                <a:latin typeface="Arial Unicode MS" pitchFamily="34" charset="-128"/>
              </a:defRPr>
            </a:lvl5pPr>
            <a:lvl6pPr marL="2514600" indent="-228600" defTabSz="954088" eaLnBrk="0" fontAlgn="base" hangingPunct="0">
              <a:spcBef>
                <a:spcPct val="0"/>
              </a:spcBef>
              <a:spcAft>
                <a:spcPct val="0"/>
              </a:spcAft>
              <a:defRPr i="1">
                <a:solidFill>
                  <a:schemeClr val="tx1"/>
                </a:solidFill>
                <a:latin typeface="Arial Unicode MS" pitchFamily="34" charset="-128"/>
              </a:defRPr>
            </a:lvl6pPr>
            <a:lvl7pPr marL="2971800" indent="-228600" defTabSz="954088" eaLnBrk="0" fontAlgn="base" hangingPunct="0">
              <a:spcBef>
                <a:spcPct val="0"/>
              </a:spcBef>
              <a:spcAft>
                <a:spcPct val="0"/>
              </a:spcAft>
              <a:defRPr i="1">
                <a:solidFill>
                  <a:schemeClr val="tx1"/>
                </a:solidFill>
                <a:latin typeface="Arial Unicode MS" pitchFamily="34" charset="-128"/>
              </a:defRPr>
            </a:lvl7pPr>
            <a:lvl8pPr marL="3429000" indent="-228600" defTabSz="954088" eaLnBrk="0" fontAlgn="base" hangingPunct="0">
              <a:spcBef>
                <a:spcPct val="0"/>
              </a:spcBef>
              <a:spcAft>
                <a:spcPct val="0"/>
              </a:spcAft>
              <a:defRPr i="1">
                <a:solidFill>
                  <a:schemeClr val="tx1"/>
                </a:solidFill>
                <a:latin typeface="Arial Unicode MS" pitchFamily="34" charset="-128"/>
              </a:defRPr>
            </a:lvl8pPr>
            <a:lvl9pPr marL="3886200" indent="-228600" defTabSz="954088" eaLnBrk="0" fontAlgn="base" hangingPunct="0">
              <a:spcBef>
                <a:spcPct val="0"/>
              </a:spcBef>
              <a:spcAft>
                <a:spcPct val="0"/>
              </a:spcAft>
              <a:defRPr i="1">
                <a:solidFill>
                  <a:schemeClr val="tx1"/>
                </a:solidFill>
                <a:latin typeface="Arial Unicode MS" pitchFamily="34" charset="-128"/>
              </a:defRPr>
            </a:lvl9pPr>
          </a:lstStyle>
          <a:p>
            <a:pPr eaLnBrk="1" hangingPunct="1"/>
            <a:fld id="{24757FDB-DB29-4451-BB7D-5F17ADD89F2D}" type="slidenum">
              <a:rPr lang="de-DE" altLang="de-DE" i="0"/>
              <a:pPr eaLnBrk="1" hangingPunct="1"/>
              <a:t>135</a:t>
            </a:fld>
            <a:endParaRPr lang="de-DE" altLang="de-DE" i="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u="sng" smtClean="0"/>
              <a:t>1972-75:</a:t>
            </a:r>
            <a:endParaRPr lang="de-DE" altLang="de-DE" smtClean="0"/>
          </a:p>
          <a:p>
            <a:pPr eaLnBrk="1" hangingPunct="1"/>
            <a:r>
              <a:rPr lang="de-DE" altLang="de-DE" smtClean="0"/>
              <a:t>Schwach fragmentiert (- 2.9): LU, UR, SZ, OW, NW, ZG, VS.</a:t>
            </a:r>
          </a:p>
          <a:p>
            <a:pPr eaLnBrk="1" hangingPunct="1"/>
            <a:r>
              <a:rPr lang="de-DE" altLang="de-DE" smtClean="0"/>
              <a:t>Mittelstark fragmentiert (3 - 4.9): BE, GL, FR, SO, SH, SG, GR, TI, VD, NE, JU.</a:t>
            </a:r>
          </a:p>
          <a:p>
            <a:pPr eaLnBrk="1" hangingPunct="1"/>
            <a:r>
              <a:rPr lang="de-DE" altLang="de-DE" smtClean="0"/>
              <a:t>Stark fragmentiert (5 -): ZH, BS, BL, AG, TG, GE.</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a:ln/>
        </p:spPr>
      </p:sp>
      <p:sp>
        <p:nvSpPr>
          <p:cNvPr id="3277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smtClean="0"/>
          </a:p>
        </p:txBody>
      </p:sp>
      <p:sp>
        <p:nvSpPr>
          <p:cNvPr id="3277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800">
                <a:solidFill>
                  <a:schemeClr val="tx1"/>
                </a:solidFill>
                <a:latin typeface="Times" pitchFamily="18" charset="0"/>
              </a:defRPr>
            </a:lvl1pPr>
            <a:lvl2pPr marL="742950" indent="-285750" defTabSz="946150">
              <a:defRPr sz="2800">
                <a:solidFill>
                  <a:schemeClr val="tx1"/>
                </a:solidFill>
                <a:latin typeface="Times" pitchFamily="18" charset="0"/>
              </a:defRPr>
            </a:lvl2pPr>
            <a:lvl3pPr marL="1143000" indent="-228600" defTabSz="946150">
              <a:defRPr sz="2800">
                <a:solidFill>
                  <a:schemeClr val="tx1"/>
                </a:solidFill>
                <a:latin typeface="Times" pitchFamily="18" charset="0"/>
              </a:defRPr>
            </a:lvl3pPr>
            <a:lvl4pPr marL="1600200" indent="-228600" defTabSz="946150">
              <a:defRPr sz="2800">
                <a:solidFill>
                  <a:schemeClr val="tx1"/>
                </a:solidFill>
                <a:latin typeface="Times" pitchFamily="18" charset="0"/>
              </a:defRPr>
            </a:lvl4pPr>
            <a:lvl5pPr marL="2057400" indent="-228600" defTabSz="946150">
              <a:defRPr sz="2800">
                <a:solidFill>
                  <a:schemeClr val="tx1"/>
                </a:solidFill>
                <a:latin typeface="Times" pitchFamily="18" charset="0"/>
              </a:defRPr>
            </a:lvl5pPr>
            <a:lvl6pPr marL="2514600" indent="-228600" algn="r" defTabSz="946150" eaLnBrk="0" fontAlgn="base" hangingPunct="0">
              <a:spcBef>
                <a:spcPct val="0"/>
              </a:spcBef>
              <a:spcAft>
                <a:spcPct val="0"/>
              </a:spcAft>
              <a:defRPr sz="2800">
                <a:solidFill>
                  <a:schemeClr val="tx1"/>
                </a:solidFill>
                <a:latin typeface="Times" pitchFamily="18" charset="0"/>
              </a:defRPr>
            </a:lvl6pPr>
            <a:lvl7pPr marL="2971800" indent="-228600" algn="r" defTabSz="946150" eaLnBrk="0" fontAlgn="base" hangingPunct="0">
              <a:spcBef>
                <a:spcPct val="0"/>
              </a:spcBef>
              <a:spcAft>
                <a:spcPct val="0"/>
              </a:spcAft>
              <a:defRPr sz="2800">
                <a:solidFill>
                  <a:schemeClr val="tx1"/>
                </a:solidFill>
                <a:latin typeface="Times" pitchFamily="18" charset="0"/>
              </a:defRPr>
            </a:lvl7pPr>
            <a:lvl8pPr marL="3429000" indent="-228600" algn="r" defTabSz="946150" eaLnBrk="0" fontAlgn="base" hangingPunct="0">
              <a:spcBef>
                <a:spcPct val="0"/>
              </a:spcBef>
              <a:spcAft>
                <a:spcPct val="0"/>
              </a:spcAft>
              <a:defRPr sz="2800">
                <a:solidFill>
                  <a:schemeClr val="tx1"/>
                </a:solidFill>
                <a:latin typeface="Times" pitchFamily="18" charset="0"/>
              </a:defRPr>
            </a:lvl8pPr>
            <a:lvl9pPr marL="3886200" indent="-228600" algn="r" defTabSz="946150" eaLnBrk="0" fontAlgn="base" hangingPunct="0">
              <a:spcBef>
                <a:spcPct val="0"/>
              </a:spcBef>
              <a:spcAft>
                <a:spcPct val="0"/>
              </a:spcAft>
              <a:defRPr sz="2800">
                <a:solidFill>
                  <a:schemeClr val="tx1"/>
                </a:solidFill>
                <a:latin typeface="Times" pitchFamily="18" charset="0"/>
              </a:defRPr>
            </a:lvl9pPr>
          </a:lstStyle>
          <a:p>
            <a:fld id="{1976AC62-49EB-4485-BB2C-626937E95425}" type="slidenum">
              <a:rPr lang="fr-FR" altLang="de-DE" sz="1200">
                <a:latin typeface="Times New Roman" pitchFamily="18" charset="0"/>
              </a:rPr>
              <a:pPr/>
              <a:t>136</a:t>
            </a:fld>
            <a:endParaRPr lang="fr-FR" altLang="de-DE" sz="1200">
              <a:latin typeface="Times New Roman" pitchFamily="18"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smtClean="0"/>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800">
                <a:solidFill>
                  <a:schemeClr val="tx1"/>
                </a:solidFill>
                <a:latin typeface="Times" pitchFamily="18" charset="0"/>
              </a:defRPr>
            </a:lvl1pPr>
            <a:lvl2pPr marL="742950" indent="-285750" defTabSz="946150">
              <a:defRPr sz="2800">
                <a:solidFill>
                  <a:schemeClr val="tx1"/>
                </a:solidFill>
                <a:latin typeface="Times" pitchFamily="18" charset="0"/>
              </a:defRPr>
            </a:lvl2pPr>
            <a:lvl3pPr marL="1143000" indent="-228600" defTabSz="946150">
              <a:defRPr sz="2800">
                <a:solidFill>
                  <a:schemeClr val="tx1"/>
                </a:solidFill>
                <a:latin typeface="Times" pitchFamily="18" charset="0"/>
              </a:defRPr>
            </a:lvl3pPr>
            <a:lvl4pPr marL="1600200" indent="-228600" defTabSz="946150">
              <a:defRPr sz="2800">
                <a:solidFill>
                  <a:schemeClr val="tx1"/>
                </a:solidFill>
                <a:latin typeface="Times" pitchFamily="18" charset="0"/>
              </a:defRPr>
            </a:lvl4pPr>
            <a:lvl5pPr marL="2057400" indent="-228600" defTabSz="946150">
              <a:defRPr sz="2800">
                <a:solidFill>
                  <a:schemeClr val="tx1"/>
                </a:solidFill>
                <a:latin typeface="Times" pitchFamily="18" charset="0"/>
              </a:defRPr>
            </a:lvl5pPr>
            <a:lvl6pPr marL="2514600" indent="-228600" algn="r" defTabSz="946150" eaLnBrk="0" fontAlgn="base" hangingPunct="0">
              <a:spcBef>
                <a:spcPct val="0"/>
              </a:spcBef>
              <a:spcAft>
                <a:spcPct val="0"/>
              </a:spcAft>
              <a:defRPr sz="2800">
                <a:solidFill>
                  <a:schemeClr val="tx1"/>
                </a:solidFill>
                <a:latin typeface="Times" pitchFamily="18" charset="0"/>
              </a:defRPr>
            </a:lvl6pPr>
            <a:lvl7pPr marL="2971800" indent="-228600" algn="r" defTabSz="946150" eaLnBrk="0" fontAlgn="base" hangingPunct="0">
              <a:spcBef>
                <a:spcPct val="0"/>
              </a:spcBef>
              <a:spcAft>
                <a:spcPct val="0"/>
              </a:spcAft>
              <a:defRPr sz="2800">
                <a:solidFill>
                  <a:schemeClr val="tx1"/>
                </a:solidFill>
                <a:latin typeface="Times" pitchFamily="18" charset="0"/>
              </a:defRPr>
            </a:lvl7pPr>
            <a:lvl8pPr marL="3429000" indent="-228600" algn="r" defTabSz="946150" eaLnBrk="0" fontAlgn="base" hangingPunct="0">
              <a:spcBef>
                <a:spcPct val="0"/>
              </a:spcBef>
              <a:spcAft>
                <a:spcPct val="0"/>
              </a:spcAft>
              <a:defRPr sz="2800">
                <a:solidFill>
                  <a:schemeClr val="tx1"/>
                </a:solidFill>
                <a:latin typeface="Times" pitchFamily="18" charset="0"/>
              </a:defRPr>
            </a:lvl8pPr>
            <a:lvl9pPr marL="3886200" indent="-228600" algn="r" defTabSz="946150" eaLnBrk="0" fontAlgn="base" hangingPunct="0">
              <a:spcBef>
                <a:spcPct val="0"/>
              </a:spcBef>
              <a:spcAft>
                <a:spcPct val="0"/>
              </a:spcAft>
              <a:defRPr sz="2800">
                <a:solidFill>
                  <a:schemeClr val="tx1"/>
                </a:solidFill>
                <a:latin typeface="Times" pitchFamily="18" charset="0"/>
              </a:defRPr>
            </a:lvl9pPr>
          </a:lstStyle>
          <a:p>
            <a:fld id="{0F6EF1EF-F873-47D0-BFA5-EE543F925439}" type="slidenum">
              <a:rPr lang="fr-FR" altLang="de-DE" sz="1200">
                <a:latin typeface="Times New Roman" pitchFamily="18" charset="0"/>
              </a:rPr>
              <a:pPr/>
              <a:t>137</a:t>
            </a:fld>
            <a:endParaRPr lang="fr-FR" altLang="de-DE" sz="1200">
              <a:latin typeface="Times New Roman" pitchFamily="18"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TextEdit="1"/>
          </p:cNvSpPr>
          <p:nvPr>
            <p:ph type="sldImg"/>
          </p:nvPr>
        </p:nvSpPr>
        <p:spPr>
          <a:ln/>
        </p:spPr>
      </p:sp>
      <p:sp>
        <p:nvSpPr>
          <p:cNvPr id="348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smtClean="0"/>
          </a:p>
        </p:txBody>
      </p:sp>
      <p:sp>
        <p:nvSpPr>
          <p:cNvPr id="3482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800">
                <a:solidFill>
                  <a:schemeClr val="tx1"/>
                </a:solidFill>
                <a:latin typeface="Times" pitchFamily="18" charset="0"/>
              </a:defRPr>
            </a:lvl1pPr>
            <a:lvl2pPr marL="742950" indent="-285750" defTabSz="946150">
              <a:defRPr sz="2800">
                <a:solidFill>
                  <a:schemeClr val="tx1"/>
                </a:solidFill>
                <a:latin typeface="Times" pitchFamily="18" charset="0"/>
              </a:defRPr>
            </a:lvl2pPr>
            <a:lvl3pPr marL="1143000" indent="-228600" defTabSz="946150">
              <a:defRPr sz="2800">
                <a:solidFill>
                  <a:schemeClr val="tx1"/>
                </a:solidFill>
                <a:latin typeface="Times" pitchFamily="18" charset="0"/>
              </a:defRPr>
            </a:lvl3pPr>
            <a:lvl4pPr marL="1600200" indent="-228600" defTabSz="946150">
              <a:defRPr sz="2800">
                <a:solidFill>
                  <a:schemeClr val="tx1"/>
                </a:solidFill>
                <a:latin typeface="Times" pitchFamily="18" charset="0"/>
              </a:defRPr>
            </a:lvl4pPr>
            <a:lvl5pPr marL="2057400" indent="-228600" defTabSz="946150">
              <a:defRPr sz="2800">
                <a:solidFill>
                  <a:schemeClr val="tx1"/>
                </a:solidFill>
                <a:latin typeface="Times" pitchFamily="18" charset="0"/>
              </a:defRPr>
            </a:lvl5pPr>
            <a:lvl6pPr marL="2514600" indent="-228600" algn="r" defTabSz="946150" eaLnBrk="0" fontAlgn="base" hangingPunct="0">
              <a:spcBef>
                <a:spcPct val="0"/>
              </a:spcBef>
              <a:spcAft>
                <a:spcPct val="0"/>
              </a:spcAft>
              <a:defRPr sz="2800">
                <a:solidFill>
                  <a:schemeClr val="tx1"/>
                </a:solidFill>
                <a:latin typeface="Times" pitchFamily="18" charset="0"/>
              </a:defRPr>
            </a:lvl6pPr>
            <a:lvl7pPr marL="2971800" indent="-228600" algn="r" defTabSz="946150" eaLnBrk="0" fontAlgn="base" hangingPunct="0">
              <a:spcBef>
                <a:spcPct val="0"/>
              </a:spcBef>
              <a:spcAft>
                <a:spcPct val="0"/>
              </a:spcAft>
              <a:defRPr sz="2800">
                <a:solidFill>
                  <a:schemeClr val="tx1"/>
                </a:solidFill>
                <a:latin typeface="Times" pitchFamily="18" charset="0"/>
              </a:defRPr>
            </a:lvl7pPr>
            <a:lvl8pPr marL="3429000" indent="-228600" algn="r" defTabSz="946150" eaLnBrk="0" fontAlgn="base" hangingPunct="0">
              <a:spcBef>
                <a:spcPct val="0"/>
              </a:spcBef>
              <a:spcAft>
                <a:spcPct val="0"/>
              </a:spcAft>
              <a:defRPr sz="2800">
                <a:solidFill>
                  <a:schemeClr val="tx1"/>
                </a:solidFill>
                <a:latin typeface="Times" pitchFamily="18" charset="0"/>
              </a:defRPr>
            </a:lvl8pPr>
            <a:lvl9pPr marL="3886200" indent="-228600" algn="r" defTabSz="946150" eaLnBrk="0" fontAlgn="base" hangingPunct="0">
              <a:spcBef>
                <a:spcPct val="0"/>
              </a:spcBef>
              <a:spcAft>
                <a:spcPct val="0"/>
              </a:spcAft>
              <a:defRPr sz="2800">
                <a:solidFill>
                  <a:schemeClr val="tx1"/>
                </a:solidFill>
                <a:latin typeface="Times" pitchFamily="18" charset="0"/>
              </a:defRPr>
            </a:lvl9pPr>
          </a:lstStyle>
          <a:p>
            <a:fld id="{5A797E50-BB1A-4CA0-83E7-F24D84B9EBFE}" type="slidenum">
              <a:rPr lang="fr-FR" altLang="de-DE" sz="1200">
                <a:latin typeface="Times New Roman" pitchFamily="18" charset="0"/>
              </a:rPr>
              <a:pPr/>
              <a:t>138</a:t>
            </a:fld>
            <a:endParaRPr lang="fr-FR" altLang="de-DE" sz="1200">
              <a:latin typeface="Times New Roman" pitchFamily="18"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p:cNvSpPr>
            <a:spLocks noGrp="1" noRot="1" noChangeAspect="1" noTextEdit="1"/>
          </p:cNvSpPr>
          <p:nvPr>
            <p:ph type="sldImg"/>
          </p:nvPr>
        </p:nvSpPr>
        <p:spPr>
          <a:ln/>
        </p:spPr>
      </p:sp>
      <p:sp>
        <p:nvSpPr>
          <p:cNvPr id="358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smtClean="0"/>
          </a:p>
        </p:txBody>
      </p:sp>
      <p:sp>
        <p:nvSpPr>
          <p:cNvPr id="3584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800">
                <a:solidFill>
                  <a:schemeClr val="tx1"/>
                </a:solidFill>
                <a:latin typeface="Times" pitchFamily="18" charset="0"/>
              </a:defRPr>
            </a:lvl1pPr>
            <a:lvl2pPr marL="742950" indent="-285750" defTabSz="946150">
              <a:defRPr sz="2800">
                <a:solidFill>
                  <a:schemeClr val="tx1"/>
                </a:solidFill>
                <a:latin typeface="Times" pitchFamily="18" charset="0"/>
              </a:defRPr>
            </a:lvl2pPr>
            <a:lvl3pPr marL="1143000" indent="-228600" defTabSz="946150">
              <a:defRPr sz="2800">
                <a:solidFill>
                  <a:schemeClr val="tx1"/>
                </a:solidFill>
                <a:latin typeface="Times" pitchFamily="18" charset="0"/>
              </a:defRPr>
            </a:lvl3pPr>
            <a:lvl4pPr marL="1600200" indent="-228600" defTabSz="946150">
              <a:defRPr sz="2800">
                <a:solidFill>
                  <a:schemeClr val="tx1"/>
                </a:solidFill>
                <a:latin typeface="Times" pitchFamily="18" charset="0"/>
              </a:defRPr>
            </a:lvl4pPr>
            <a:lvl5pPr marL="2057400" indent="-228600" defTabSz="946150">
              <a:defRPr sz="2800">
                <a:solidFill>
                  <a:schemeClr val="tx1"/>
                </a:solidFill>
                <a:latin typeface="Times" pitchFamily="18" charset="0"/>
              </a:defRPr>
            </a:lvl5pPr>
            <a:lvl6pPr marL="2514600" indent="-228600" algn="r" defTabSz="946150" eaLnBrk="0" fontAlgn="base" hangingPunct="0">
              <a:spcBef>
                <a:spcPct val="0"/>
              </a:spcBef>
              <a:spcAft>
                <a:spcPct val="0"/>
              </a:spcAft>
              <a:defRPr sz="2800">
                <a:solidFill>
                  <a:schemeClr val="tx1"/>
                </a:solidFill>
                <a:latin typeface="Times" pitchFamily="18" charset="0"/>
              </a:defRPr>
            </a:lvl6pPr>
            <a:lvl7pPr marL="2971800" indent="-228600" algn="r" defTabSz="946150" eaLnBrk="0" fontAlgn="base" hangingPunct="0">
              <a:spcBef>
                <a:spcPct val="0"/>
              </a:spcBef>
              <a:spcAft>
                <a:spcPct val="0"/>
              </a:spcAft>
              <a:defRPr sz="2800">
                <a:solidFill>
                  <a:schemeClr val="tx1"/>
                </a:solidFill>
                <a:latin typeface="Times" pitchFamily="18" charset="0"/>
              </a:defRPr>
            </a:lvl7pPr>
            <a:lvl8pPr marL="3429000" indent="-228600" algn="r" defTabSz="946150" eaLnBrk="0" fontAlgn="base" hangingPunct="0">
              <a:spcBef>
                <a:spcPct val="0"/>
              </a:spcBef>
              <a:spcAft>
                <a:spcPct val="0"/>
              </a:spcAft>
              <a:defRPr sz="2800">
                <a:solidFill>
                  <a:schemeClr val="tx1"/>
                </a:solidFill>
                <a:latin typeface="Times" pitchFamily="18" charset="0"/>
              </a:defRPr>
            </a:lvl8pPr>
            <a:lvl9pPr marL="3886200" indent="-228600" algn="r" defTabSz="946150" eaLnBrk="0" fontAlgn="base" hangingPunct="0">
              <a:spcBef>
                <a:spcPct val="0"/>
              </a:spcBef>
              <a:spcAft>
                <a:spcPct val="0"/>
              </a:spcAft>
              <a:defRPr sz="2800">
                <a:solidFill>
                  <a:schemeClr val="tx1"/>
                </a:solidFill>
                <a:latin typeface="Times" pitchFamily="18" charset="0"/>
              </a:defRPr>
            </a:lvl9pPr>
          </a:lstStyle>
          <a:p>
            <a:fld id="{0F037E97-36E0-43F2-B5EF-557707B9FDF8}" type="slidenum">
              <a:rPr lang="fr-FR" altLang="de-DE" sz="1200">
                <a:latin typeface="Times New Roman" pitchFamily="18" charset="0"/>
              </a:rPr>
              <a:pPr/>
              <a:t>139</a:t>
            </a:fld>
            <a:endParaRPr lang="fr-FR" altLang="de-DE" sz="1200">
              <a:latin typeface="Times New Roman" pitchFamily="18"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a:ln/>
        </p:spPr>
      </p:sp>
      <p:sp>
        <p:nvSpPr>
          <p:cNvPr id="368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smtClean="0"/>
          </a:p>
        </p:txBody>
      </p:sp>
      <p:sp>
        <p:nvSpPr>
          <p:cNvPr id="3686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800">
                <a:solidFill>
                  <a:schemeClr val="tx1"/>
                </a:solidFill>
                <a:latin typeface="Times" pitchFamily="18" charset="0"/>
              </a:defRPr>
            </a:lvl1pPr>
            <a:lvl2pPr marL="742950" indent="-285750" defTabSz="946150">
              <a:defRPr sz="2800">
                <a:solidFill>
                  <a:schemeClr val="tx1"/>
                </a:solidFill>
                <a:latin typeface="Times" pitchFamily="18" charset="0"/>
              </a:defRPr>
            </a:lvl2pPr>
            <a:lvl3pPr marL="1143000" indent="-228600" defTabSz="946150">
              <a:defRPr sz="2800">
                <a:solidFill>
                  <a:schemeClr val="tx1"/>
                </a:solidFill>
                <a:latin typeface="Times" pitchFamily="18" charset="0"/>
              </a:defRPr>
            </a:lvl3pPr>
            <a:lvl4pPr marL="1600200" indent="-228600" defTabSz="946150">
              <a:defRPr sz="2800">
                <a:solidFill>
                  <a:schemeClr val="tx1"/>
                </a:solidFill>
                <a:latin typeface="Times" pitchFamily="18" charset="0"/>
              </a:defRPr>
            </a:lvl4pPr>
            <a:lvl5pPr marL="2057400" indent="-228600" defTabSz="946150">
              <a:defRPr sz="2800">
                <a:solidFill>
                  <a:schemeClr val="tx1"/>
                </a:solidFill>
                <a:latin typeface="Times" pitchFamily="18" charset="0"/>
              </a:defRPr>
            </a:lvl5pPr>
            <a:lvl6pPr marL="2514600" indent="-228600" algn="r" defTabSz="946150" eaLnBrk="0" fontAlgn="base" hangingPunct="0">
              <a:spcBef>
                <a:spcPct val="0"/>
              </a:spcBef>
              <a:spcAft>
                <a:spcPct val="0"/>
              </a:spcAft>
              <a:defRPr sz="2800">
                <a:solidFill>
                  <a:schemeClr val="tx1"/>
                </a:solidFill>
                <a:latin typeface="Times" pitchFamily="18" charset="0"/>
              </a:defRPr>
            </a:lvl6pPr>
            <a:lvl7pPr marL="2971800" indent="-228600" algn="r" defTabSz="946150" eaLnBrk="0" fontAlgn="base" hangingPunct="0">
              <a:spcBef>
                <a:spcPct val="0"/>
              </a:spcBef>
              <a:spcAft>
                <a:spcPct val="0"/>
              </a:spcAft>
              <a:defRPr sz="2800">
                <a:solidFill>
                  <a:schemeClr val="tx1"/>
                </a:solidFill>
                <a:latin typeface="Times" pitchFamily="18" charset="0"/>
              </a:defRPr>
            </a:lvl7pPr>
            <a:lvl8pPr marL="3429000" indent="-228600" algn="r" defTabSz="946150" eaLnBrk="0" fontAlgn="base" hangingPunct="0">
              <a:spcBef>
                <a:spcPct val="0"/>
              </a:spcBef>
              <a:spcAft>
                <a:spcPct val="0"/>
              </a:spcAft>
              <a:defRPr sz="2800">
                <a:solidFill>
                  <a:schemeClr val="tx1"/>
                </a:solidFill>
                <a:latin typeface="Times" pitchFamily="18" charset="0"/>
              </a:defRPr>
            </a:lvl8pPr>
            <a:lvl9pPr marL="3886200" indent="-228600" algn="r" defTabSz="946150" eaLnBrk="0" fontAlgn="base" hangingPunct="0">
              <a:spcBef>
                <a:spcPct val="0"/>
              </a:spcBef>
              <a:spcAft>
                <a:spcPct val="0"/>
              </a:spcAft>
              <a:defRPr sz="2800">
                <a:solidFill>
                  <a:schemeClr val="tx1"/>
                </a:solidFill>
                <a:latin typeface="Times" pitchFamily="18" charset="0"/>
              </a:defRPr>
            </a:lvl9pPr>
          </a:lstStyle>
          <a:p>
            <a:fld id="{9BB03E91-3331-41EE-9AD7-38225B678B70}" type="slidenum">
              <a:rPr lang="fr-FR" altLang="de-DE" sz="1200">
                <a:latin typeface="Times New Roman" pitchFamily="18" charset="0"/>
              </a:rPr>
              <a:pPr/>
              <a:t>140</a:t>
            </a:fld>
            <a:endParaRPr lang="fr-FR" altLang="de-DE" sz="120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pPr defTabSz="949238"/>
            <a:fld id="{1D9FE63A-F95B-439F-ABD3-36C7CA33CA48}" type="slidenum">
              <a:rPr lang="fr-FR" smtClean="0"/>
              <a:pPr defTabSz="949238"/>
              <a:t>18</a:t>
            </a:fld>
            <a:endParaRPr lang="fr-FR" dirty="0" smtClean="0"/>
          </a:p>
        </p:txBody>
      </p:sp>
      <p:sp>
        <p:nvSpPr>
          <p:cNvPr id="52227" name="Rectangle 2"/>
          <p:cNvSpPr>
            <a:spLocks noGrp="1" noRot="1" noChangeAspect="1" noChangeArrowheads="1" noTextEdit="1"/>
          </p:cNvSpPr>
          <p:nvPr>
            <p:ph type="sldImg"/>
          </p:nvPr>
        </p:nvSpPr>
        <p:spPr>
          <a:xfrm>
            <a:off x="3367898" y="532200"/>
            <a:ext cx="3502090" cy="2660994"/>
          </a:xfrm>
          <a:ln/>
        </p:spPr>
      </p:sp>
      <p:sp>
        <p:nvSpPr>
          <p:cNvPr id="52228" name="Rectangle 3"/>
          <p:cNvSpPr>
            <a:spLocks noGrp="1" noChangeArrowheads="1"/>
          </p:cNvSpPr>
          <p:nvPr>
            <p:ph type="body" idx="1"/>
          </p:nvPr>
        </p:nvSpPr>
        <p:spPr>
          <a:xfrm>
            <a:off x="1364834" y="3370593"/>
            <a:ext cx="7504946" cy="3196509"/>
          </a:xfrm>
          <a:noFill/>
          <a:ln/>
        </p:spPr>
        <p:txBody>
          <a:bodyPr/>
          <a:lstStyle/>
          <a:p>
            <a:pPr eaLnBrk="1" hangingPunct="1"/>
            <a:r>
              <a:rPr lang="de-CH" smtClean="0"/>
              <a:t>An dieser funktionalen Gliederung werden wir uns im Verlaufe des heutigen Kurstages ausrichten.</a:t>
            </a:r>
          </a:p>
          <a:p>
            <a:pPr eaLnBrk="1" hangingPunct="1"/>
            <a:endParaRPr lang="de-CH" smtClean="0"/>
          </a:p>
          <a:p>
            <a:pPr eaLnBrk="1" hangingPunct="1"/>
            <a:r>
              <a:rPr lang="de-CH" smtClean="0"/>
              <a:t>Pre-Voting Sphere: Die Diskussionen in der Wissenschaft, in den Medien und in der </a:t>
            </a:r>
            <a:r>
              <a:rPr lang="de-CH" altLang="ja-JP" smtClean="0">
                <a:latin typeface="Symbol" pitchFamily="18" charset="2"/>
              </a:rPr>
              <a:t>Ö</a:t>
            </a:r>
            <a:r>
              <a:rPr lang="de-CH" altLang="ja-JP" smtClean="0"/>
              <a:t>ffentlichkeit konzentrieren sich vor allem auf diesen Bereich bzw. auf das E-Voting. Wir sind der Meinung - und das m</a:t>
            </a:r>
            <a:r>
              <a:rPr lang="de-CH" altLang="ja-JP" smtClean="0">
                <a:latin typeface="Symbol" pitchFamily="18" charset="2"/>
              </a:rPr>
              <a:t>ö</a:t>
            </a:r>
            <a:r>
              <a:rPr lang="de-CH" altLang="ja-JP" smtClean="0"/>
              <a:t>chten wir heute versuchen darzulegen - dass diese Sichtweise zu kurz greift. Etwas </a:t>
            </a:r>
            <a:r>
              <a:rPr lang="de-CH" altLang="ja-JP" smtClean="0">
                <a:latin typeface="Symbol" pitchFamily="18" charset="2"/>
              </a:rPr>
              <a:t>ü</a:t>
            </a:r>
            <a:r>
              <a:rPr lang="de-CH" altLang="ja-JP" smtClean="0"/>
              <a:t>berspitzt formuliert, w</a:t>
            </a:r>
            <a:r>
              <a:rPr lang="de-CH" altLang="ja-JP" smtClean="0">
                <a:latin typeface="Symbol" pitchFamily="18" charset="2"/>
              </a:rPr>
              <a:t>ü</a:t>
            </a:r>
            <a:r>
              <a:rPr lang="de-CH" altLang="ja-JP" smtClean="0"/>
              <a:t>rden wir als formulieren, dass das E-Voting nicht als </a:t>
            </a:r>
            <a:r>
              <a:rPr lang="de-CH" altLang="ja-JP" smtClean="0">
                <a:latin typeface="Symbol" pitchFamily="18" charset="2"/>
              </a:rPr>
              <a:t>„</a:t>
            </a:r>
            <a:r>
              <a:rPr lang="de-CH" altLang="ja-JP" smtClean="0"/>
              <a:t>Kr</a:t>
            </a:r>
            <a:r>
              <a:rPr lang="de-CH" altLang="ja-JP" smtClean="0">
                <a:latin typeface="Symbol" pitchFamily="18" charset="2"/>
              </a:rPr>
              <a:t>ö</a:t>
            </a:r>
            <a:r>
              <a:rPr lang="de-CH" altLang="ja-JP" smtClean="0"/>
              <a:t>nung</a:t>
            </a:r>
            <a:r>
              <a:rPr lang="de-CH" altLang="ja-JP" smtClean="0">
                <a:latin typeface="Symbol" pitchFamily="18" charset="2"/>
              </a:rPr>
              <a:t>“</a:t>
            </a:r>
            <a:r>
              <a:rPr lang="de-CH" altLang="ja-JP" smtClean="0"/>
              <a:t> einer ausgebauten E-Democracy, sondern vielmehr als Katalysator auf dem Weg zu einer solchen zu betrachten ist.</a:t>
            </a:r>
          </a:p>
          <a:p>
            <a:pPr eaLnBrk="1" hangingPunct="1"/>
            <a:endParaRPr lang="de-CH" altLang="ja-JP" smtClean="0"/>
          </a:p>
          <a:p>
            <a:pPr eaLnBrk="1" hangingPunct="1"/>
            <a:r>
              <a:rPr lang="de-CH" altLang="ja-JP" smtClean="0"/>
              <a:t>Das E-Voting kann auch als vorwiegend administrativer Akt betrachtet werden. Dass soll nicht heissen, dass z.B. Sicherheitsanforderungen oder die Wahrung des Stimmgeheimnisses nicht wichtig sind, doch diese Herausforderungen k</a:t>
            </a:r>
            <a:r>
              <a:rPr lang="de-CH" altLang="ja-JP" smtClean="0">
                <a:latin typeface="Symbol" pitchFamily="18" charset="2"/>
              </a:rPr>
              <a:t>ö</a:t>
            </a:r>
            <a:r>
              <a:rPr lang="de-CH" altLang="ja-JP" smtClean="0"/>
              <a:t>nnen bew</a:t>
            </a:r>
            <a:r>
              <a:rPr lang="de-CH" altLang="ja-JP" smtClean="0">
                <a:latin typeface="Symbol" pitchFamily="18" charset="2"/>
              </a:rPr>
              <a:t>ä</a:t>
            </a:r>
            <a:r>
              <a:rPr lang="de-CH" altLang="ja-JP" smtClean="0"/>
              <a:t>ltigt werden. Darauf werden wir im Block 2 eingehen. Aus unserer Sicht sind die Phasen vor und nach der Wahl wesentlich interessanter. Doch Fragen wie Instrumente der E-Democracy die Meinungsbildung vor den Wahlen beeinflussen k</a:t>
            </a:r>
            <a:r>
              <a:rPr lang="de-CH" altLang="ja-JP" smtClean="0">
                <a:latin typeface="Symbol" pitchFamily="18" charset="2"/>
              </a:rPr>
              <a:t>ö</a:t>
            </a:r>
            <a:r>
              <a:rPr lang="de-CH" altLang="ja-JP" smtClean="0"/>
              <a:t>nnten, wird heute kaum gestellt. Dieser Frage m</a:t>
            </a:r>
            <a:r>
              <a:rPr lang="de-CH" altLang="ja-JP" smtClean="0">
                <a:latin typeface="Symbol" pitchFamily="18" charset="2"/>
              </a:rPr>
              <a:t>ö</a:t>
            </a:r>
            <a:r>
              <a:rPr lang="de-CH" altLang="ja-JP" smtClean="0"/>
              <a:t>chten wir im Block 3 nachgehen. Ebenfalls kaum thematisiert werden die M</a:t>
            </a:r>
            <a:r>
              <a:rPr lang="de-CH" altLang="ja-JP" smtClean="0">
                <a:latin typeface="Symbol" pitchFamily="18" charset="2"/>
              </a:rPr>
              <a:t>ö</a:t>
            </a:r>
            <a:r>
              <a:rPr lang="de-CH" altLang="ja-JP" smtClean="0"/>
              <a:t>glichkeiten die die neuen Informations- und Kommunikationstechnologien bei der Kontrolle nach der Wahl erm</a:t>
            </a:r>
            <a:r>
              <a:rPr lang="de-CH" altLang="ja-JP" smtClean="0">
                <a:latin typeface="Symbol" pitchFamily="18" charset="2"/>
              </a:rPr>
              <a:t>ö</a:t>
            </a:r>
            <a:r>
              <a:rPr lang="de-CH" altLang="ja-JP" smtClean="0"/>
              <a:t>glichen. Dies wird dann im Block 4 am Nachmittag angesprochen. </a:t>
            </a:r>
            <a:endParaRPr lang="de-CH"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a:ln/>
        </p:spPr>
      </p:sp>
      <p:sp>
        <p:nvSpPr>
          <p:cNvPr id="378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smtClean="0"/>
          </a:p>
        </p:txBody>
      </p:sp>
      <p:sp>
        <p:nvSpPr>
          <p:cNvPr id="378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800">
                <a:solidFill>
                  <a:schemeClr val="tx1"/>
                </a:solidFill>
                <a:latin typeface="Times" pitchFamily="18" charset="0"/>
              </a:defRPr>
            </a:lvl1pPr>
            <a:lvl2pPr marL="742950" indent="-285750" defTabSz="946150">
              <a:defRPr sz="2800">
                <a:solidFill>
                  <a:schemeClr val="tx1"/>
                </a:solidFill>
                <a:latin typeface="Times" pitchFamily="18" charset="0"/>
              </a:defRPr>
            </a:lvl2pPr>
            <a:lvl3pPr marL="1143000" indent="-228600" defTabSz="946150">
              <a:defRPr sz="2800">
                <a:solidFill>
                  <a:schemeClr val="tx1"/>
                </a:solidFill>
                <a:latin typeface="Times" pitchFamily="18" charset="0"/>
              </a:defRPr>
            </a:lvl3pPr>
            <a:lvl4pPr marL="1600200" indent="-228600" defTabSz="946150">
              <a:defRPr sz="2800">
                <a:solidFill>
                  <a:schemeClr val="tx1"/>
                </a:solidFill>
                <a:latin typeface="Times" pitchFamily="18" charset="0"/>
              </a:defRPr>
            </a:lvl4pPr>
            <a:lvl5pPr marL="2057400" indent="-228600" defTabSz="946150">
              <a:defRPr sz="2800">
                <a:solidFill>
                  <a:schemeClr val="tx1"/>
                </a:solidFill>
                <a:latin typeface="Times" pitchFamily="18" charset="0"/>
              </a:defRPr>
            </a:lvl5pPr>
            <a:lvl6pPr marL="2514600" indent="-228600" algn="r" defTabSz="946150" eaLnBrk="0" fontAlgn="base" hangingPunct="0">
              <a:spcBef>
                <a:spcPct val="0"/>
              </a:spcBef>
              <a:spcAft>
                <a:spcPct val="0"/>
              </a:spcAft>
              <a:defRPr sz="2800">
                <a:solidFill>
                  <a:schemeClr val="tx1"/>
                </a:solidFill>
                <a:latin typeface="Times" pitchFamily="18" charset="0"/>
              </a:defRPr>
            </a:lvl6pPr>
            <a:lvl7pPr marL="2971800" indent="-228600" algn="r" defTabSz="946150" eaLnBrk="0" fontAlgn="base" hangingPunct="0">
              <a:spcBef>
                <a:spcPct val="0"/>
              </a:spcBef>
              <a:spcAft>
                <a:spcPct val="0"/>
              </a:spcAft>
              <a:defRPr sz="2800">
                <a:solidFill>
                  <a:schemeClr val="tx1"/>
                </a:solidFill>
                <a:latin typeface="Times" pitchFamily="18" charset="0"/>
              </a:defRPr>
            </a:lvl7pPr>
            <a:lvl8pPr marL="3429000" indent="-228600" algn="r" defTabSz="946150" eaLnBrk="0" fontAlgn="base" hangingPunct="0">
              <a:spcBef>
                <a:spcPct val="0"/>
              </a:spcBef>
              <a:spcAft>
                <a:spcPct val="0"/>
              </a:spcAft>
              <a:defRPr sz="2800">
                <a:solidFill>
                  <a:schemeClr val="tx1"/>
                </a:solidFill>
                <a:latin typeface="Times" pitchFamily="18" charset="0"/>
              </a:defRPr>
            </a:lvl8pPr>
            <a:lvl9pPr marL="3886200" indent="-228600" algn="r" defTabSz="946150" eaLnBrk="0" fontAlgn="base" hangingPunct="0">
              <a:spcBef>
                <a:spcPct val="0"/>
              </a:spcBef>
              <a:spcAft>
                <a:spcPct val="0"/>
              </a:spcAft>
              <a:defRPr sz="2800">
                <a:solidFill>
                  <a:schemeClr val="tx1"/>
                </a:solidFill>
                <a:latin typeface="Times" pitchFamily="18" charset="0"/>
              </a:defRPr>
            </a:lvl9pPr>
          </a:lstStyle>
          <a:p>
            <a:fld id="{90DF3422-4E14-466D-AC1B-B1ADAF7BCD7F}" type="slidenum">
              <a:rPr lang="fr-FR" altLang="de-DE" sz="1200">
                <a:latin typeface="Times New Roman" pitchFamily="18" charset="0"/>
              </a:rPr>
              <a:pPr/>
              <a:t>141</a:t>
            </a:fld>
            <a:endParaRPr lang="fr-FR" altLang="de-DE" sz="1200">
              <a:latin typeface="Times New Roman" pitchFamily="18"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TextEdit="1"/>
          </p:cNvSpPr>
          <p:nvPr>
            <p:ph type="sldImg"/>
          </p:nvPr>
        </p:nvSpPr>
        <p:spPr>
          <a:ln/>
        </p:spPr>
      </p:sp>
      <p:sp>
        <p:nvSpPr>
          <p:cNvPr id="389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smtClean="0"/>
          </a:p>
        </p:txBody>
      </p:sp>
      <p:sp>
        <p:nvSpPr>
          <p:cNvPr id="3891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800">
                <a:solidFill>
                  <a:schemeClr val="tx1"/>
                </a:solidFill>
                <a:latin typeface="Times" pitchFamily="18" charset="0"/>
              </a:defRPr>
            </a:lvl1pPr>
            <a:lvl2pPr marL="742950" indent="-285750" defTabSz="952500">
              <a:defRPr sz="2800">
                <a:solidFill>
                  <a:schemeClr val="tx1"/>
                </a:solidFill>
                <a:latin typeface="Times" pitchFamily="18" charset="0"/>
              </a:defRPr>
            </a:lvl2pPr>
            <a:lvl3pPr marL="1143000" indent="-228600" defTabSz="952500">
              <a:defRPr sz="2800">
                <a:solidFill>
                  <a:schemeClr val="tx1"/>
                </a:solidFill>
                <a:latin typeface="Times" pitchFamily="18" charset="0"/>
              </a:defRPr>
            </a:lvl3pPr>
            <a:lvl4pPr marL="1600200" indent="-228600" defTabSz="952500">
              <a:defRPr sz="2800">
                <a:solidFill>
                  <a:schemeClr val="tx1"/>
                </a:solidFill>
                <a:latin typeface="Times" pitchFamily="18" charset="0"/>
              </a:defRPr>
            </a:lvl4pPr>
            <a:lvl5pPr marL="2057400" indent="-228600" defTabSz="952500">
              <a:defRPr sz="2800">
                <a:solidFill>
                  <a:schemeClr val="tx1"/>
                </a:solidFill>
                <a:latin typeface="Times" pitchFamily="18" charset="0"/>
              </a:defRPr>
            </a:lvl5pPr>
            <a:lvl6pPr marL="2514600" indent="-228600" algn="r" defTabSz="952500" eaLnBrk="0" fontAlgn="base" hangingPunct="0">
              <a:spcBef>
                <a:spcPct val="0"/>
              </a:spcBef>
              <a:spcAft>
                <a:spcPct val="0"/>
              </a:spcAft>
              <a:defRPr sz="2800">
                <a:solidFill>
                  <a:schemeClr val="tx1"/>
                </a:solidFill>
                <a:latin typeface="Times" pitchFamily="18" charset="0"/>
              </a:defRPr>
            </a:lvl6pPr>
            <a:lvl7pPr marL="2971800" indent="-228600" algn="r" defTabSz="952500" eaLnBrk="0" fontAlgn="base" hangingPunct="0">
              <a:spcBef>
                <a:spcPct val="0"/>
              </a:spcBef>
              <a:spcAft>
                <a:spcPct val="0"/>
              </a:spcAft>
              <a:defRPr sz="2800">
                <a:solidFill>
                  <a:schemeClr val="tx1"/>
                </a:solidFill>
                <a:latin typeface="Times" pitchFamily="18" charset="0"/>
              </a:defRPr>
            </a:lvl7pPr>
            <a:lvl8pPr marL="3429000" indent="-228600" algn="r" defTabSz="952500" eaLnBrk="0" fontAlgn="base" hangingPunct="0">
              <a:spcBef>
                <a:spcPct val="0"/>
              </a:spcBef>
              <a:spcAft>
                <a:spcPct val="0"/>
              </a:spcAft>
              <a:defRPr sz="2800">
                <a:solidFill>
                  <a:schemeClr val="tx1"/>
                </a:solidFill>
                <a:latin typeface="Times" pitchFamily="18" charset="0"/>
              </a:defRPr>
            </a:lvl8pPr>
            <a:lvl9pPr marL="3886200" indent="-228600" algn="r" defTabSz="952500" eaLnBrk="0" fontAlgn="base" hangingPunct="0">
              <a:spcBef>
                <a:spcPct val="0"/>
              </a:spcBef>
              <a:spcAft>
                <a:spcPct val="0"/>
              </a:spcAft>
              <a:defRPr sz="2800">
                <a:solidFill>
                  <a:schemeClr val="tx1"/>
                </a:solidFill>
                <a:latin typeface="Times" pitchFamily="18" charset="0"/>
              </a:defRPr>
            </a:lvl9pPr>
          </a:lstStyle>
          <a:p>
            <a:fld id="{0F61AE47-CFFB-46AE-9850-A0E897A461D2}" type="slidenum">
              <a:rPr lang="de-DE" altLang="de-DE" sz="1200">
                <a:latin typeface="Times New Roman" pitchFamily="18" charset="0"/>
              </a:rPr>
              <a:pPr/>
              <a:t>142</a:t>
            </a:fld>
            <a:endParaRPr lang="de-DE" altLang="de-DE" sz="1200">
              <a:latin typeface="Times New Roman" pitchFamily="18"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a:ln/>
        </p:spPr>
      </p:sp>
      <p:sp>
        <p:nvSpPr>
          <p:cNvPr id="39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smtClean="0"/>
          </a:p>
        </p:txBody>
      </p:sp>
      <p:sp>
        <p:nvSpPr>
          <p:cNvPr id="3994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800">
                <a:solidFill>
                  <a:schemeClr val="tx1"/>
                </a:solidFill>
                <a:latin typeface="Times" pitchFamily="18" charset="0"/>
              </a:defRPr>
            </a:lvl1pPr>
            <a:lvl2pPr marL="742950" indent="-285750" defTabSz="946150">
              <a:defRPr sz="2800">
                <a:solidFill>
                  <a:schemeClr val="tx1"/>
                </a:solidFill>
                <a:latin typeface="Times" pitchFamily="18" charset="0"/>
              </a:defRPr>
            </a:lvl2pPr>
            <a:lvl3pPr marL="1143000" indent="-228600" defTabSz="946150">
              <a:defRPr sz="2800">
                <a:solidFill>
                  <a:schemeClr val="tx1"/>
                </a:solidFill>
                <a:latin typeface="Times" pitchFamily="18" charset="0"/>
              </a:defRPr>
            </a:lvl3pPr>
            <a:lvl4pPr marL="1600200" indent="-228600" defTabSz="946150">
              <a:defRPr sz="2800">
                <a:solidFill>
                  <a:schemeClr val="tx1"/>
                </a:solidFill>
                <a:latin typeface="Times" pitchFamily="18" charset="0"/>
              </a:defRPr>
            </a:lvl4pPr>
            <a:lvl5pPr marL="2057400" indent="-228600" defTabSz="946150">
              <a:defRPr sz="2800">
                <a:solidFill>
                  <a:schemeClr val="tx1"/>
                </a:solidFill>
                <a:latin typeface="Times" pitchFamily="18" charset="0"/>
              </a:defRPr>
            </a:lvl5pPr>
            <a:lvl6pPr marL="2514600" indent="-228600" algn="r" defTabSz="946150" eaLnBrk="0" fontAlgn="base" hangingPunct="0">
              <a:spcBef>
                <a:spcPct val="0"/>
              </a:spcBef>
              <a:spcAft>
                <a:spcPct val="0"/>
              </a:spcAft>
              <a:defRPr sz="2800">
                <a:solidFill>
                  <a:schemeClr val="tx1"/>
                </a:solidFill>
                <a:latin typeface="Times" pitchFamily="18" charset="0"/>
              </a:defRPr>
            </a:lvl6pPr>
            <a:lvl7pPr marL="2971800" indent="-228600" algn="r" defTabSz="946150" eaLnBrk="0" fontAlgn="base" hangingPunct="0">
              <a:spcBef>
                <a:spcPct val="0"/>
              </a:spcBef>
              <a:spcAft>
                <a:spcPct val="0"/>
              </a:spcAft>
              <a:defRPr sz="2800">
                <a:solidFill>
                  <a:schemeClr val="tx1"/>
                </a:solidFill>
                <a:latin typeface="Times" pitchFamily="18" charset="0"/>
              </a:defRPr>
            </a:lvl7pPr>
            <a:lvl8pPr marL="3429000" indent="-228600" algn="r" defTabSz="946150" eaLnBrk="0" fontAlgn="base" hangingPunct="0">
              <a:spcBef>
                <a:spcPct val="0"/>
              </a:spcBef>
              <a:spcAft>
                <a:spcPct val="0"/>
              </a:spcAft>
              <a:defRPr sz="2800">
                <a:solidFill>
                  <a:schemeClr val="tx1"/>
                </a:solidFill>
                <a:latin typeface="Times" pitchFamily="18" charset="0"/>
              </a:defRPr>
            </a:lvl8pPr>
            <a:lvl9pPr marL="3886200" indent="-228600" algn="r" defTabSz="946150" eaLnBrk="0" fontAlgn="base" hangingPunct="0">
              <a:spcBef>
                <a:spcPct val="0"/>
              </a:spcBef>
              <a:spcAft>
                <a:spcPct val="0"/>
              </a:spcAft>
              <a:defRPr sz="2800">
                <a:solidFill>
                  <a:schemeClr val="tx1"/>
                </a:solidFill>
                <a:latin typeface="Times" pitchFamily="18" charset="0"/>
              </a:defRPr>
            </a:lvl9pPr>
          </a:lstStyle>
          <a:p>
            <a:fld id="{A4B5A98D-898D-42C6-BC82-6070A0FC51F9}" type="slidenum">
              <a:rPr lang="fr-FR" altLang="de-DE" sz="1200">
                <a:latin typeface="Times New Roman" pitchFamily="18" charset="0"/>
              </a:rPr>
              <a:pPr/>
              <a:t>143</a:t>
            </a:fld>
            <a:endParaRPr lang="fr-FR" altLang="de-DE" sz="1200">
              <a:latin typeface="Times New Roman" pitchFamily="18"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a:ln/>
        </p:spPr>
      </p:sp>
      <p:sp>
        <p:nvSpPr>
          <p:cNvPr id="409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smtClean="0"/>
          </a:p>
        </p:txBody>
      </p:sp>
      <p:sp>
        <p:nvSpPr>
          <p:cNvPr id="4096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800">
                <a:solidFill>
                  <a:schemeClr val="tx1"/>
                </a:solidFill>
                <a:latin typeface="Times" pitchFamily="18" charset="0"/>
              </a:defRPr>
            </a:lvl1pPr>
            <a:lvl2pPr marL="742950" indent="-285750" defTabSz="946150">
              <a:defRPr sz="2800">
                <a:solidFill>
                  <a:schemeClr val="tx1"/>
                </a:solidFill>
                <a:latin typeface="Times" pitchFamily="18" charset="0"/>
              </a:defRPr>
            </a:lvl2pPr>
            <a:lvl3pPr marL="1143000" indent="-228600" defTabSz="946150">
              <a:defRPr sz="2800">
                <a:solidFill>
                  <a:schemeClr val="tx1"/>
                </a:solidFill>
                <a:latin typeface="Times" pitchFamily="18" charset="0"/>
              </a:defRPr>
            </a:lvl3pPr>
            <a:lvl4pPr marL="1600200" indent="-228600" defTabSz="946150">
              <a:defRPr sz="2800">
                <a:solidFill>
                  <a:schemeClr val="tx1"/>
                </a:solidFill>
                <a:latin typeface="Times" pitchFamily="18" charset="0"/>
              </a:defRPr>
            </a:lvl4pPr>
            <a:lvl5pPr marL="2057400" indent="-228600" defTabSz="946150">
              <a:defRPr sz="2800">
                <a:solidFill>
                  <a:schemeClr val="tx1"/>
                </a:solidFill>
                <a:latin typeface="Times" pitchFamily="18" charset="0"/>
              </a:defRPr>
            </a:lvl5pPr>
            <a:lvl6pPr marL="2514600" indent="-228600" algn="r" defTabSz="946150" eaLnBrk="0" fontAlgn="base" hangingPunct="0">
              <a:spcBef>
                <a:spcPct val="0"/>
              </a:spcBef>
              <a:spcAft>
                <a:spcPct val="0"/>
              </a:spcAft>
              <a:defRPr sz="2800">
                <a:solidFill>
                  <a:schemeClr val="tx1"/>
                </a:solidFill>
                <a:latin typeface="Times" pitchFamily="18" charset="0"/>
              </a:defRPr>
            </a:lvl6pPr>
            <a:lvl7pPr marL="2971800" indent="-228600" algn="r" defTabSz="946150" eaLnBrk="0" fontAlgn="base" hangingPunct="0">
              <a:spcBef>
                <a:spcPct val="0"/>
              </a:spcBef>
              <a:spcAft>
                <a:spcPct val="0"/>
              </a:spcAft>
              <a:defRPr sz="2800">
                <a:solidFill>
                  <a:schemeClr val="tx1"/>
                </a:solidFill>
                <a:latin typeface="Times" pitchFamily="18" charset="0"/>
              </a:defRPr>
            </a:lvl7pPr>
            <a:lvl8pPr marL="3429000" indent="-228600" algn="r" defTabSz="946150" eaLnBrk="0" fontAlgn="base" hangingPunct="0">
              <a:spcBef>
                <a:spcPct val="0"/>
              </a:spcBef>
              <a:spcAft>
                <a:spcPct val="0"/>
              </a:spcAft>
              <a:defRPr sz="2800">
                <a:solidFill>
                  <a:schemeClr val="tx1"/>
                </a:solidFill>
                <a:latin typeface="Times" pitchFamily="18" charset="0"/>
              </a:defRPr>
            </a:lvl8pPr>
            <a:lvl9pPr marL="3886200" indent="-228600" algn="r" defTabSz="946150" eaLnBrk="0" fontAlgn="base" hangingPunct="0">
              <a:spcBef>
                <a:spcPct val="0"/>
              </a:spcBef>
              <a:spcAft>
                <a:spcPct val="0"/>
              </a:spcAft>
              <a:defRPr sz="2800">
                <a:solidFill>
                  <a:schemeClr val="tx1"/>
                </a:solidFill>
                <a:latin typeface="Times" pitchFamily="18" charset="0"/>
              </a:defRPr>
            </a:lvl9pPr>
          </a:lstStyle>
          <a:p>
            <a:fld id="{B864F621-41B0-4054-9500-9D12C9A32F6E}" type="slidenum">
              <a:rPr lang="fr-FR" altLang="de-DE" sz="1200">
                <a:latin typeface="Times New Roman" pitchFamily="18" charset="0"/>
              </a:rPr>
              <a:pPr/>
              <a:t>144</a:t>
            </a:fld>
            <a:endParaRPr lang="fr-FR" altLang="de-DE" sz="1200">
              <a:latin typeface="Times New Roman" pitchFamily="18"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7C0D23C-6605-401C-A0A4-7E788004CCE2}" type="slidenum">
              <a:rPr lang="fr-FR" smtClean="0"/>
              <a:pPr/>
              <a:t>145</a:t>
            </a:fld>
            <a:endParaRPr 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20EF451C-1C53-4060-BFAC-9E54DA5EC563}" type="slidenum">
              <a:rPr lang="fr-FR" smtClean="0"/>
              <a:pPr/>
              <a:t>146</a:t>
            </a:fld>
            <a:endParaRPr lang="fr-FR" smtClean="0"/>
          </a:p>
        </p:txBody>
      </p:sp>
      <p:sp>
        <p:nvSpPr>
          <p:cNvPr id="86019" name="Rectangle 2"/>
          <p:cNvSpPr>
            <a:spLocks noGrp="1" noRot="1" noChangeAspect="1" noChangeArrowheads="1" noTextEdit="1"/>
          </p:cNvSpPr>
          <p:nvPr>
            <p:ph type="sldImg"/>
          </p:nvPr>
        </p:nvSpPr>
        <p:spPr>
          <a:xfrm>
            <a:off x="3335338" y="522288"/>
            <a:ext cx="3565525" cy="2674937"/>
          </a:xfrm>
          <a:ln/>
        </p:spPr>
      </p:sp>
      <p:sp>
        <p:nvSpPr>
          <p:cNvPr id="86020" name="Rectangle 3"/>
          <p:cNvSpPr>
            <a:spLocks noGrp="1" noChangeArrowheads="1"/>
          </p:cNvSpPr>
          <p:nvPr>
            <p:ph type="body" idx="1"/>
          </p:nvPr>
        </p:nvSpPr>
        <p:spPr>
          <a:xfrm>
            <a:off x="1347788" y="3360738"/>
            <a:ext cx="7534275" cy="3198812"/>
          </a:xfrm>
          <a:noFill/>
          <a:ln/>
        </p:spPr>
        <p:txBody>
          <a:bodyPr/>
          <a:lstStyle/>
          <a:p>
            <a:pPr eaLnBrk="1" hangingPunct="1"/>
            <a:endParaRPr lang="de-DE"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A5ADE433-0F64-41F6-BBD0-4FA43A6170F9}" type="slidenum">
              <a:rPr lang="fr-FR" smtClean="0"/>
              <a:pPr/>
              <a:t>147</a:t>
            </a:fld>
            <a:endParaRPr lang="fr-FR" smtClean="0"/>
          </a:p>
        </p:txBody>
      </p:sp>
      <p:sp>
        <p:nvSpPr>
          <p:cNvPr id="87043" name="Rectangle 2"/>
          <p:cNvSpPr>
            <a:spLocks noGrp="1" noRot="1" noChangeAspect="1" noChangeArrowheads="1" noTextEdit="1"/>
          </p:cNvSpPr>
          <p:nvPr>
            <p:ph type="sldImg"/>
          </p:nvPr>
        </p:nvSpPr>
        <p:spPr>
          <a:xfrm>
            <a:off x="3335338" y="522288"/>
            <a:ext cx="3565525" cy="2674937"/>
          </a:xfrm>
          <a:ln/>
        </p:spPr>
      </p:sp>
      <p:sp>
        <p:nvSpPr>
          <p:cNvPr id="87044" name="Rectangle 3"/>
          <p:cNvSpPr>
            <a:spLocks noGrp="1" noChangeArrowheads="1"/>
          </p:cNvSpPr>
          <p:nvPr>
            <p:ph type="body" idx="1"/>
          </p:nvPr>
        </p:nvSpPr>
        <p:spPr>
          <a:xfrm>
            <a:off x="1347788" y="3360738"/>
            <a:ext cx="7534275" cy="3198812"/>
          </a:xfrm>
          <a:noFill/>
          <a:ln/>
        </p:spPr>
        <p:txBody>
          <a:bodyPr/>
          <a:lstStyle/>
          <a:p>
            <a:pPr eaLnBrk="1" hangingPunct="1"/>
            <a:endParaRPr lang="de-DE"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E135516-C49A-4980-9AF9-3E4824F0C492}" type="slidenum">
              <a:rPr lang="fr-FR" smtClean="0"/>
              <a:pPr/>
              <a:t>148</a:t>
            </a:fld>
            <a:endParaRPr lang="fr-FR" smtClean="0"/>
          </a:p>
        </p:txBody>
      </p:sp>
      <p:sp>
        <p:nvSpPr>
          <p:cNvPr id="88067" name="Rectangle 2"/>
          <p:cNvSpPr>
            <a:spLocks noGrp="1" noRot="1" noChangeAspect="1" noChangeArrowheads="1" noTextEdit="1"/>
          </p:cNvSpPr>
          <p:nvPr>
            <p:ph type="sldImg"/>
          </p:nvPr>
        </p:nvSpPr>
        <p:spPr>
          <a:xfrm>
            <a:off x="3335338" y="522288"/>
            <a:ext cx="3565525" cy="2674937"/>
          </a:xfrm>
          <a:ln/>
        </p:spPr>
      </p:sp>
      <p:sp>
        <p:nvSpPr>
          <p:cNvPr id="88068" name="Rectangle 3"/>
          <p:cNvSpPr>
            <a:spLocks noGrp="1" noChangeArrowheads="1"/>
          </p:cNvSpPr>
          <p:nvPr>
            <p:ph type="body" idx="1"/>
          </p:nvPr>
        </p:nvSpPr>
        <p:spPr>
          <a:xfrm>
            <a:off x="1347788" y="3360738"/>
            <a:ext cx="7534275" cy="3198812"/>
          </a:xfrm>
          <a:noFill/>
          <a:ln/>
        </p:spPr>
        <p:txBody>
          <a:bodyPr/>
          <a:lstStyle/>
          <a:p>
            <a:pPr eaLnBrk="1" hangingPunct="1"/>
            <a:endParaRPr lang="de-DE"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25D08E8-BE97-4C63-9B24-D280D62720E9}" type="slidenum">
              <a:rPr lang="fr-FR" smtClean="0"/>
              <a:pPr/>
              <a:t>149</a:t>
            </a:fld>
            <a:endParaRPr lang="fr-FR" smtClean="0"/>
          </a:p>
        </p:txBody>
      </p:sp>
      <p:sp>
        <p:nvSpPr>
          <p:cNvPr id="89091" name="Rectangle 2"/>
          <p:cNvSpPr>
            <a:spLocks noGrp="1" noRot="1" noChangeAspect="1" noChangeArrowheads="1" noTextEdit="1"/>
          </p:cNvSpPr>
          <p:nvPr>
            <p:ph type="sldImg"/>
          </p:nvPr>
        </p:nvSpPr>
        <p:spPr>
          <a:xfrm>
            <a:off x="3335338" y="522288"/>
            <a:ext cx="3565525" cy="2674937"/>
          </a:xfrm>
          <a:ln/>
        </p:spPr>
      </p:sp>
      <p:sp>
        <p:nvSpPr>
          <p:cNvPr id="89092" name="Rectangle 3"/>
          <p:cNvSpPr>
            <a:spLocks noGrp="1" noChangeArrowheads="1"/>
          </p:cNvSpPr>
          <p:nvPr>
            <p:ph type="body" idx="1"/>
          </p:nvPr>
        </p:nvSpPr>
        <p:spPr>
          <a:xfrm>
            <a:off x="1347788" y="3360738"/>
            <a:ext cx="7534275" cy="3198812"/>
          </a:xfrm>
          <a:noFill/>
          <a:ln/>
        </p:spPr>
        <p:txBody>
          <a:bodyPr/>
          <a:lstStyle/>
          <a:p>
            <a:pPr eaLnBrk="1" hangingPunct="1"/>
            <a:endParaRPr lang="de-DE"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DC88737-AD50-44F5-88F4-3F282889AC24}" type="slidenum">
              <a:rPr lang="fr-FR" smtClean="0"/>
              <a:pPr/>
              <a:t>150</a:t>
            </a:fld>
            <a:endParaRPr lang="fr-FR" smtClean="0"/>
          </a:p>
        </p:txBody>
      </p:sp>
      <p:sp>
        <p:nvSpPr>
          <p:cNvPr id="90115" name="Rectangle 2"/>
          <p:cNvSpPr>
            <a:spLocks noGrp="1" noRot="1" noChangeAspect="1" noChangeArrowheads="1" noTextEdit="1"/>
          </p:cNvSpPr>
          <p:nvPr>
            <p:ph type="sldImg"/>
          </p:nvPr>
        </p:nvSpPr>
        <p:spPr>
          <a:xfrm>
            <a:off x="3335338" y="522288"/>
            <a:ext cx="3565525" cy="2674937"/>
          </a:xfrm>
          <a:ln/>
        </p:spPr>
      </p:sp>
      <p:sp>
        <p:nvSpPr>
          <p:cNvPr id="90116" name="Rectangle 3"/>
          <p:cNvSpPr>
            <a:spLocks noGrp="1" noChangeArrowheads="1"/>
          </p:cNvSpPr>
          <p:nvPr>
            <p:ph type="body" idx="1"/>
          </p:nvPr>
        </p:nvSpPr>
        <p:spPr>
          <a:xfrm>
            <a:off x="1347788" y="3360738"/>
            <a:ext cx="7534275" cy="3198812"/>
          </a:xfrm>
          <a:noFill/>
          <a:ln/>
        </p:spPr>
        <p:txBody>
          <a:bodyPr/>
          <a:lstStyle/>
          <a:p>
            <a:pPr eaLnBrk="1" hangingPunct="1"/>
            <a:endParaRPr 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a:ln/>
        </p:spPr>
      </p:sp>
      <p:sp>
        <p:nvSpPr>
          <p:cNvPr id="53251" name="Notizenplatzhalter 2"/>
          <p:cNvSpPr>
            <a:spLocks noGrp="1"/>
          </p:cNvSpPr>
          <p:nvPr>
            <p:ph type="body" idx="1"/>
          </p:nvPr>
        </p:nvSpPr>
        <p:spPr>
          <a:noFill/>
          <a:ln/>
        </p:spPr>
        <p:txBody>
          <a:bodyPr/>
          <a:lstStyle/>
          <a:p>
            <a:endParaRPr lang="de-CH" smtClean="0"/>
          </a:p>
        </p:txBody>
      </p:sp>
      <p:sp>
        <p:nvSpPr>
          <p:cNvPr id="53252" name="Foliennummernplatzhalter 3"/>
          <p:cNvSpPr>
            <a:spLocks noGrp="1"/>
          </p:cNvSpPr>
          <p:nvPr>
            <p:ph type="sldNum" sz="quarter" idx="5"/>
          </p:nvPr>
        </p:nvSpPr>
        <p:spPr>
          <a:noFill/>
        </p:spPr>
        <p:txBody>
          <a:bodyPr/>
          <a:lstStyle/>
          <a:p>
            <a:pPr defTabSz="947593"/>
            <a:fld id="{D77C4218-2DD6-43DA-BE69-82C23200A3D7}" type="slidenum">
              <a:rPr lang="fr-FR" smtClean="0"/>
              <a:pPr defTabSz="947593"/>
              <a:t>19</a:t>
            </a:fld>
            <a:endParaRPr lang="fr-FR" dirty="0"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2C11DC9-8257-4115-B7F1-9FF9F6C633E6}" type="slidenum">
              <a:rPr lang="fr-FR" smtClean="0"/>
              <a:pPr/>
              <a:t>151</a:t>
            </a:fld>
            <a:endParaRPr lang="fr-FR" smtClean="0"/>
          </a:p>
        </p:txBody>
      </p:sp>
      <p:sp>
        <p:nvSpPr>
          <p:cNvPr id="91139" name="Rectangle 2"/>
          <p:cNvSpPr>
            <a:spLocks noGrp="1" noRot="1" noChangeAspect="1" noChangeArrowheads="1" noTextEdit="1"/>
          </p:cNvSpPr>
          <p:nvPr>
            <p:ph type="sldImg"/>
          </p:nvPr>
        </p:nvSpPr>
        <p:spPr>
          <a:xfrm>
            <a:off x="3335338" y="522288"/>
            <a:ext cx="3565525" cy="2674937"/>
          </a:xfrm>
          <a:ln/>
        </p:spPr>
      </p:sp>
      <p:sp>
        <p:nvSpPr>
          <p:cNvPr id="91140" name="Rectangle 3"/>
          <p:cNvSpPr>
            <a:spLocks noGrp="1" noChangeArrowheads="1"/>
          </p:cNvSpPr>
          <p:nvPr>
            <p:ph type="body" idx="1"/>
          </p:nvPr>
        </p:nvSpPr>
        <p:spPr>
          <a:xfrm>
            <a:off x="1347788" y="3360738"/>
            <a:ext cx="7534275" cy="3198812"/>
          </a:xfrm>
          <a:noFill/>
          <a:ln/>
        </p:spPr>
        <p:txBody>
          <a:bodyPr/>
          <a:lstStyle/>
          <a:p>
            <a:pPr eaLnBrk="1" hangingPunct="1"/>
            <a:endParaRPr lang="de-DE"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8B09C860-4C4E-4F2A-90B4-C5587C4D42C2}" type="slidenum">
              <a:rPr lang="fr-FR" smtClean="0"/>
              <a:pPr/>
              <a:t>152</a:t>
            </a:fld>
            <a:endParaRPr lang="fr-FR" smtClean="0"/>
          </a:p>
        </p:txBody>
      </p:sp>
      <p:sp>
        <p:nvSpPr>
          <p:cNvPr id="92163" name="Rectangle 2"/>
          <p:cNvSpPr>
            <a:spLocks noGrp="1" noRot="1" noChangeAspect="1" noChangeArrowheads="1" noTextEdit="1"/>
          </p:cNvSpPr>
          <p:nvPr>
            <p:ph type="sldImg"/>
          </p:nvPr>
        </p:nvSpPr>
        <p:spPr>
          <a:xfrm>
            <a:off x="3335338" y="522288"/>
            <a:ext cx="3565525" cy="2674937"/>
          </a:xfrm>
          <a:ln/>
        </p:spPr>
      </p:sp>
      <p:sp>
        <p:nvSpPr>
          <p:cNvPr id="92164" name="Rectangle 3"/>
          <p:cNvSpPr>
            <a:spLocks noGrp="1" noChangeArrowheads="1"/>
          </p:cNvSpPr>
          <p:nvPr>
            <p:ph type="body" idx="1"/>
          </p:nvPr>
        </p:nvSpPr>
        <p:spPr>
          <a:xfrm>
            <a:off x="1347788" y="3360738"/>
            <a:ext cx="7534275" cy="3198812"/>
          </a:xfrm>
          <a:noFill/>
          <a:ln/>
        </p:spPr>
        <p:txBody>
          <a:bodyPr/>
          <a:lstStyle/>
          <a:p>
            <a:pPr eaLnBrk="1" hangingPunct="1"/>
            <a:endParaRPr lang="de-DE"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8EF031DE-5329-4088-83BD-84CCA9734A33}" type="slidenum">
              <a:rPr lang="fr-FR" smtClean="0"/>
              <a:pPr/>
              <a:t>153</a:t>
            </a:fld>
            <a:endParaRPr lang="fr-FR"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7C0D23C-6605-401C-A0A4-7E788004CCE2}" type="slidenum">
              <a:rPr lang="fr-FR" smtClean="0"/>
              <a:pPr/>
              <a:t>154</a:t>
            </a:fld>
            <a:endParaRPr 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defTabSz="952500"/>
            <a:fld id="{6FAE5ABF-8AFA-43BF-AEBE-19F3613C99BF}" type="slidenum">
              <a:rPr lang="de-DE" smtClean="0"/>
              <a:pPr defTabSz="952500"/>
              <a:t>155</a:t>
            </a:fld>
            <a:endParaRPr lang="de-DE" smtClean="0"/>
          </a:p>
        </p:txBody>
      </p:sp>
      <p:sp>
        <p:nvSpPr>
          <p:cNvPr id="176131" name="Rectangle 2"/>
          <p:cNvSpPr>
            <a:spLocks noGrp="1" noRot="1" noChangeAspect="1" noChangeArrowheads="1" noTextEdit="1"/>
          </p:cNvSpPr>
          <p:nvPr>
            <p:ph type="sldImg"/>
          </p:nvPr>
        </p:nvSpPr>
        <p:spPr>
          <a:xfrm>
            <a:off x="6157913" y="201613"/>
            <a:ext cx="3549650" cy="2662237"/>
          </a:xfrm>
          <a:ln/>
        </p:spPr>
      </p:sp>
      <p:sp>
        <p:nvSpPr>
          <p:cNvPr id="176132" name="Rectangle 3"/>
          <p:cNvSpPr>
            <a:spLocks noGrp="1" noChangeArrowheads="1"/>
          </p:cNvSpPr>
          <p:nvPr>
            <p:ph type="body" idx="1"/>
          </p:nvPr>
        </p:nvSpPr>
        <p:spPr>
          <a:xfrm>
            <a:off x="879475" y="2603500"/>
            <a:ext cx="8188325" cy="3194050"/>
          </a:xfrm>
          <a:noFill/>
          <a:ln/>
        </p:spPr>
        <p:txBody>
          <a:bodyPr/>
          <a:lstStyle/>
          <a:p>
            <a:pPr marL="234950" indent="-234950"/>
            <a:r>
              <a:rPr lang="de-DE" b="1" smtClean="0"/>
              <a:t>(hier wurde bereits die Problematik der politischen Werbung und des Medieneinflusses vorweggenommen).</a:t>
            </a:r>
          </a:p>
          <a:p>
            <a:pPr marL="234950" indent="-234950"/>
            <a:endParaRPr lang="de-CH" b="1" smtClean="0"/>
          </a:p>
          <a:p>
            <a:pPr marL="234950" indent="-234950"/>
            <a:r>
              <a:rPr lang="de-DE" smtClean="0"/>
              <a:t>Verschiedene Grundfragen, die uns die ganze Geschichte hindurch immer wieder beschäftigt haben, tauchen bereits hier auf (vgl. Adomeit 2001: 2 ff.):</a:t>
            </a:r>
          </a:p>
          <a:p>
            <a:pPr marL="234950" indent="-234950"/>
            <a:r>
              <a:rPr lang="de-DE" smtClean="0"/>
              <a:t>1) Protagoras: Relativismus und Demokratie</a:t>
            </a:r>
          </a:p>
          <a:p>
            <a:pPr marL="234950" indent="-234950"/>
            <a:r>
              <a:rPr lang="de-DE" smtClean="0"/>
              <a:t>2) Gorgias: Das Problem der Taktik in der Politik</a:t>
            </a:r>
          </a:p>
          <a:p>
            <a:pPr marL="234950" indent="-234950"/>
            <a:r>
              <a:rPr lang="de-DE" smtClean="0"/>
              <a:t>3) Kallikles: Das Recht des Stärkeren</a:t>
            </a:r>
          </a:p>
          <a:p>
            <a:pPr marL="234950" indent="-234950"/>
            <a:r>
              <a:rPr lang="de-DE" smtClean="0"/>
              <a:t>4) Thrasymachos: Ein theoretischer Anarchist</a:t>
            </a:r>
          </a:p>
          <a:p>
            <a:pPr marL="234950" indent="-234950"/>
            <a:endParaRPr lang="de-DE" smtClean="0"/>
          </a:p>
          <a:p>
            <a:pPr marL="234950" indent="-234950"/>
            <a:r>
              <a:rPr lang="de-DE" smtClean="0"/>
              <a:t>Von den Sophisten sind vor allem Fragmente überliefert, die Platon und Aristoteles zitierten um sie dann zu zerlegen. </a:t>
            </a:r>
          </a:p>
          <a:p>
            <a:pPr marL="234950" indent="-234950"/>
            <a:endParaRPr lang="de-DE" smtClean="0"/>
          </a:p>
          <a:p>
            <a:pPr marL="234950" indent="-234950"/>
            <a:r>
              <a:rPr lang="de-DE" smtClean="0"/>
              <a:t>Durch ihre Angriffslust haben die Sophisten das Denken über den Staat angeregt und vertieft. Sophistische Kerntexte sind zum Teil erschreckend modern (Adomeit 2001: 1).</a:t>
            </a:r>
          </a:p>
          <a:p>
            <a:pPr marL="234950" indent="-234950"/>
            <a:endParaRPr lang="de-CH" smtClean="0"/>
          </a:p>
          <a:p>
            <a:pPr marL="234950" indent="-234950"/>
            <a:endParaRPr lang="de-CH" smtClean="0"/>
          </a:p>
          <a:p>
            <a:pPr marL="234950" indent="-234950"/>
            <a:r>
              <a:rPr lang="de-CH" b="1" smtClean="0"/>
              <a:t>Vergleiche hierzu auch das zweite Kapitel in Jürg Steiners Buch über die Deliberative Demokraite: Redekunst, Dialoge sind wichtig, aber echte Deliberation ist mehr als Redekunst!!</a:t>
            </a:r>
            <a:endParaRPr lang="de-DE" b="1" smtClean="0"/>
          </a:p>
          <a:p>
            <a:pPr marL="234950" indent="-234950"/>
            <a:endParaRPr lang="de-CH" b="1"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297B10B5-502D-4755-AD75-D37BCAA4FF44}" type="slidenum">
              <a:rPr lang="fr-FR" smtClean="0"/>
              <a:pPr/>
              <a:t>156</a:t>
            </a:fld>
            <a:endParaRPr lang="fr-FR"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8773A544-5658-49D0-B7FE-8B96154DFE70}" type="slidenum">
              <a:rPr lang="fr-FR" smtClean="0"/>
              <a:pPr/>
              <a:t>157</a:t>
            </a:fld>
            <a:endParaRPr lang="fr-FR"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BF526EF2-EFFF-48FE-AC0E-916EDA61E0AC}" type="slidenum">
              <a:rPr lang="fr-FR" smtClean="0"/>
              <a:pPr/>
              <a:t>158</a:t>
            </a:fld>
            <a:endParaRPr lang="fr-FR"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03ABFDE3-780F-4D46-9781-3B950252D0AB}" type="slidenum">
              <a:rPr lang="fr-FR" smtClean="0"/>
              <a:pPr/>
              <a:t>159</a:t>
            </a:fld>
            <a:endParaRPr lang="fr-FR"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4AF29831-8AEF-424C-B5BB-19E1A9C45DFF}" type="slidenum">
              <a:rPr lang="fr-FR" smtClean="0"/>
              <a:pPr/>
              <a:t>160</a:t>
            </a:fld>
            <a:endParaRPr lang="fr-FR"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pPr defTabSz="949238"/>
            <a:fld id="{A6D90462-AD4B-4FFC-835B-035B2FD23E38}" type="slidenum">
              <a:rPr lang="fr-FR" smtClean="0"/>
              <a:pPr defTabSz="949238"/>
              <a:t>20</a:t>
            </a:fld>
            <a:endParaRPr lang="fr-FR" dirty="0" smtClean="0"/>
          </a:p>
        </p:txBody>
      </p:sp>
      <p:sp>
        <p:nvSpPr>
          <p:cNvPr id="54275" name="Rectangle 2"/>
          <p:cNvSpPr>
            <a:spLocks noGrp="1" noRot="1" noChangeAspect="1" noChangeArrowheads="1" noTextEdit="1"/>
          </p:cNvSpPr>
          <p:nvPr>
            <p:ph type="sldImg"/>
          </p:nvPr>
        </p:nvSpPr>
        <p:spPr>
          <a:xfrm>
            <a:off x="3367898" y="532200"/>
            <a:ext cx="3502090" cy="2660994"/>
          </a:xfrm>
          <a:ln/>
        </p:spPr>
      </p:sp>
      <p:sp>
        <p:nvSpPr>
          <p:cNvPr id="54276" name="Rectangle 3"/>
          <p:cNvSpPr>
            <a:spLocks noGrp="1" noChangeArrowheads="1"/>
          </p:cNvSpPr>
          <p:nvPr>
            <p:ph type="body" idx="1"/>
          </p:nvPr>
        </p:nvSpPr>
        <p:spPr>
          <a:xfrm>
            <a:off x="1364834" y="3370593"/>
            <a:ext cx="7504946" cy="3196509"/>
          </a:xfrm>
          <a:noFill/>
          <a:ln/>
        </p:spPr>
        <p:txBody>
          <a:bodyPr/>
          <a:lstStyle/>
          <a:p>
            <a:pPr eaLnBrk="1" hangingPunct="1"/>
            <a:endParaRPr lang="de-CH"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3A952C45-50A9-4DB6-A673-B24078D28553}" type="slidenum">
              <a:rPr lang="fr-FR" smtClean="0"/>
              <a:pPr/>
              <a:t>161</a:t>
            </a:fld>
            <a:endParaRPr lang="fr-FR"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5E143539-E072-4CD3-970D-666DA637BC5D}" type="slidenum">
              <a:rPr lang="fr-FR" smtClean="0"/>
              <a:pPr/>
              <a:t>162</a:t>
            </a:fld>
            <a:endParaRPr lang="fr-FR"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82328C5C-E1E2-4A98-991A-8B6F72D3B4F1}" type="slidenum">
              <a:rPr lang="fr-FR" smtClean="0"/>
              <a:pPr/>
              <a:t>163</a:t>
            </a:fld>
            <a:endParaRPr lang="fr-FR" smtClean="0"/>
          </a:p>
        </p:txBody>
      </p:sp>
      <p:sp>
        <p:nvSpPr>
          <p:cNvPr id="124931" name="Rectangle 2"/>
          <p:cNvSpPr>
            <a:spLocks noGrp="1" noRot="1" noChangeAspect="1" noChangeArrowheads="1" noTextEdit="1"/>
          </p:cNvSpPr>
          <p:nvPr>
            <p:ph type="sldImg"/>
          </p:nvPr>
        </p:nvSpPr>
        <p:spPr>
          <a:xfrm>
            <a:off x="3344863" y="531813"/>
            <a:ext cx="3551237" cy="2663825"/>
          </a:xfrm>
          <a:ln/>
        </p:spPr>
      </p:sp>
      <p:sp>
        <p:nvSpPr>
          <p:cNvPr id="124932"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EB7620B2-26FD-4FE1-9A4F-A24D428F0D67}" type="slidenum">
              <a:rPr lang="fr-FR" smtClean="0"/>
              <a:pPr/>
              <a:t>164</a:t>
            </a:fld>
            <a:endParaRPr lang="fr-FR" smtClean="0"/>
          </a:p>
        </p:txBody>
      </p:sp>
      <p:sp>
        <p:nvSpPr>
          <p:cNvPr id="125955" name="Rectangle 2"/>
          <p:cNvSpPr>
            <a:spLocks noGrp="1" noRot="1" noChangeAspect="1" noChangeArrowheads="1" noTextEdit="1"/>
          </p:cNvSpPr>
          <p:nvPr>
            <p:ph type="sldImg"/>
          </p:nvPr>
        </p:nvSpPr>
        <p:spPr>
          <a:xfrm>
            <a:off x="3344863" y="531813"/>
            <a:ext cx="3551237" cy="2663825"/>
          </a:xfrm>
          <a:ln/>
        </p:spPr>
      </p:sp>
      <p:sp>
        <p:nvSpPr>
          <p:cNvPr id="125956"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CDEA53A7-338E-4161-8601-B9CB2B7D2684}" type="slidenum">
              <a:rPr lang="fr-FR" smtClean="0"/>
              <a:pPr/>
              <a:t>165</a:t>
            </a:fld>
            <a:endParaRPr lang="fr-FR" smtClean="0"/>
          </a:p>
        </p:txBody>
      </p:sp>
      <p:sp>
        <p:nvSpPr>
          <p:cNvPr id="126979" name="Rectangle 2"/>
          <p:cNvSpPr>
            <a:spLocks noGrp="1" noRot="1" noChangeAspect="1" noChangeArrowheads="1" noTextEdit="1"/>
          </p:cNvSpPr>
          <p:nvPr>
            <p:ph type="sldImg"/>
          </p:nvPr>
        </p:nvSpPr>
        <p:spPr>
          <a:xfrm>
            <a:off x="3344863" y="531813"/>
            <a:ext cx="3551237" cy="2663825"/>
          </a:xfrm>
          <a:ln/>
        </p:spPr>
      </p:sp>
      <p:sp>
        <p:nvSpPr>
          <p:cNvPr id="126980"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olienbildplatzhalter 1"/>
          <p:cNvSpPr>
            <a:spLocks noGrp="1" noRot="1" noChangeAspect="1" noTextEdit="1"/>
          </p:cNvSpPr>
          <p:nvPr>
            <p:ph type="sldImg"/>
          </p:nvPr>
        </p:nvSpPr>
        <p:spPr>
          <a:ln/>
        </p:spPr>
      </p:sp>
      <p:sp>
        <p:nvSpPr>
          <p:cNvPr id="128003" name="Notizenplatzhalter 2"/>
          <p:cNvSpPr>
            <a:spLocks noGrp="1"/>
          </p:cNvSpPr>
          <p:nvPr>
            <p:ph type="body" idx="1"/>
          </p:nvPr>
        </p:nvSpPr>
        <p:spPr>
          <a:noFill/>
          <a:ln/>
        </p:spPr>
        <p:txBody>
          <a:bodyPr/>
          <a:lstStyle/>
          <a:p>
            <a:endParaRPr lang="de-CH" smtClean="0"/>
          </a:p>
        </p:txBody>
      </p:sp>
      <p:sp>
        <p:nvSpPr>
          <p:cNvPr id="128004" name="Foliennummernplatzhalter 3"/>
          <p:cNvSpPr>
            <a:spLocks noGrp="1"/>
          </p:cNvSpPr>
          <p:nvPr>
            <p:ph type="sldNum" sz="quarter" idx="5"/>
          </p:nvPr>
        </p:nvSpPr>
        <p:spPr>
          <a:noFill/>
        </p:spPr>
        <p:txBody>
          <a:bodyPr/>
          <a:lstStyle/>
          <a:p>
            <a:fld id="{5D967EC6-7204-44D7-87AA-E1086705B3E3}" type="slidenum">
              <a:rPr lang="fr-FR" smtClean="0"/>
              <a:pPr/>
              <a:t>166</a:t>
            </a:fld>
            <a:endParaRPr lang="fr-FR"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7D9F7CBE-0999-4DD3-A216-BC29B2E811FC}" type="slidenum">
              <a:rPr lang="fr-FR" smtClean="0"/>
              <a:pPr/>
              <a:t>167</a:t>
            </a:fld>
            <a:endParaRPr lang="fr-FR" smtClean="0"/>
          </a:p>
        </p:txBody>
      </p:sp>
      <p:sp>
        <p:nvSpPr>
          <p:cNvPr id="129027" name="Rectangle 2"/>
          <p:cNvSpPr>
            <a:spLocks noGrp="1" noRot="1" noChangeAspect="1" noChangeArrowheads="1" noTextEdit="1"/>
          </p:cNvSpPr>
          <p:nvPr>
            <p:ph type="sldImg"/>
          </p:nvPr>
        </p:nvSpPr>
        <p:spPr>
          <a:xfrm>
            <a:off x="3344863" y="531813"/>
            <a:ext cx="3551237" cy="2663825"/>
          </a:xfrm>
          <a:ln/>
        </p:spPr>
      </p:sp>
      <p:sp>
        <p:nvSpPr>
          <p:cNvPr id="129028"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E9CB8185-B37E-4FD7-927D-36C65102FCB1}" type="slidenum">
              <a:rPr lang="fr-FR" smtClean="0"/>
              <a:pPr/>
              <a:t>168</a:t>
            </a:fld>
            <a:endParaRPr lang="fr-FR" smtClean="0"/>
          </a:p>
        </p:txBody>
      </p:sp>
      <p:sp>
        <p:nvSpPr>
          <p:cNvPr id="130051" name="Rectangle 2"/>
          <p:cNvSpPr>
            <a:spLocks noGrp="1" noRot="1" noChangeAspect="1" noChangeArrowheads="1" noTextEdit="1"/>
          </p:cNvSpPr>
          <p:nvPr>
            <p:ph type="sldImg"/>
          </p:nvPr>
        </p:nvSpPr>
        <p:spPr>
          <a:xfrm>
            <a:off x="3344863" y="531813"/>
            <a:ext cx="3551237" cy="2663825"/>
          </a:xfrm>
          <a:ln/>
        </p:spPr>
      </p:sp>
      <p:sp>
        <p:nvSpPr>
          <p:cNvPr id="130052"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lienbildplatzhalter 1"/>
          <p:cNvSpPr>
            <a:spLocks noGrp="1" noRot="1" noChangeAspect="1" noTextEdit="1"/>
          </p:cNvSpPr>
          <p:nvPr>
            <p:ph type="sldImg"/>
          </p:nvPr>
        </p:nvSpPr>
        <p:spPr>
          <a:ln/>
        </p:spPr>
      </p:sp>
      <p:sp>
        <p:nvSpPr>
          <p:cNvPr id="72707" name="Notizenplatzhalter 2"/>
          <p:cNvSpPr>
            <a:spLocks noGrp="1"/>
          </p:cNvSpPr>
          <p:nvPr>
            <p:ph type="body" idx="1"/>
          </p:nvPr>
        </p:nvSpPr>
        <p:spPr>
          <a:noFill/>
          <a:ln/>
        </p:spPr>
        <p:txBody>
          <a:bodyPr/>
          <a:lstStyle/>
          <a:p>
            <a:endParaRPr lang="de-CH" smtClean="0"/>
          </a:p>
        </p:txBody>
      </p:sp>
      <p:sp>
        <p:nvSpPr>
          <p:cNvPr id="72708" name="Foliennummernplatzhalter 3"/>
          <p:cNvSpPr>
            <a:spLocks noGrp="1"/>
          </p:cNvSpPr>
          <p:nvPr>
            <p:ph type="sldNum" sz="quarter" idx="5"/>
          </p:nvPr>
        </p:nvSpPr>
        <p:spPr>
          <a:noFill/>
        </p:spPr>
        <p:txBody>
          <a:bodyPr/>
          <a:lstStyle/>
          <a:p>
            <a:fld id="{85979E53-2030-479A-A881-0FEDC30C34E1}" type="slidenum">
              <a:rPr lang="fr-FR" smtClean="0"/>
              <a:pPr/>
              <a:t>169</a:t>
            </a:fld>
            <a:endParaRPr lang="fr-FR"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lienbildplatzhalter 1"/>
          <p:cNvSpPr>
            <a:spLocks noGrp="1" noRot="1" noChangeAspect="1" noTextEdit="1"/>
          </p:cNvSpPr>
          <p:nvPr>
            <p:ph type="sldImg"/>
          </p:nvPr>
        </p:nvSpPr>
        <p:spPr>
          <a:ln/>
        </p:spPr>
      </p:sp>
      <p:sp>
        <p:nvSpPr>
          <p:cNvPr id="74755" name="Notizenplatzhalter 2"/>
          <p:cNvSpPr>
            <a:spLocks noGrp="1"/>
          </p:cNvSpPr>
          <p:nvPr>
            <p:ph type="body" idx="1"/>
          </p:nvPr>
        </p:nvSpPr>
        <p:spPr>
          <a:noFill/>
          <a:ln/>
        </p:spPr>
        <p:txBody>
          <a:bodyPr/>
          <a:lstStyle/>
          <a:p>
            <a:endParaRPr lang="de-CH" smtClean="0"/>
          </a:p>
        </p:txBody>
      </p:sp>
      <p:sp>
        <p:nvSpPr>
          <p:cNvPr id="74756" name="Foliennummernplatzhalter 3"/>
          <p:cNvSpPr>
            <a:spLocks noGrp="1"/>
          </p:cNvSpPr>
          <p:nvPr>
            <p:ph type="sldNum" sz="quarter" idx="5"/>
          </p:nvPr>
        </p:nvSpPr>
        <p:spPr>
          <a:noFill/>
        </p:spPr>
        <p:txBody>
          <a:bodyPr/>
          <a:lstStyle/>
          <a:p>
            <a:fld id="{83227796-5501-4511-86FC-70612AC0ECC0}" type="slidenum">
              <a:rPr lang="fr-FR" smtClean="0"/>
              <a:pPr/>
              <a:t>170</a:t>
            </a:fld>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49238"/>
            <a:fld id="{C33499D1-73E2-40B5-AB28-E95A2881089C}" type="slidenum">
              <a:rPr lang="fr-FR" smtClean="0"/>
              <a:pPr defTabSz="949238"/>
              <a:t>21</a:t>
            </a:fld>
            <a:endParaRPr lang="fr-FR" dirty="0" smtClean="0"/>
          </a:p>
        </p:txBody>
      </p:sp>
      <p:sp>
        <p:nvSpPr>
          <p:cNvPr id="55299" name="Rectangle 2"/>
          <p:cNvSpPr>
            <a:spLocks noGrp="1" noRot="1" noChangeAspect="1" noChangeArrowheads="1" noTextEdit="1"/>
          </p:cNvSpPr>
          <p:nvPr>
            <p:ph type="sldImg"/>
          </p:nvPr>
        </p:nvSpPr>
        <p:spPr>
          <a:xfrm>
            <a:off x="3340100" y="522288"/>
            <a:ext cx="3565525" cy="2674937"/>
          </a:xfrm>
          <a:ln/>
        </p:spPr>
      </p:sp>
      <p:sp>
        <p:nvSpPr>
          <p:cNvPr id="55300" name="Rectangle 3"/>
          <p:cNvSpPr>
            <a:spLocks noGrp="1" noChangeArrowheads="1"/>
          </p:cNvSpPr>
          <p:nvPr>
            <p:ph type="body" idx="1"/>
          </p:nvPr>
        </p:nvSpPr>
        <p:spPr>
          <a:xfrm>
            <a:off x="1345196" y="3358987"/>
            <a:ext cx="7539313" cy="3196509"/>
          </a:xfrm>
          <a:noFill/>
          <a:ln/>
        </p:spPr>
        <p:txBody>
          <a:bodyPr/>
          <a:lstStyle/>
          <a:p>
            <a:pPr eaLnBrk="1" hangingPunct="1"/>
            <a:endParaRPr lang="de-DE"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56C94A34-7D82-4B2E-9061-B58941EC275E}" type="slidenum">
              <a:rPr lang="fr-FR" smtClean="0"/>
              <a:pPr>
                <a:defRPr/>
              </a:pPr>
              <a:t>171</a:t>
            </a:fld>
            <a:endParaRPr lang="fr-F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DB11B81-E65F-4657-AE75-4C0C1B146D75}" type="slidenum">
              <a:rPr lang="fr-FR" smtClean="0"/>
              <a:pPr/>
              <a:t>172</a:t>
            </a:fld>
            <a:endParaRPr lang="fr-FR"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0236906E-17AC-4CF7-8649-AD29487329B8}" type="slidenum">
              <a:rPr lang="fr-FR" smtClean="0"/>
              <a:pPr/>
              <a:t>173</a:t>
            </a:fld>
            <a:endParaRPr lang="fr-FR"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A5F9AA-6C7F-4D0E-AC73-D780D0E3B8FC}" type="slidenum">
              <a:rPr lang="fr-FR"/>
              <a:pPr/>
              <a:t>174</a:t>
            </a:fld>
            <a:endParaRPr lang="fr-FR"/>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27C97A-53AA-424B-BAEF-2F9624CB761F}" type="slidenum">
              <a:rPr lang="fr-FR"/>
              <a:pPr/>
              <a:t>175</a:t>
            </a:fld>
            <a:endParaRPr lang="fr-FR"/>
          </a:p>
        </p:txBody>
      </p:sp>
      <p:sp>
        <p:nvSpPr>
          <p:cNvPr id="794626" name="Rectangle 2"/>
          <p:cNvSpPr>
            <a:spLocks noGrp="1" noRot="1" noChangeAspect="1" noChangeArrowheads="1" noTextEdit="1"/>
          </p:cNvSpPr>
          <p:nvPr>
            <p:ph type="sldImg"/>
          </p:nvPr>
        </p:nvSpPr>
        <p:spPr>
          <a:ln/>
        </p:spPr>
      </p:sp>
      <p:sp>
        <p:nvSpPr>
          <p:cNvPr id="79462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176</a:t>
            </a:fld>
            <a:endParaRPr lang="fr-F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177</a:t>
            </a:fld>
            <a:endParaRPr lang="fr-F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178</a:t>
            </a:fld>
            <a:endParaRPr lang="fr-F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179</a:t>
            </a:fld>
            <a:endParaRPr lang="fr-F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180</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pPr defTabSz="949238"/>
            <a:fld id="{05EB4233-2756-44A1-ABE8-E8D64F79A770}" type="slidenum">
              <a:rPr lang="fr-FR" smtClean="0"/>
              <a:pPr defTabSz="949238"/>
              <a:t>22</a:t>
            </a:fld>
            <a:endParaRPr lang="fr-FR" dirty="0"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181</a:t>
            </a:fld>
            <a:endParaRPr lang="fr-F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182</a:t>
            </a:fld>
            <a:endParaRPr lang="fr-F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183</a:t>
            </a:fld>
            <a:endParaRPr lang="fr-F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EE0C69-064B-4B5C-9272-6B5ADAB3B1F0}" type="slidenum">
              <a:rPr lang="fr-FR"/>
              <a:pPr/>
              <a:t>184</a:t>
            </a:fld>
            <a:endParaRPr lang="fr-FR"/>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694956-E889-46D3-899C-B23EE76388AA}" type="slidenum">
              <a:rPr lang="fr-FR"/>
              <a:pPr/>
              <a:t>185</a:t>
            </a:fld>
            <a:endParaRPr lang="fr-FR"/>
          </a:p>
        </p:txBody>
      </p:sp>
      <p:sp>
        <p:nvSpPr>
          <p:cNvPr id="932866" name="Rectangle 2"/>
          <p:cNvSpPr>
            <a:spLocks noGrp="1" noRot="1" noChangeAspect="1" noChangeArrowheads="1" noTextEdit="1"/>
          </p:cNvSpPr>
          <p:nvPr>
            <p:ph type="sldImg"/>
          </p:nvPr>
        </p:nvSpPr>
        <p:spPr>
          <a:xfrm>
            <a:off x="3341688" y="531813"/>
            <a:ext cx="3551237" cy="2663825"/>
          </a:xfrm>
          <a:ln/>
        </p:spPr>
      </p:sp>
      <p:sp>
        <p:nvSpPr>
          <p:cNvPr id="932867" name="Rectangle 3"/>
          <p:cNvSpPr>
            <a:spLocks noGrp="1" noChangeArrowheads="1"/>
          </p:cNvSpPr>
          <p:nvPr>
            <p:ph type="body" idx="1"/>
          </p:nvPr>
        </p:nvSpPr>
        <p:spPr>
          <a:xfrm>
            <a:off x="1024607" y="3372251"/>
            <a:ext cx="8185399" cy="3194851"/>
          </a:xfrm>
        </p:spPr>
        <p:txBody>
          <a:bodyPr/>
          <a:lstStyle/>
          <a:p>
            <a:endParaRPr lang="de-DE"/>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372A3AD4-AD15-48BD-BFC0-953D5918B87F}" type="slidenum">
              <a:rPr lang="fr-FR" smtClean="0"/>
              <a:pPr/>
              <a:t>186</a:t>
            </a:fld>
            <a:endParaRPr lang="fr-FR" smtClean="0"/>
          </a:p>
        </p:txBody>
      </p:sp>
      <p:sp>
        <p:nvSpPr>
          <p:cNvPr id="131075" name="Rectangle 2"/>
          <p:cNvSpPr>
            <a:spLocks noGrp="1" noRot="1" noChangeAspect="1" noChangeArrowheads="1" noTextEdit="1"/>
          </p:cNvSpPr>
          <p:nvPr>
            <p:ph type="sldImg"/>
          </p:nvPr>
        </p:nvSpPr>
        <p:spPr>
          <a:xfrm>
            <a:off x="3344863" y="531813"/>
            <a:ext cx="3551237" cy="2663825"/>
          </a:xfrm>
          <a:ln/>
        </p:spPr>
      </p:sp>
      <p:sp>
        <p:nvSpPr>
          <p:cNvPr id="131076"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12587D80-03E1-412D-8923-F2C04B2BC5DC}" type="slidenum">
              <a:rPr lang="fr-FR" smtClean="0"/>
              <a:pPr/>
              <a:t>187</a:t>
            </a:fld>
            <a:endParaRPr lang="fr-FR" smtClean="0"/>
          </a:p>
        </p:txBody>
      </p:sp>
      <p:sp>
        <p:nvSpPr>
          <p:cNvPr id="132099" name="Rectangle 2"/>
          <p:cNvSpPr>
            <a:spLocks noGrp="1" noRot="1" noChangeAspect="1" noChangeArrowheads="1" noTextEdit="1"/>
          </p:cNvSpPr>
          <p:nvPr>
            <p:ph type="sldImg"/>
          </p:nvPr>
        </p:nvSpPr>
        <p:spPr>
          <a:xfrm>
            <a:off x="3344863" y="531813"/>
            <a:ext cx="3551237" cy="2663825"/>
          </a:xfrm>
          <a:ln/>
        </p:spPr>
      </p:sp>
      <p:sp>
        <p:nvSpPr>
          <p:cNvPr id="132100"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a:ln/>
        </p:spPr>
      </p:sp>
      <p:sp>
        <p:nvSpPr>
          <p:cNvPr id="57347" name="Notizenplatzhalter 2"/>
          <p:cNvSpPr>
            <a:spLocks noGrp="1"/>
          </p:cNvSpPr>
          <p:nvPr>
            <p:ph type="body" idx="1"/>
          </p:nvPr>
        </p:nvSpPr>
        <p:spPr>
          <a:noFill/>
          <a:ln/>
        </p:spPr>
        <p:txBody>
          <a:bodyPr/>
          <a:lstStyle/>
          <a:p>
            <a:endParaRPr lang="de-CH" smtClean="0"/>
          </a:p>
        </p:txBody>
      </p:sp>
      <p:sp>
        <p:nvSpPr>
          <p:cNvPr id="57348" name="Foliennummernplatzhalter 3"/>
          <p:cNvSpPr>
            <a:spLocks noGrp="1"/>
          </p:cNvSpPr>
          <p:nvPr>
            <p:ph type="sldNum" sz="quarter" idx="5"/>
          </p:nvPr>
        </p:nvSpPr>
        <p:spPr>
          <a:noFill/>
        </p:spPr>
        <p:txBody>
          <a:bodyPr/>
          <a:lstStyle/>
          <a:p>
            <a:pPr defTabSz="949238"/>
            <a:fld id="{5CE38B5A-258C-4A49-AB22-D381154847B6}" type="slidenum">
              <a:rPr lang="fr-FR" smtClean="0"/>
              <a:pPr defTabSz="949238"/>
              <a:t>23</a:t>
            </a:fld>
            <a:endParaRPr lang="fr-FR"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bildplatzhalter 1"/>
          <p:cNvSpPr>
            <a:spLocks noGrp="1" noRot="1" noChangeAspect="1" noTextEdit="1"/>
          </p:cNvSpPr>
          <p:nvPr>
            <p:ph type="sldImg"/>
          </p:nvPr>
        </p:nvSpPr>
        <p:spPr>
          <a:ln/>
        </p:spPr>
      </p:sp>
      <p:sp>
        <p:nvSpPr>
          <p:cNvPr id="58371" name="Notizenplatzhalter 2"/>
          <p:cNvSpPr>
            <a:spLocks noGrp="1"/>
          </p:cNvSpPr>
          <p:nvPr>
            <p:ph type="body" idx="1"/>
          </p:nvPr>
        </p:nvSpPr>
        <p:spPr>
          <a:noFill/>
          <a:ln/>
        </p:spPr>
        <p:txBody>
          <a:bodyPr/>
          <a:lstStyle/>
          <a:p>
            <a:pPr eaLnBrk="1" hangingPunct="1"/>
            <a:endParaRPr lang="de-CH" smtClean="0"/>
          </a:p>
        </p:txBody>
      </p:sp>
      <p:sp>
        <p:nvSpPr>
          <p:cNvPr id="58372" name="Foliennummernplatzhalter 3"/>
          <p:cNvSpPr>
            <a:spLocks noGrp="1"/>
          </p:cNvSpPr>
          <p:nvPr>
            <p:ph type="sldNum" sz="quarter" idx="5"/>
          </p:nvPr>
        </p:nvSpPr>
        <p:spPr>
          <a:noFill/>
        </p:spPr>
        <p:txBody>
          <a:bodyPr/>
          <a:lstStyle/>
          <a:p>
            <a:pPr defTabSz="949238"/>
            <a:fld id="{D1D6DF33-24F8-46A2-9898-1D5CD6DCC822}" type="slidenum">
              <a:rPr lang="fr-FR" smtClean="0"/>
              <a:pPr defTabSz="949238"/>
              <a:t>24</a:t>
            </a:fld>
            <a:endParaRPr lang="fr-FR"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p:cNvSpPr>
            <a:spLocks noGrp="1" noRot="1" noChangeAspect="1" noTextEdit="1"/>
          </p:cNvSpPr>
          <p:nvPr>
            <p:ph type="sldImg"/>
          </p:nvPr>
        </p:nvSpPr>
        <p:spPr>
          <a:ln/>
        </p:spPr>
      </p:sp>
      <p:sp>
        <p:nvSpPr>
          <p:cNvPr id="41987" name="Notizenplatzhalter 2"/>
          <p:cNvSpPr>
            <a:spLocks noGrp="1"/>
          </p:cNvSpPr>
          <p:nvPr>
            <p:ph type="body" idx="1"/>
          </p:nvPr>
        </p:nvSpPr>
        <p:spPr>
          <a:noFill/>
          <a:ln/>
        </p:spPr>
        <p:txBody>
          <a:bodyPr/>
          <a:lstStyle/>
          <a:p>
            <a:endParaRPr lang="de-CH" smtClean="0"/>
          </a:p>
        </p:txBody>
      </p:sp>
      <p:sp>
        <p:nvSpPr>
          <p:cNvPr id="41988" name="Foliennummernplatzhalter 3"/>
          <p:cNvSpPr>
            <a:spLocks noGrp="1"/>
          </p:cNvSpPr>
          <p:nvPr>
            <p:ph type="sldNum" sz="quarter" idx="5"/>
          </p:nvPr>
        </p:nvSpPr>
        <p:spPr>
          <a:noFill/>
        </p:spPr>
        <p:txBody>
          <a:bodyPr/>
          <a:lstStyle/>
          <a:p>
            <a:pPr defTabSz="949325"/>
            <a:fld id="{224FC879-0E99-46F8-AFFE-7D24E6429B1D}" type="slidenum">
              <a:rPr lang="fr-FR" smtClean="0"/>
              <a:pPr defTabSz="949325"/>
              <a:t>5</a:t>
            </a:fld>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defTabSz="949238"/>
            <a:fld id="{CA86B391-EFB2-441F-A9DF-7A7C3735123E}" type="slidenum">
              <a:rPr lang="fr-FR" smtClean="0"/>
              <a:pPr defTabSz="949238"/>
              <a:t>25</a:t>
            </a:fld>
            <a:endParaRPr lang="fr-FR" dirty="0" smtClean="0"/>
          </a:p>
        </p:txBody>
      </p:sp>
      <p:sp>
        <p:nvSpPr>
          <p:cNvPr id="59395" name="Rectangle 2"/>
          <p:cNvSpPr>
            <a:spLocks noGrp="1" noRot="1" noChangeAspect="1" noChangeArrowheads="1" noTextEdit="1"/>
          </p:cNvSpPr>
          <p:nvPr>
            <p:ph type="sldImg"/>
          </p:nvPr>
        </p:nvSpPr>
        <p:spPr>
          <a:xfrm>
            <a:off x="3367898" y="532200"/>
            <a:ext cx="3502090" cy="2660994"/>
          </a:xfrm>
          <a:ln/>
        </p:spPr>
      </p:sp>
      <p:sp>
        <p:nvSpPr>
          <p:cNvPr id="59396" name="Rectangle 3"/>
          <p:cNvSpPr>
            <a:spLocks noGrp="1" noChangeArrowheads="1"/>
          </p:cNvSpPr>
          <p:nvPr>
            <p:ph type="body" idx="1"/>
          </p:nvPr>
        </p:nvSpPr>
        <p:spPr>
          <a:xfrm>
            <a:off x="1364834" y="3370593"/>
            <a:ext cx="7504946" cy="3196509"/>
          </a:xfrm>
          <a:noFill/>
          <a:ln/>
        </p:spPr>
        <p:txBody>
          <a:bodyPr/>
          <a:lstStyle/>
          <a:p>
            <a:pPr eaLnBrk="1" hangingPunct="1"/>
            <a:endParaRPr lang="de-CH"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pPr defTabSz="949238"/>
            <a:fld id="{4E743C93-0614-4AD2-9E30-F38EC542455C}" type="slidenum">
              <a:rPr lang="fr-FR" smtClean="0"/>
              <a:pPr defTabSz="949238"/>
              <a:t>26</a:t>
            </a:fld>
            <a:endParaRPr lang="fr-FR" dirty="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pPr defTabSz="949238"/>
            <a:fld id="{ECE50F47-7941-4098-8D37-0BA6680ABEB1}" type="slidenum">
              <a:rPr lang="fr-FR" smtClean="0"/>
              <a:pPr defTabSz="949238"/>
              <a:t>27</a:t>
            </a:fld>
            <a:endParaRPr lang="fr-FR" dirty="0" smtClean="0"/>
          </a:p>
        </p:txBody>
      </p:sp>
      <p:sp>
        <p:nvSpPr>
          <p:cNvPr id="61443" name="Rectangle 2"/>
          <p:cNvSpPr>
            <a:spLocks noGrp="1" noRot="1" noChangeAspect="1" noChangeArrowheads="1" noTextEdit="1"/>
          </p:cNvSpPr>
          <p:nvPr>
            <p:ph type="sldImg"/>
          </p:nvPr>
        </p:nvSpPr>
        <p:spPr>
          <a:xfrm>
            <a:off x="3371171" y="532200"/>
            <a:ext cx="3502090" cy="2662652"/>
          </a:xfrm>
          <a:ln/>
        </p:spPr>
      </p:sp>
      <p:sp>
        <p:nvSpPr>
          <p:cNvPr id="61444" name="Rectangle 3"/>
          <p:cNvSpPr>
            <a:spLocks noGrp="1" noChangeArrowheads="1"/>
          </p:cNvSpPr>
          <p:nvPr>
            <p:ph type="body" idx="1"/>
          </p:nvPr>
        </p:nvSpPr>
        <p:spPr>
          <a:xfrm>
            <a:off x="1363198" y="3370593"/>
            <a:ext cx="7508219" cy="3196509"/>
          </a:xfrm>
          <a:noFill/>
          <a:ln/>
        </p:spPr>
        <p:txBody>
          <a:bodyPr/>
          <a:lstStyle/>
          <a:p>
            <a:pPr eaLnBrk="1" hangingPunct="1"/>
            <a:endParaRPr lang="de-CH"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pPr defTabSz="949238"/>
            <a:fld id="{E99ACF63-D689-48E0-838C-1015B1B25D45}" type="slidenum">
              <a:rPr lang="fr-FR" smtClean="0"/>
              <a:pPr defTabSz="949238"/>
              <a:t>28</a:t>
            </a:fld>
            <a:endParaRPr lang="fr-FR" dirty="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9238"/>
            <a:fld id="{7499F223-FD63-4305-8082-E90EBD9D438D}" type="slidenum">
              <a:rPr lang="fr-FR" smtClean="0"/>
              <a:pPr defTabSz="949238"/>
              <a:t>29</a:t>
            </a:fld>
            <a:endParaRPr lang="fr-FR" dirty="0" smtClean="0"/>
          </a:p>
        </p:txBody>
      </p:sp>
      <p:sp>
        <p:nvSpPr>
          <p:cNvPr id="63491" name="Rectangle 2"/>
          <p:cNvSpPr>
            <a:spLocks noGrp="1" noRot="1" noChangeAspect="1" noChangeArrowheads="1" noTextEdit="1"/>
          </p:cNvSpPr>
          <p:nvPr>
            <p:ph type="sldImg"/>
          </p:nvPr>
        </p:nvSpPr>
        <p:spPr>
          <a:xfrm>
            <a:off x="3371171" y="532200"/>
            <a:ext cx="3502090" cy="2662652"/>
          </a:xfrm>
          <a:ln/>
        </p:spPr>
      </p:sp>
      <p:sp>
        <p:nvSpPr>
          <p:cNvPr id="63492" name="Rectangle 3"/>
          <p:cNvSpPr>
            <a:spLocks noGrp="1" noChangeArrowheads="1"/>
          </p:cNvSpPr>
          <p:nvPr>
            <p:ph type="body" idx="1"/>
          </p:nvPr>
        </p:nvSpPr>
        <p:spPr>
          <a:xfrm>
            <a:off x="1363198" y="3370593"/>
            <a:ext cx="7508219" cy="3196509"/>
          </a:xfrm>
          <a:noFill/>
          <a:ln/>
        </p:spPr>
        <p:txBody>
          <a:bodyPr/>
          <a:lstStyle/>
          <a:p>
            <a:pPr eaLnBrk="1" hangingPunct="1"/>
            <a:endParaRPr lang="de-CH"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pPr defTabSz="949238"/>
            <a:fld id="{9FC37600-7CA0-4B21-9E7F-FD99BB15C082}" type="slidenum">
              <a:rPr lang="fr-FR" smtClean="0"/>
              <a:pPr defTabSz="949238"/>
              <a:t>30</a:t>
            </a:fld>
            <a:endParaRPr lang="fr-FR" dirty="0" smtClean="0"/>
          </a:p>
        </p:txBody>
      </p:sp>
      <p:sp>
        <p:nvSpPr>
          <p:cNvPr id="64515" name="Rectangle 2"/>
          <p:cNvSpPr>
            <a:spLocks noGrp="1" noRot="1" noChangeAspect="1" noChangeArrowheads="1" noTextEdit="1"/>
          </p:cNvSpPr>
          <p:nvPr>
            <p:ph type="sldImg"/>
          </p:nvPr>
        </p:nvSpPr>
        <p:spPr>
          <a:xfrm>
            <a:off x="3367898" y="532200"/>
            <a:ext cx="3502090" cy="2660994"/>
          </a:xfrm>
          <a:ln/>
        </p:spPr>
      </p:sp>
      <p:sp>
        <p:nvSpPr>
          <p:cNvPr id="64516" name="Rectangle 3"/>
          <p:cNvSpPr>
            <a:spLocks noGrp="1" noChangeArrowheads="1"/>
          </p:cNvSpPr>
          <p:nvPr>
            <p:ph type="body" idx="1"/>
          </p:nvPr>
        </p:nvSpPr>
        <p:spPr>
          <a:xfrm>
            <a:off x="1364834" y="3370593"/>
            <a:ext cx="7504946" cy="3196509"/>
          </a:xfrm>
          <a:noFill/>
          <a:ln/>
        </p:spPr>
        <p:txBody>
          <a:bodyPr/>
          <a:lstStyle/>
          <a:p>
            <a:pPr eaLnBrk="1" hangingPunct="1"/>
            <a:r>
              <a:rPr lang="de-CH" smtClean="0"/>
              <a:t>Fragestellungen des NCCR erwähnen.</a:t>
            </a:r>
          </a:p>
          <a:p>
            <a:pPr eaLnBrk="1" hangingPunct="1"/>
            <a:endParaRPr lang="de-CH" smtClean="0"/>
          </a:p>
          <a:p>
            <a:pPr eaLnBrk="1" hangingPunct="1"/>
            <a:r>
              <a:rPr lang="de-CH" altLang="ja-JP" smtClean="0">
                <a:latin typeface="Symbol" pitchFamily="18" charset="2"/>
              </a:rPr>
              <a:t>Ü</a:t>
            </a:r>
            <a:r>
              <a:rPr lang="de-CH" altLang="ja-JP" smtClean="0"/>
              <a:t>berleitung: Zun</a:t>
            </a:r>
            <a:r>
              <a:rPr lang="de-CH" altLang="ja-JP" smtClean="0">
                <a:latin typeface="Symbol" pitchFamily="18" charset="2"/>
              </a:rPr>
              <a:t>ä</a:t>
            </a:r>
            <a:r>
              <a:rPr lang="de-CH" altLang="ja-JP" smtClean="0"/>
              <a:t>chst nun einige Zahlen zur Benutzung von smartvote durch die Kandidierenden und die W</a:t>
            </a:r>
            <a:r>
              <a:rPr lang="de-CH" altLang="ja-JP" smtClean="0">
                <a:latin typeface="Symbol" pitchFamily="18" charset="2"/>
              </a:rPr>
              <a:t>ä</a:t>
            </a:r>
            <a:r>
              <a:rPr lang="de-CH" altLang="ja-JP" smtClean="0"/>
              <a:t>hler und danach werde ich noch stichwortartig die wichtigsten Ergebnisse der ersten NCCR-Umfragen aufzeigen.</a:t>
            </a:r>
            <a:endParaRPr lang="de-CH"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defTabSz="949238"/>
            <a:fld id="{38B50DE9-67DE-4703-8158-F0D184358CA7}" type="slidenum">
              <a:rPr lang="fr-FR" smtClean="0"/>
              <a:pPr defTabSz="949238"/>
              <a:t>31</a:t>
            </a:fld>
            <a:endParaRPr lang="fr-FR" dirty="0"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p:cNvSpPr>
            <a:spLocks noGrp="1" noRot="1" noChangeAspect="1" noTextEdit="1"/>
          </p:cNvSpPr>
          <p:nvPr>
            <p:ph type="sldImg"/>
          </p:nvPr>
        </p:nvSpPr>
        <p:spPr>
          <a:ln/>
        </p:spPr>
      </p:sp>
      <p:sp>
        <p:nvSpPr>
          <p:cNvPr id="66563" name="Notizenplatzhalter 2"/>
          <p:cNvSpPr>
            <a:spLocks noGrp="1"/>
          </p:cNvSpPr>
          <p:nvPr>
            <p:ph type="body" idx="1"/>
          </p:nvPr>
        </p:nvSpPr>
        <p:spPr>
          <a:noFill/>
          <a:ln/>
        </p:spPr>
        <p:txBody>
          <a:bodyPr/>
          <a:lstStyle/>
          <a:p>
            <a:endParaRPr lang="de-CH" smtClean="0"/>
          </a:p>
        </p:txBody>
      </p:sp>
      <p:sp>
        <p:nvSpPr>
          <p:cNvPr id="66564" name="Foliennummernplatzhalter 3"/>
          <p:cNvSpPr>
            <a:spLocks noGrp="1"/>
          </p:cNvSpPr>
          <p:nvPr>
            <p:ph type="sldNum" sz="quarter" idx="5"/>
          </p:nvPr>
        </p:nvSpPr>
        <p:spPr>
          <a:noFill/>
        </p:spPr>
        <p:txBody>
          <a:bodyPr/>
          <a:lstStyle/>
          <a:p>
            <a:pPr defTabSz="949238"/>
            <a:fld id="{8FD909C3-F4A4-4594-9FDD-76E814812B86}" type="slidenum">
              <a:rPr lang="fr-FR" smtClean="0"/>
              <a:pPr defTabSz="949238"/>
              <a:t>32</a:t>
            </a:fld>
            <a:endParaRPr lang="fr-FR"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defTabSz="949238"/>
            <a:fld id="{7F7DA7CF-F749-4076-A06D-44EFFCE57334}" type="slidenum">
              <a:rPr lang="fr-FR" smtClean="0"/>
              <a:pPr defTabSz="949238"/>
              <a:t>33</a:t>
            </a:fld>
            <a:endParaRPr lang="fr-FR" dirty="0" smtClean="0"/>
          </a:p>
        </p:txBody>
      </p:sp>
      <p:sp>
        <p:nvSpPr>
          <p:cNvPr id="67587" name="Rectangle 2"/>
          <p:cNvSpPr>
            <a:spLocks noGrp="1" noRot="1" noChangeAspect="1" noChangeArrowheads="1" noTextEdit="1"/>
          </p:cNvSpPr>
          <p:nvPr>
            <p:ph type="sldImg"/>
          </p:nvPr>
        </p:nvSpPr>
        <p:spPr>
          <a:xfrm>
            <a:off x="3367898" y="532200"/>
            <a:ext cx="3502090" cy="2660994"/>
          </a:xfrm>
          <a:ln/>
        </p:spPr>
      </p:sp>
      <p:sp>
        <p:nvSpPr>
          <p:cNvPr id="67588" name="Rectangle 3"/>
          <p:cNvSpPr>
            <a:spLocks noGrp="1" noChangeArrowheads="1"/>
          </p:cNvSpPr>
          <p:nvPr>
            <p:ph type="body" idx="1"/>
          </p:nvPr>
        </p:nvSpPr>
        <p:spPr>
          <a:xfrm>
            <a:off x="1364834" y="3370593"/>
            <a:ext cx="7504946" cy="3196509"/>
          </a:xfrm>
          <a:noFill/>
          <a:ln/>
        </p:spPr>
        <p:txBody>
          <a:bodyPr/>
          <a:lstStyle/>
          <a:p>
            <a:pPr eaLnBrk="1" hangingPunct="1"/>
            <a:endParaRPr lang="de-CH"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pPr defTabSz="949238"/>
            <a:fld id="{CDACAFA0-6D2B-478A-8DB3-CF5028D07328}" type="slidenum">
              <a:rPr lang="fr-FR" smtClean="0"/>
              <a:pPr defTabSz="949238"/>
              <a:t>34</a:t>
            </a:fld>
            <a:endParaRPr lang="fr-FR" dirty="0"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a:ln/>
        </p:spPr>
      </p:sp>
      <p:sp>
        <p:nvSpPr>
          <p:cNvPr id="48131" name="Notizenplatzhalter 2"/>
          <p:cNvSpPr>
            <a:spLocks noGrp="1"/>
          </p:cNvSpPr>
          <p:nvPr>
            <p:ph type="body" idx="1"/>
          </p:nvPr>
        </p:nvSpPr>
        <p:spPr>
          <a:noFill/>
          <a:ln/>
        </p:spPr>
        <p:txBody>
          <a:bodyPr/>
          <a:lstStyle/>
          <a:p>
            <a:endParaRPr lang="de-CH" smtClean="0"/>
          </a:p>
        </p:txBody>
      </p:sp>
      <p:sp>
        <p:nvSpPr>
          <p:cNvPr id="48132" name="Foliennummernplatzhalter 3"/>
          <p:cNvSpPr>
            <a:spLocks noGrp="1"/>
          </p:cNvSpPr>
          <p:nvPr>
            <p:ph type="sldNum" sz="quarter" idx="5"/>
          </p:nvPr>
        </p:nvSpPr>
        <p:spPr>
          <a:noFill/>
        </p:spPr>
        <p:txBody>
          <a:bodyPr/>
          <a:lstStyle/>
          <a:p>
            <a:pPr defTabSz="949325"/>
            <a:fld id="{E7D00EE0-81CD-43F4-A54B-2E040FBED499}" type="slidenum">
              <a:rPr lang="fr-FR" smtClean="0"/>
              <a:pPr defTabSz="949325"/>
              <a:t>6</a:t>
            </a:fld>
            <a:endParaRPr lang="fr-F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defTabSz="949238"/>
            <a:fld id="{302D35B7-A099-42A0-BB89-8695EFDDDA45}" type="slidenum">
              <a:rPr lang="fr-FR" smtClean="0"/>
              <a:pPr defTabSz="949238"/>
              <a:t>35</a:t>
            </a:fld>
            <a:endParaRPr lang="fr-FR" dirty="0"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defTabSz="949238"/>
            <a:fld id="{77C51A6A-9D72-425A-92D8-25D07A34862A}" type="slidenum">
              <a:rPr lang="fr-FR" smtClean="0"/>
              <a:pPr defTabSz="949238"/>
              <a:t>36</a:t>
            </a:fld>
            <a:endParaRPr lang="fr-FR" dirty="0" smtClean="0"/>
          </a:p>
        </p:txBody>
      </p:sp>
      <p:sp>
        <p:nvSpPr>
          <p:cNvPr id="70659" name="Rectangle 2"/>
          <p:cNvSpPr>
            <a:spLocks noGrp="1" noRot="1" noChangeAspect="1" noChangeArrowheads="1" noTextEdit="1"/>
          </p:cNvSpPr>
          <p:nvPr>
            <p:ph type="sldImg"/>
          </p:nvPr>
        </p:nvSpPr>
        <p:spPr>
          <a:xfrm>
            <a:off x="3367898" y="532200"/>
            <a:ext cx="3502090" cy="2660994"/>
          </a:xfrm>
          <a:ln/>
        </p:spPr>
      </p:sp>
      <p:sp>
        <p:nvSpPr>
          <p:cNvPr id="70660" name="Rectangle 3"/>
          <p:cNvSpPr>
            <a:spLocks noGrp="1" noChangeArrowheads="1"/>
          </p:cNvSpPr>
          <p:nvPr>
            <p:ph type="body" idx="1"/>
          </p:nvPr>
        </p:nvSpPr>
        <p:spPr>
          <a:xfrm>
            <a:off x="1364834" y="3370593"/>
            <a:ext cx="7504946" cy="3196509"/>
          </a:xfrm>
          <a:noFill/>
          <a:ln/>
        </p:spPr>
        <p:txBody>
          <a:bodyPr/>
          <a:lstStyle/>
          <a:p>
            <a:pPr eaLnBrk="1" hangingPunct="1"/>
            <a:r>
              <a:rPr lang="de-CH" smtClean="0"/>
              <a:t>Nutzen aus der Teilnahme:</a:t>
            </a:r>
          </a:p>
          <a:p>
            <a:pPr eaLnBrk="1" hangingPunct="1"/>
            <a:r>
              <a:rPr lang="de-CH" smtClean="0"/>
              <a:t>Kandidaten der hinteren Listenplätze sind eher der Meinung, dass es ihnen etwas gebracht hat.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defTabSz="949238"/>
            <a:fld id="{F9BB3EEA-FDD7-41BF-B4ED-2F305E181589}" type="slidenum">
              <a:rPr lang="fr-FR" smtClean="0"/>
              <a:pPr defTabSz="949238"/>
              <a:t>37</a:t>
            </a:fld>
            <a:endParaRPr lang="fr-FR" dirty="0" smtClean="0"/>
          </a:p>
        </p:txBody>
      </p:sp>
      <p:sp>
        <p:nvSpPr>
          <p:cNvPr id="71683" name="Rectangle 2"/>
          <p:cNvSpPr>
            <a:spLocks noGrp="1" noRot="1" noChangeAspect="1" noChangeArrowheads="1" noTextEdit="1"/>
          </p:cNvSpPr>
          <p:nvPr>
            <p:ph type="sldImg"/>
          </p:nvPr>
        </p:nvSpPr>
        <p:spPr>
          <a:xfrm>
            <a:off x="3367898" y="532200"/>
            <a:ext cx="3502090" cy="2660994"/>
          </a:xfrm>
          <a:ln/>
        </p:spPr>
      </p:sp>
      <p:sp>
        <p:nvSpPr>
          <p:cNvPr id="71684" name="Rectangle 3"/>
          <p:cNvSpPr>
            <a:spLocks noGrp="1" noChangeArrowheads="1"/>
          </p:cNvSpPr>
          <p:nvPr>
            <p:ph type="body" idx="1"/>
          </p:nvPr>
        </p:nvSpPr>
        <p:spPr>
          <a:xfrm>
            <a:off x="1364834" y="3370593"/>
            <a:ext cx="7504946" cy="3196509"/>
          </a:xfrm>
          <a:noFill/>
          <a:ln/>
        </p:spPr>
        <p:txBody>
          <a:bodyPr/>
          <a:lstStyle/>
          <a:p>
            <a:pPr eaLnBrk="1" hangingPunct="1"/>
            <a:endParaRPr lang="de-CH"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defTabSz="949238"/>
            <a:fld id="{7E87F58A-57EB-4824-AF7A-86FA3C5CB744}" type="slidenum">
              <a:rPr lang="fr-FR" smtClean="0"/>
              <a:pPr defTabSz="949238"/>
              <a:t>38</a:t>
            </a:fld>
            <a:endParaRPr lang="fr-FR" dirty="0" smtClean="0"/>
          </a:p>
        </p:txBody>
      </p:sp>
      <p:sp>
        <p:nvSpPr>
          <p:cNvPr id="72707" name="Rectangle 2"/>
          <p:cNvSpPr>
            <a:spLocks noGrp="1" noRot="1" noChangeAspect="1" noChangeArrowheads="1" noTextEdit="1"/>
          </p:cNvSpPr>
          <p:nvPr>
            <p:ph type="sldImg"/>
          </p:nvPr>
        </p:nvSpPr>
        <p:spPr>
          <a:xfrm>
            <a:off x="3367898" y="532200"/>
            <a:ext cx="3502090" cy="2660994"/>
          </a:xfrm>
          <a:ln/>
        </p:spPr>
      </p:sp>
      <p:sp>
        <p:nvSpPr>
          <p:cNvPr id="72708" name="Rectangle 3"/>
          <p:cNvSpPr>
            <a:spLocks noGrp="1" noChangeArrowheads="1"/>
          </p:cNvSpPr>
          <p:nvPr>
            <p:ph type="body" idx="1"/>
          </p:nvPr>
        </p:nvSpPr>
        <p:spPr>
          <a:xfrm>
            <a:off x="1364834" y="3370593"/>
            <a:ext cx="7504946" cy="3196509"/>
          </a:xfrm>
          <a:noFill/>
          <a:ln/>
        </p:spPr>
        <p:txBody>
          <a:bodyPr/>
          <a:lstStyle/>
          <a:p>
            <a:pPr eaLnBrk="1" hangingPunct="1"/>
            <a:endParaRPr lang="de-CH"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lienbildplatzhalter 1"/>
          <p:cNvSpPr>
            <a:spLocks noGrp="1" noRot="1" noChangeAspect="1" noTextEdit="1"/>
          </p:cNvSpPr>
          <p:nvPr>
            <p:ph type="sldImg"/>
          </p:nvPr>
        </p:nvSpPr>
        <p:spPr>
          <a:ln/>
        </p:spPr>
      </p:sp>
      <p:sp>
        <p:nvSpPr>
          <p:cNvPr id="74755" name="Notizenplatzhalter 2"/>
          <p:cNvSpPr>
            <a:spLocks noGrp="1"/>
          </p:cNvSpPr>
          <p:nvPr>
            <p:ph type="body" idx="1"/>
          </p:nvPr>
        </p:nvSpPr>
        <p:spPr>
          <a:noFill/>
          <a:ln/>
        </p:spPr>
        <p:txBody>
          <a:bodyPr/>
          <a:lstStyle/>
          <a:p>
            <a:endParaRPr lang="de-CH" smtClean="0"/>
          </a:p>
        </p:txBody>
      </p:sp>
      <p:sp>
        <p:nvSpPr>
          <p:cNvPr id="74756" name="Foliennummernplatzhalter 3"/>
          <p:cNvSpPr>
            <a:spLocks noGrp="1"/>
          </p:cNvSpPr>
          <p:nvPr>
            <p:ph type="sldNum" sz="quarter" idx="5"/>
          </p:nvPr>
        </p:nvSpPr>
        <p:spPr>
          <a:noFill/>
        </p:spPr>
        <p:txBody>
          <a:bodyPr/>
          <a:lstStyle/>
          <a:p>
            <a:pPr defTabSz="949238"/>
            <a:fld id="{D028AEB9-9A80-498B-9787-41D15BC3AA63}" type="slidenum">
              <a:rPr lang="fr-FR" smtClean="0"/>
              <a:pPr defTabSz="949238"/>
              <a:t>39</a:t>
            </a:fld>
            <a:endParaRPr lang="fr-FR"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defTabSz="949238"/>
            <a:fld id="{C1EFFC95-A2E3-4E3C-A096-C557C6D9E5A8}" type="slidenum">
              <a:rPr lang="fr-FR" smtClean="0"/>
              <a:pPr defTabSz="949238"/>
              <a:t>40</a:t>
            </a:fld>
            <a:endParaRPr lang="fr-FR" dirty="0"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defTabSz="945948"/>
            <a:fld id="{832753CB-95C9-4860-A42A-CEE35ABBED88}" type="slidenum">
              <a:rPr lang="fr-FR" smtClean="0"/>
              <a:pPr defTabSz="945948"/>
              <a:t>41</a:t>
            </a:fld>
            <a:endParaRPr lang="fr-FR" dirty="0"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pPr defTabSz="949238"/>
            <a:fld id="{6141510C-70B2-4B73-A147-59223320EC6C}" type="slidenum">
              <a:rPr lang="fr-FR" smtClean="0"/>
              <a:pPr defTabSz="949238"/>
              <a:t>42</a:t>
            </a:fld>
            <a:endParaRPr lang="fr-FR" dirty="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pPr defTabSz="949238"/>
            <a:fld id="{96397EB8-5A78-49D0-844C-280C221FC236}" type="slidenum">
              <a:rPr lang="fr-FR" smtClean="0"/>
              <a:pPr defTabSz="949238"/>
              <a:t>43</a:t>
            </a:fld>
            <a:endParaRPr lang="fr-FR" dirty="0"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defTabSz="949238"/>
            <a:fld id="{7DA9EF82-6CFF-4D76-ACC7-F0317936A8B5}" type="slidenum">
              <a:rPr lang="fr-FR" smtClean="0"/>
              <a:pPr defTabSz="949238"/>
              <a:t>44</a:t>
            </a:fld>
            <a:endParaRPr lang="fr-FR" dirty="0" smtClean="0"/>
          </a:p>
        </p:txBody>
      </p:sp>
      <p:sp>
        <p:nvSpPr>
          <p:cNvPr id="79875" name="Rectangle 2"/>
          <p:cNvSpPr>
            <a:spLocks noGrp="1" noRot="1" noChangeAspect="1" noChangeArrowheads="1" noTextEdit="1"/>
          </p:cNvSpPr>
          <p:nvPr>
            <p:ph type="sldImg"/>
          </p:nvPr>
        </p:nvSpPr>
        <p:spPr>
          <a:xfrm>
            <a:off x="3364625" y="530542"/>
            <a:ext cx="3503727" cy="2664310"/>
          </a:xfrm>
          <a:ln/>
        </p:spPr>
      </p:sp>
      <p:sp>
        <p:nvSpPr>
          <p:cNvPr id="79876" name="Rectangle 3"/>
          <p:cNvSpPr>
            <a:spLocks noGrp="1" noChangeArrowheads="1"/>
          </p:cNvSpPr>
          <p:nvPr>
            <p:ph type="body" idx="1"/>
          </p:nvPr>
        </p:nvSpPr>
        <p:spPr>
          <a:xfrm>
            <a:off x="1022807" y="3370594"/>
            <a:ext cx="8189000" cy="3198166"/>
          </a:xfrm>
          <a:noFill/>
          <a:ln/>
        </p:spPr>
        <p:txBody>
          <a:bodyPr/>
          <a:lstStyle/>
          <a:p>
            <a:pPr eaLnBrk="1" hangingPunct="1"/>
            <a:endParaRPr 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a:ln/>
        </p:spPr>
      </p:sp>
      <p:sp>
        <p:nvSpPr>
          <p:cNvPr id="49155" name="Notizenplatzhalter 2"/>
          <p:cNvSpPr>
            <a:spLocks noGrp="1"/>
          </p:cNvSpPr>
          <p:nvPr>
            <p:ph type="body" idx="1"/>
          </p:nvPr>
        </p:nvSpPr>
        <p:spPr>
          <a:noFill/>
          <a:ln/>
        </p:spPr>
        <p:txBody>
          <a:bodyPr/>
          <a:lstStyle/>
          <a:p>
            <a:endParaRPr lang="de-CH" smtClean="0"/>
          </a:p>
        </p:txBody>
      </p:sp>
      <p:sp>
        <p:nvSpPr>
          <p:cNvPr id="49156" name="Foliennummernplatzhalter 3"/>
          <p:cNvSpPr>
            <a:spLocks noGrp="1"/>
          </p:cNvSpPr>
          <p:nvPr>
            <p:ph type="sldNum" sz="quarter" idx="5"/>
          </p:nvPr>
        </p:nvSpPr>
        <p:spPr>
          <a:noFill/>
        </p:spPr>
        <p:txBody>
          <a:bodyPr/>
          <a:lstStyle/>
          <a:p>
            <a:pPr defTabSz="949325"/>
            <a:fld id="{C6E53C7C-5714-4651-8642-99230D8B8CDB}" type="slidenum">
              <a:rPr lang="fr-FR" smtClean="0"/>
              <a:pPr defTabSz="949325"/>
              <a:t>7</a:t>
            </a:fld>
            <a:endParaRPr lang="fr-F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pPr defTabSz="949238"/>
            <a:fld id="{0FAE6BA1-4A13-478B-B6E1-0DEB6EC98B6F}" type="slidenum">
              <a:rPr lang="fr-FR" smtClean="0"/>
              <a:pPr defTabSz="949238"/>
              <a:t>45</a:t>
            </a:fld>
            <a:endParaRPr lang="fr-FR" dirty="0"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49238"/>
            <a:fld id="{73A4E6D1-C9C4-4675-8EF6-84907728850A}" type="slidenum">
              <a:rPr lang="fr-FR" smtClean="0"/>
              <a:pPr defTabSz="949238"/>
              <a:t>46</a:t>
            </a:fld>
            <a:endParaRPr lang="fr-FR" dirty="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defTabSz="949238"/>
            <a:fld id="{2F4BF4A1-8781-47A8-8A36-D3AD854A1686}" type="slidenum">
              <a:rPr lang="fr-FR" smtClean="0"/>
              <a:pPr defTabSz="949238"/>
              <a:t>47</a:t>
            </a:fld>
            <a:endParaRPr lang="fr-FR" dirty="0"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7C0D23C-6605-401C-A0A4-7E788004CCE2}" type="slidenum">
              <a:rPr lang="fr-FR" smtClean="0"/>
              <a:pPr/>
              <a:t>48</a:t>
            </a:fld>
            <a:endParaRPr 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1AAF9946-3035-4B70-AD87-0B19CD8B1C06}" type="slidenum">
              <a:rPr lang="fr-FR" smtClean="0"/>
              <a:pPr/>
              <a:t>49</a:t>
            </a:fld>
            <a:endParaRPr lang="fr-FR"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18E5E3B7-09B9-4B98-9B8C-C623D1A1C973}" type="slidenum">
              <a:rPr lang="fr-FR" smtClean="0"/>
              <a:pPr/>
              <a:t>50</a:t>
            </a:fld>
            <a:endParaRPr lang="fr-FR"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p:cNvSpPr>
            <a:spLocks noGrp="1" noRot="1" noChangeAspect="1" noTextEdit="1"/>
          </p:cNvSpPr>
          <p:nvPr>
            <p:ph type="sldImg"/>
          </p:nvPr>
        </p:nvSpPr>
        <p:spPr>
          <a:ln/>
        </p:spPr>
      </p:sp>
      <p:sp>
        <p:nvSpPr>
          <p:cNvPr id="79875" name="Notizenplatzhalter 2"/>
          <p:cNvSpPr>
            <a:spLocks noGrp="1"/>
          </p:cNvSpPr>
          <p:nvPr>
            <p:ph type="body" idx="1"/>
          </p:nvPr>
        </p:nvSpPr>
        <p:spPr>
          <a:noFill/>
          <a:ln/>
        </p:spPr>
        <p:txBody>
          <a:bodyPr/>
          <a:lstStyle/>
          <a:p>
            <a:endParaRPr lang="de-CH" smtClean="0"/>
          </a:p>
        </p:txBody>
      </p:sp>
      <p:sp>
        <p:nvSpPr>
          <p:cNvPr id="79876" name="Foliennummernplatzhalter 3"/>
          <p:cNvSpPr>
            <a:spLocks noGrp="1"/>
          </p:cNvSpPr>
          <p:nvPr>
            <p:ph type="sldNum" sz="quarter" idx="5"/>
          </p:nvPr>
        </p:nvSpPr>
        <p:spPr>
          <a:noFill/>
        </p:spPr>
        <p:txBody>
          <a:bodyPr/>
          <a:lstStyle/>
          <a:p>
            <a:fld id="{11070516-6D9E-45E9-9F39-6BC00B5A17E8}" type="slidenum">
              <a:rPr lang="fr-FR"/>
              <a:pPr/>
              <a:t>51</a:t>
            </a:fld>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52</a:t>
            </a:fld>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53</a:t>
            </a:fld>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3F22822-11AC-4695-8D6A-5FE91B00D67E}" type="slidenum">
              <a:rPr lang="fr-FR" smtClean="0"/>
              <a:pPr/>
              <a:t>55</a:t>
            </a:fld>
            <a:endParaRPr lang="fr-FR"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a:ln/>
        </p:spPr>
      </p:sp>
      <p:sp>
        <p:nvSpPr>
          <p:cNvPr id="47107" name="Notizenplatzhalter 2"/>
          <p:cNvSpPr>
            <a:spLocks noGrp="1"/>
          </p:cNvSpPr>
          <p:nvPr>
            <p:ph type="body" idx="1"/>
          </p:nvPr>
        </p:nvSpPr>
        <p:spPr>
          <a:noFill/>
          <a:ln/>
        </p:spPr>
        <p:txBody>
          <a:bodyPr/>
          <a:lstStyle/>
          <a:p>
            <a:endParaRPr lang="de-CH" smtClean="0"/>
          </a:p>
        </p:txBody>
      </p:sp>
      <p:sp>
        <p:nvSpPr>
          <p:cNvPr id="47108" name="Foliennummernplatzhalter 3"/>
          <p:cNvSpPr>
            <a:spLocks noGrp="1"/>
          </p:cNvSpPr>
          <p:nvPr>
            <p:ph type="sldNum" sz="quarter" idx="5"/>
          </p:nvPr>
        </p:nvSpPr>
        <p:spPr>
          <a:noFill/>
        </p:spPr>
        <p:txBody>
          <a:bodyPr/>
          <a:lstStyle/>
          <a:p>
            <a:pPr defTabSz="949325"/>
            <a:fld id="{7392555B-7542-4C0B-8B9E-EFE63B1EDC84}" type="slidenum">
              <a:rPr lang="fr-FR" smtClean="0"/>
              <a:pPr defTabSz="949325"/>
              <a:t>8</a:t>
            </a:fld>
            <a:endParaRPr lang="fr-F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B08A6C0D-E220-4B1A-B98B-0F5BCBB17CE8}" type="slidenum">
              <a:rPr lang="fr-FR" smtClean="0"/>
              <a:pPr/>
              <a:t>56</a:t>
            </a:fld>
            <a:endParaRPr lang="fr-FR"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57</a:t>
            </a:fld>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60</a:t>
            </a:fld>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61</a:t>
            </a:fld>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62</a:t>
            </a:fld>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63</a:t>
            </a:fld>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64</a:t>
            </a:fld>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2E65E1AD-0230-4E64-A0A5-C8D5C95B8ECE}" type="slidenum">
              <a:rPr lang="fr-FR" smtClean="0"/>
              <a:pPr/>
              <a:t>65</a:t>
            </a:fld>
            <a:endParaRPr lang="fr-FR"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de-CH"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lienbildplatzhalter 1"/>
          <p:cNvSpPr>
            <a:spLocks noGrp="1" noRot="1" noChangeAspect="1" noTextEdit="1"/>
          </p:cNvSpPr>
          <p:nvPr>
            <p:ph type="sldImg"/>
          </p:nvPr>
        </p:nvSpPr>
        <p:spPr>
          <a:ln/>
        </p:spPr>
      </p:sp>
      <p:sp>
        <p:nvSpPr>
          <p:cNvPr id="74755" name="Notizenplatzhalter 2"/>
          <p:cNvSpPr>
            <a:spLocks noGrp="1"/>
          </p:cNvSpPr>
          <p:nvPr>
            <p:ph type="body" idx="1"/>
          </p:nvPr>
        </p:nvSpPr>
        <p:spPr>
          <a:noFill/>
          <a:ln/>
        </p:spPr>
        <p:txBody>
          <a:bodyPr/>
          <a:lstStyle/>
          <a:p>
            <a:endParaRPr lang="de-CH" smtClean="0"/>
          </a:p>
        </p:txBody>
      </p:sp>
      <p:sp>
        <p:nvSpPr>
          <p:cNvPr id="74756" name="Foliennummernplatzhalter 3"/>
          <p:cNvSpPr>
            <a:spLocks noGrp="1"/>
          </p:cNvSpPr>
          <p:nvPr>
            <p:ph type="sldNum" sz="quarter" idx="5"/>
          </p:nvPr>
        </p:nvSpPr>
        <p:spPr>
          <a:noFill/>
        </p:spPr>
        <p:txBody>
          <a:bodyPr/>
          <a:lstStyle/>
          <a:p>
            <a:fld id="{9E69DED7-9A99-4FC6-B64A-7EB0CE41E198}" type="slidenum">
              <a:rPr lang="fr-FR"/>
              <a:pPr/>
              <a:t>66</a:t>
            </a:fld>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bildplatzhalter 1"/>
          <p:cNvSpPr>
            <a:spLocks noGrp="1" noRot="1" noChangeAspect="1" noTextEdit="1"/>
          </p:cNvSpPr>
          <p:nvPr>
            <p:ph type="sldImg"/>
          </p:nvPr>
        </p:nvSpPr>
        <p:spPr>
          <a:ln/>
        </p:spPr>
      </p:sp>
      <p:sp>
        <p:nvSpPr>
          <p:cNvPr id="71683" name="Notizenplatzhalter 2"/>
          <p:cNvSpPr>
            <a:spLocks noGrp="1"/>
          </p:cNvSpPr>
          <p:nvPr>
            <p:ph type="body" idx="1"/>
          </p:nvPr>
        </p:nvSpPr>
        <p:spPr>
          <a:noFill/>
          <a:ln/>
        </p:spPr>
        <p:txBody>
          <a:bodyPr/>
          <a:lstStyle/>
          <a:p>
            <a:endParaRPr lang="de-CH" smtClean="0"/>
          </a:p>
        </p:txBody>
      </p:sp>
      <p:sp>
        <p:nvSpPr>
          <p:cNvPr id="71684" name="Foliennummernplatzhalter 3"/>
          <p:cNvSpPr>
            <a:spLocks noGrp="1"/>
          </p:cNvSpPr>
          <p:nvPr>
            <p:ph type="sldNum" sz="quarter" idx="5"/>
          </p:nvPr>
        </p:nvSpPr>
        <p:spPr>
          <a:noFill/>
        </p:spPr>
        <p:txBody>
          <a:bodyPr/>
          <a:lstStyle/>
          <a:p>
            <a:fld id="{285691B2-62CB-4BCC-B36C-63F141B9922C}" type="slidenum">
              <a:rPr lang="fr-FR"/>
              <a:pPr/>
              <a:t>67</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a:ln/>
        </p:spPr>
      </p:sp>
      <p:sp>
        <p:nvSpPr>
          <p:cNvPr id="45059" name="Notizenplatzhalter 2"/>
          <p:cNvSpPr>
            <a:spLocks noGrp="1"/>
          </p:cNvSpPr>
          <p:nvPr>
            <p:ph type="body" idx="1"/>
          </p:nvPr>
        </p:nvSpPr>
        <p:spPr>
          <a:noFill/>
          <a:ln/>
        </p:spPr>
        <p:txBody>
          <a:bodyPr/>
          <a:lstStyle/>
          <a:p>
            <a:endParaRPr lang="de-CH" smtClean="0"/>
          </a:p>
        </p:txBody>
      </p:sp>
      <p:sp>
        <p:nvSpPr>
          <p:cNvPr id="45060" name="Foliennummernplatzhalter 3"/>
          <p:cNvSpPr>
            <a:spLocks noGrp="1"/>
          </p:cNvSpPr>
          <p:nvPr>
            <p:ph type="sldNum" sz="quarter" idx="5"/>
          </p:nvPr>
        </p:nvSpPr>
        <p:spPr>
          <a:noFill/>
        </p:spPr>
        <p:txBody>
          <a:bodyPr/>
          <a:lstStyle/>
          <a:p>
            <a:pPr defTabSz="949238"/>
            <a:fld id="{F1AF8D6F-D774-49EE-A602-A930A461670B}" type="slidenum">
              <a:rPr lang="fr-FR" smtClean="0"/>
              <a:pPr defTabSz="949238"/>
              <a:t>9</a:t>
            </a:fld>
            <a:endParaRPr lang="fr-FR"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lienbildplatzhalter 1"/>
          <p:cNvSpPr>
            <a:spLocks noGrp="1" noRot="1" noChangeAspect="1" noTextEdit="1"/>
          </p:cNvSpPr>
          <p:nvPr>
            <p:ph type="sldImg"/>
          </p:nvPr>
        </p:nvSpPr>
        <p:spPr>
          <a:ln/>
        </p:spPr>
      </p:sp>
      <p:sp>
        <p:nvSpPr>
          <p:cNvPr id="72707" name="Notizenplatzhalter 2"/>
          <p:cNvSpPr>
            <a:spLocks noGrp="1"/>
          </p:cNvSpPr>
          <p:nvPr>
            <p:ph type="body" idx="1"/>
          </p:nvPr>
        </p:nvSpPr>
        <p:spPr>
          <a:noFill/>
          <a:ln/>
        </p:spPr>
        <p:txBody>
          <a:bodyPr/>
          <a:lstStyle/>
          <a:p>
            <a:endParaRPr lang="de-CH" smtClean="0"/>
          </a:p>
        </p:txBody>
      </p:sp>
      <p:sp>
        <p:nvSpPr>
          <p:cNvPr id="72708" name="Foliennummernplatzhalter 3"/>
          <p:cNvSpPr>
            <a:spLocks noGrp="1"/>
          </p:cNvSpPr>
          <p:nvPr>
            <p:ph type="sldNum" sz="quarter" idx="5"/>
          </p:nvPr>
        </p:nvSpPr>
        <p:spPr>
          <a:noFill/>
        </p:spPr>
        <p:txBody>
          <a:bodyPr/>
          <a:lstStyle/>
          <a:p>
            <a:fld id="{50253ABF-E77B-4DF7-B712-93AEB34E6E8B}" type="slidenum">
              <a:rPr lang="fr-FR"/>
              <a:pPr/>
              <a:t>68</a:t>
            </a:fld>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a:ln/>
        </p:spPr>
      </p:sp>
      <p:sp>
        <p:nvSpPr>
          <p:cNvPr id="73731" name="Notizenplatzhalter 2"/>
          <p:cNvSpPr>
            <a:spLocks noGrp="1"/>
          </p:cNvSpPr>
          <p:nvPr>
            <p:ph type="body" idx="1"/>
          </p:nvPr>
        </p:nvSpPr>
        <p:spPr>
          <a:noFill/>
          <a:ln/>
        </p:spPr>
        <p:txBody>
          <a:bodyPr/>
          <a:lstStyle/>
          <a:p>
            <a:endParaRPr lang="de-CH" smtClean="0"/>
          </a:p>
        </p:txBody>
      </p:sp>
      <p:sp>
        <p:nvSpPr>
          <p:cNvPr id="73732" name="Foliennummernplatzhalter 3"/>
          <p:cNvSpPr>
            <a:spLocks noGrp="1"/>
          </p:cNvSpPr>
          <p:nvPr>
            <p:ph type="sldNum" sz="quarter" idx="5"/>
          </p:nvPr>
        </p:nvSpPr>
        <p:spPr>
          <a:noFill/>
        </p:spPr>
        <p:txBody>
          <a:bodyPr/>
          <a:lstStyle/>
          <a:p>
            <a:fld id="{F6763093-6079-446D-B52D-C4D64C18EE35}" type="slidenum">
              <a:rPr lang="fr-FR"/>
              <a:pPr/>
              <a:t>69</a:t>
            </a:fld>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p:cNvSpPr>
            <a:spLocks noGrp="1" noRot="1" noChangeAspect="1" noTextEdit="1"/>
          </p:cNvSpPr>
          <p:nvPr>
            <p:ph type="sldImg"/>
          </p:nvPr>
        </p:nvSpPr>
        <p:spPr>
          <a:ln/>
        </p:spPr>
      </p:sp>
      <p:sp>
        <p:nvSpPr>
          <p:cNvPr id="75779" name="Notizenplatzhalter 2"/>
          <p:cNvSpPr>
            <a:spLocks noGrp="1"/>
          </p:cNvSpPr>
          <p:nvPr>
            <p:ph type="body" idx="1"/>
          </p:nvPr>
        </p:nvSpPr>
        <p:spPr>
          <a:noFill/>
          <a:ln/>
        </p:spPr>
        <p:txBody>
          <a:bodyPr/>
          <a:lstStyle/>
          <a:p>
            <a:endParaRPr lang="de-CH" smtClean="0"/>
          </a:p>
        </p:txBody>
      </p:sp>
      <p:sp>
        <p:nvSpPr>
          <p:cNvPr id="75780" name="Foliennummernplatzhalter 3"/>
          <p:cNvSpPr>
            <a:spLocks noGrp="1"/>
          </p:cNvSpPr>
          <p:nvPr>
            <p:ph type="sldNum" sz="quarter" idx="5"/>
          </p:nvPr>
        </p:nvSpPr>
        <p:spPr>
          <a:noFill/>
        </p:spPr>
        <p:txBody>
          <a:bodyPr/>
          <a:lstStyle/>
          <a:p>
            <a:fld id="{21E63D9E-A46D-4B2F-8E82-0F319ABF8DF0}" type="slidenum">
              <a:rPr lang="fr-FR"/>
              <a:pPr/>
              <a:t>70</a:t>
            </a:fld>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lienbildplatzhalter 1"/>
          <p:cNvSpPr>
            <a:spLocks noGrp="1" noRot="1" noChangeAspect="1" noTextEdit="1"/>
          </p:cNvSpPr>
          <p:nvPr>
            <p:ph type="sldImg"/>
          </p:nvPr>
        </p:nvSpPr>
        <p:spPr>
          <a:ln/>
        </p:spPr>
      </p:sp>
      <p:sp>
        <p:nvSpPr>
          <p:cNvPr id="76803" name="Notizenplatzhalter 2"/>
          <p:cNvSpPr>
            <a:spLocks noGrp="1"/>
          </p:cNvSpPr>
          <p:nvPr>
            <p:ph type="body" idx="1"/>
          </p:nvPr>
        </p:nvSpPr>
        <p:spPr>
          <a:noFill/>
          <a:ln/>
        </p:spPr>
        <p:txBody>
          <a:bodyPr/>
          <a:lstStyle/>
          <a:p>
            <a:endParaRPr lang="de-CH" smtClean="0"/>
          </a:p>
        </p:txBody>
      </p:sp>
      <p:sp>
        <p:nvSpPr>
          <p:cNvPr id="76804" name="Foliennummernplatzhalter 3"/>
          <p:cNvSpPr>
            <a:spLocks noGrp="1"/>
          </p:cNvSpPr>
          <p:nvPr>
            <p:ph type="sldNum" sz="quarter" idx="5"/>
          </p:nvPr>
        </p:nvSpPr>
        <p:spPr>
          <a:noFill/>
        </p:spPr>
        <p:txBody>
          <a:bodyPr/>
          <a:lstStyle/>
          <a:p>
            <a:fld id="{49B5F1CC-409A-40E6-B9CE-9B0C1EC93026}" type="slidenum">
              <a:rPr lang="fr-FR"/>
              <a:pPr/>
              <a:t>71</a:t>
            </a:fld>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p:cNvSpPr>
            <a:spLocks noGrp="1" noRot="1" noChangeAspect="1" noTextEdit="1"/>
          </p:cNvSpPr>
          <p:nvPr>
            <p:ph type="sldImg"/>
          </p:nvPr>
        </p:nvSpPr>
        <p:spPr>
          <a:ln/>
        </p:spPr>
      </p:sp>
      <p:sp>
        <p:nvSpPr>
          <p:cNvPr id="77827" name="Notizenplatzhalter 2"/>
          <p:cNvSpPr>
            <a:spLocks noGrp="1"/>
          </p:cNvSpPr>
          <p:nvPr>
            <p:ph type="body" idx="1"/>
          </p:nvPr>
        </p:nvSpPr>
        <p:spPr>
          <a:noFill/>
          <a:ln/>
        </p:spPr>
        <p:txBody>
          <a:bodyPr/>
          <a:lstStyle/>
          <a:p>
            <a:endParaRPr lang="de-CH" smtClean="0"/>
          </a:p>
        </p:txBody>
      </p:sp>
      <p:sp>
        <p:nvSpPr>
          <p:cNvPr id="77828" name="Foliennummernplatzhalter 3"/>
          <p:cNvSpPr>
            <a:spLocks noGrp="1"/>
          </p:cNvSpPr>
          <p:nvPr>
            <p:ph type="sldNum" sz="quarter" idx="5"/>
          </p:nvPr>
        </p:nvSpPr>
        <p:spPr>
          <a:noFill/>
        </p:spPr>
        <p:txBody>
          <a:bodyPr/>
          <a:lstStyle/>
          <a:p>
            <a:fld id="{183DEB2C-BA9A-40DC-B3CC-8035E82A950E}" type="slidenum">
              <a:rPr lang="fr-FR"/>
              <a:pPr/>
              <a:t>72</a:t>
            </a:fld>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lienbildplatzhalter 1"/>
          <p:cNvSpPr>
            <a:spLocks noGrp="1" noRot="1" noChangeAspect="1" noTextEdit="1"/>
          </p:cNvSpPr>
          <p:nvPr>
            <p:ph type="sldImg"/>
          </p:nvPr>
        </p:nvSpPr>
        <p:spPr>
          <a:ln/>
        </p:spPr>
      </p:sp>
      <p:sp>
        <p:nvSpPr>
          <p:cNvPr id="78851" name="Notizenplatzhalter 2"/>
          <p:cNvSpPr>
            <a:spLocks noGrp="1"/>
          </p:cNvSpPr>
          <p:nvPr>
            <p:ph type="body" idx="1"/>
          </p:nvPr>
        </p:nvSpPr>
        <p:spPr>
          <a:noFill/>
          <a:ln/>
        </p:spPr>
        <p:txBody>
          <a:bodyPr/>
          <a:lstStyle/>
          <a:p>
            <a:endParaRPr lang="de-CH" smtClean="0"/>
          </a:p>
        </p:txBody>
      </p:sp>
      <p:sp>
        <p:nvSpPr>
          <p:cNvPr id="78852" name="Foliennummernplatzhalter 3"/>
          <p:cNvSpPr>
            <a:spLocks noGrp="1"/>
          </p:cNvSpPr>
          <p:nvPr>
            <p:ph type="sldNum" sz="quarter" idx="5"/>
          </p:nvPr>
        </p:nvSpPr>
        <p:spPr>
          <a:noFill/>
        </p:spPr>
        <p:txBody>
          <a:bodyPr/>
          <a:lstStyle/>
          <a:p>
            <a:fld id="{6EAE320B-13EE-4ACD-A6F5-0D85817551F3}" type="slidenum">
              <a:rPr lang="fr-FR"/>
              <a:pPr/>
              <a:t>73</a:t>
            </a:fld>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75</a:t>
            </a:fld>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7C0D23C-6605-401C-A0A4-7E788004CCE2}" type="slidenum">
              <a:rPr lang="fr-FR" smtClean="0"/>
              <a:pPr/>
              <a:t>76</a:t>
            </a:fld>
            <a:endParaRPr 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D4E71A21-E884-4A00-B433-4D917963A829}" type="slidenum">
              <a:rPr lang="fr-FR" smtClean="0"/>
              <a:pPr/>
              <a:t>77</a:t>
            </a:fld>
            <a:endParaRPr lang="fr-FR" smtClean="0"/>
          </a:p>
        </p:txBody>
      </p:sp>
      <p:sp>
        <p:nvSpPr>
          <p:cNvPr id="100355" name="Rectangle 2"/>
          <p:cNvSpPr>
            <a:spLocks noGrp="1" noRot="1" noChangeAspect="1" noChangeArrowheads="1" noTextEdit="1"/>
          </p:cNvSpPr>
          <p:nvPr>
            <p:ph type="sldImg"/>
          </p:nvPr>
        </p:nvSpPr>
        <p:spPr>
          <a:xfrm>
            <a:off x="3333750" y="522288"/>
            <a:ext cx="3570288" cy="2676525"/>
          </a:xfrm>
          <a:ln/>
        </p:spPr>
      </p:sp>
      <p:sp>
        <p:nvSpPr>
          <p:cNvPr id="100356" name="Rectangle 3"/>
          <p:cNvSpPr>
            <a:spLocks noGrp="1" noChangeArrowheads="1"/>
          </p:cNvSpPr>
          <p:nvPr>
            <p:ph type="body" idx="1"/>
          </p:nvPr>
        </p:nvSpPr>
        <p:spPr>
          <a:xfrm>
            <a:off x="1347788" y="3360738"/>
            <a:ext cx="7534275" cy="3198812"/>
          </a:xfrm>
          <a:noFill/>
          <a:ln/>
        </p:spPr>
        <p:txBody>
          <a:bodyPr/>
          <a:lstStyle/>
          <a:p>
            <a:pPr eaLnBrk="1" hangingPunct="1"/>
            <a:endParaRPr lang="de-DE"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CE670600-1033-40CB-9C58-B05886363556}" type="slidenum">
              <a:rPr lang="fr-FR" smtClean="0"/>
              <a:pPr/>
              <a:t>78</a:t>
            </a:fld>
            <a:endParaRPr lang="fr-FR" smtClean="0"/>
          </a:p>
        </p:txBody>
      </p:sp>
      <p:sp>
        <p:nvSpPr>
          <p:cNvPr id="101379" name="Rectangle 2"/>
          <p:cNvSpPr>
            <a:spLocks noGrp="1" noRot="1" noChangeAspect="1" noChangeArrowheads="1" noTextEdit="1"/>
          </p:cNvSpPr>
          <p:nvPr>
            <p:ph type="sldImg"/>
          </p:nvPr>
        </p:nvSpPr>
        <p:spPr>
          <a:xfrm>
            <a:off x="3344863" y="531813"/>
            <a:ext cx="3551237" cy="2663825"/>
          </a:xfrm>
          <a:ln/>
        </p:spPr>
      </p:sp>
      <p:sp>
        <p:nvSpPr>
          <p:cNvPr id="101380"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a:ln/>
        </p:spPr>
      </p:sp>
      <p:sp>
        <p:nvSpPr>
          <p:cNvPr id="46083" name="Notizenplatzhalter 2"/>
          <p:cNvSpPr>
            <a:spLocks noGrp="1"/>
          </p:cNvSpPr>
          <p:nvPr>
            <p:ph type="body" idx="1"/>
          </p:nvPr>
        </p:nvSpPr>
        <p:spPr>
          <a:noFill/>
          <a:ln/>
        </p:spPr>
        <p:txBody>
          <a:bodyPr/>
          <a:lstStyle/>
          <a:p>
            <a:endParaRPr lang="de-CH" smtClean="0"/>
          </a:p>
        </p:txBody>
      </p:sp>
      <p:sp>
        <p:nvSpPr>
          <p:cNvPr id="46084" name="Foliennummernplatzhalter 3"/>
          <p:cNvSpPr>
            <a:spLocks noGrp="1"/>
          </p:cNvSpPr>
          <p:nvPr>
            <p:ph type="sldNum" sz="quarter" idx="5"/>
          </p:nvPr>
        </p:nvSpPr>
        <p:spPr>
          <a:noFill/>
        </p:spPr>
        <p:txBody>
          <a:bodyPr/>
          <a:lstStyle/>
          <a:p>
            <a:pPr defTabSz="949238"/>
            <a:fld id="{F7BC3E0E-3468-4BBA-8E2D-44AD7DC74DA3}" type="slidenum">
              <a:rPr lang="fr-FR" smtClean="0"/>
              <a:pPr defTabSz="949238"/>
              <a:t>10</a:t>
            </a:fld>
            <a:endParaRPr lang="fr-FR"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03A9D527-1499-4387-9D26-2A89AC79AE59}" type="slidenum">
              <a:rPr lang="fr-FR" smtClean="0"/>
              <a:pPr/>
              <a:t>79</a:t>
            </a:fld>
            <a:endParaRPr lang="fr-FR" smtClean="0"/>
          </a:p>
        </p:txBody>
      </p:sp>
      <p:sp>
        <p:nvSpPr>
          <p:cNvPr id="102403" name="Rectangle 2"/>
          <p:cNvSpPr>
            <a:spLocks noGrp="1" noRot="1" noChangeAspect="1" noChangeArrowheads="1" noTextEdit="1"/>
          </p:cNvSpPr>
          <p:nvPr>
            <p:ph type="sldImg"/>
          </p:nvPr>
        </p:nvSpPr>
        <p:spPr>
          <a:xfrm>
            <a:off x="3344863" y="531813"/>
            <a:ext cx="3551237" cy="2663825"/>
          </a:xfrm>
          <a:ln/>
        </p:spPr>
      </p:sp>
      <p:sp>
        <p:nvSpPr>
          <p:cNvPr id="102404"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AD9B006-40F0-4234-86F3-5DE36ECEF5DE}" type="slidenum">
              <a:rPr lang="fr-FR" smtClean="0"/>
              <a:pPr/>
              <a:t>80</a:t>
            </a:fld>
            <a:endParaRPr lang="fr-FR" smtClean="0"/>
          </a:p>
        </p:txBody>
      </p:sp>
      <p:sp>
        <p:nvSpPr>
          <p:cNvPr id="103427" name="Rectangle 2"/>
          <p:cNvSpPr>
            <a:spLocks noGrp="1" noRot="1" noChangeAspect="1" noChangeArrowheads="1" noTextEdit="1"/>
          </p:cNvSpPr>
          <p:nvPr>
            <p:ph type="sldImg"/>
          </p:nvPr>
        </p:nvSpPr>
        <p:spPr>
          <a:xfrm>
            <a:off x="3344863" y="531813"/>
            <a:ext cx="3551237" cy="2663825"/>
          </a:xfrm>
          <a:ln/>
        </p:spPr>
      </p:sp>
      <p:sp>
        <p:nvSpPr>
          <p:cNvPr id="103428"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F703CB0-E40C-4EE7-A321-99E64892C37D}" type="slidenum">
              <a:rPr lang="fr-FR" smtClean="0"/>
              <a:pPr/>
              <a:t>81</a:t>
            </a:fld>
            <a:endParaRPr lang="fr-FR" smtClean="0"/>
          </a:p>
        </p:txBody>
      </p:sp>
      <p:sp>
        <p:nvSpPr>
          <p:cNvPr id="104451" name="Rectangle 2"/>
          <p:cNvSpPr>
            <a:spLocks noGrp="1" noRot="1" noChangeAspect="1" noChangeArrowheads="1" noTextEdit="1"/>
          </p:cNvSpPr>
          <p:nvPr>
            <p:ph type="sldImg"/>
          </p:nvPr>
        </p:nvSpPr>
        <p:spPr>
          <a:xfrm>
            <a:off x="3344863" y="531813"/>
            <a:ext cx="3551237" cy="2663825"/>
          </a:xfrm>
          <a:ln/>
        </p:spPr>
      </p:sp>
      <p:sp>
        <p:nvSpPr>
          <p:cNvPr id="104452"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173AD7C-5EC9-457E-954C-8BCCE9E95AD7}" type="slidenum">
              <a:rPr lang="fr-FR" smtClean="0"/>
              <a:pPr/>
              <a:t>82</a:t>
            </a:fld>
            <a:endParaRPr lang="fr-FR" smtClean="0"/>
          </a:p>
        </p:txBody>
      </p:sp>
      <p:sp>
        <p:nvSpPr>
          <p:cNvPr id="105475" name="Rectangle 2"/>
          <p:cNvSpPr>
            <a:spLocks noGrp="1" noRot="1" noChangeAspect="1" noChangeArrowheads="1" noTextEdit="1"/>
          </p:cNvSpPr>
          <p:nvPr>
            <p:ph type="sldImg"/>
          </p:nvPr>
        </p:nvSpPr>
        <p:spPr>
          <a:xfrm>
            <a:off x="3344863" y="531813"/>
            <a:ext cx="3551237" cy="2663825"/>
          </a:xfrm>
          <a:ln/>
        </p:spPr>
      </p:sp>
      <p:sp>
        <p:nvSpPr>
          <p:cNvPr id="105476" name="Rectangle 3"/>
          <p:cNvSpPr>
            <a:spLocks noGrp="1" noChangeArrowheads="1"/>
          </p:cNvSpPr>
          <p:nvPr>
            <p:ph type="body" idx="1"/>
          </p:nvPr>
        </p:nvSpPr>
        <p:spPr>
          <a:xfrm>
            <a:off x="1022350" y="3371850"/>
            <a:ext cx="8189913" cy="3195638"/>
          </a:xfrm>
          <a:noFill/>
          <a:ln/>
        </p:spPr>
        <p:txBody>
          <a:bodyPr/>
          <a:lstStyle/>
          <a:p>
            <a:pPr eaLnBrk="1" hangingPunct="1"/>
            <a:endParaRPr lang="de-DE"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3F1B6B45-7BFD-4BFA-9CDE-6757A7DB37DB}" type="slidenum">
              <a:rPr lang="fr-FR" smtClean="0"/>
              <a:pPr/>
              <a:t>83</a:t>
            </a:fld>
            <a:endParaRPr lang="fr-FR" smtClean="0"/>
          </a:p>
        </p:txBody>
      </p:sp>
      <p:sp>
        <p:nvSpPr>
          <p:cNvPr id="106499" name="Rectangle 2"/>
          <p:cNvSpPr>
            <a:spLocks noGrp="1" noRot="1" noChangeAspect="1" noChangeArrowheads="1" noTextEdit="1"/>
          </p:cNvSpPr>
          <p:nvPr>
            <p:ph type="sldImg"/>
          </p:nvPr>
        </p:nvSpPr>
        <p:spPr>
          <a:xfrm>
            <a:off x="3336925" y="522288"/>
            <a:ext cx="3567113" cy="2674937"/>
          </a:xfrm>
          <a:ln/>
        </p:spPr>
      </p:sp>
      <p:sp>
        <p:nvSpPr>
          <p:cNvPr id="106500" name="Rectangle 3"/>
          <p:cNvSpPr>
            <a:spLocks noGrp="1" noChangeArrowheads="1"/>
          </p:cNvSpPr>
          <p:nvPr>
            <p:ph type="body" idx="1"/>
          </p:nvPr>
        </p:nvSpPr>
        <p:spPr>
          <a:xfrm>
            <a:off x="1347788" y="3360738"/>
            <a:ext cx="7535862" cy="3198812"/>
          </a:xfrm>
          <a:noFill/>
          <a:ln/>
        </p:spPr>
        <p:txBody>
          <a:bodyPr/>
          <a:lstStyle/>
          <a:p>
            <a:pPr eaLnBrk="1" hangingPunct="1"/>
            <a:endParaRPr lang="de-DE"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2A1DE844-089B-4125-BA57-D58DAA701EBF}" type="slidenum">
              <a:rPr lang="fr-FR" smtClean="0"/>
              <a:pPr/>
              <a:t>84</a:t>
            </a:fld>
            <a:endParaRPr lang="fr-FR" smtClean="0"/>
          </a:p>
        </p:txBody>
      </p:sp>
      <p:sp>
        <p:nvSpPr>
          <p:cNvPr id="107523" name="Rectangle 2"/>
          <p:cNvSpPr>
            <a:spLocks noGrp="1" noRot="1" noChangeAspect="1" noChangeArrowheads="1" noTextEdit="1"/>
          </p:cNvSpPr>
          <p:nvPr>
            <p:ph type="sldImg"/>
          </p:nvPr>
        </p:nvSpPr>
        <p:spPr>
          <a:xfrm>
            <a:off x="3349625" y="533400"/>
            <a:ext cx="3549650" cy="2662238"/>
          </a:xfrm>
          <a:ln/>
        </p:spPr>
      </p:sp>
      <p:sp>
        <p:nvSpPr>
          <p:cNvPr id="107524" name="Rectangle 3"/>
          <p:cNvSpPr>
            <a:spLocks noGrp="1" noChangeArrowheads="1"/>
          </p:cNvSpPr>
          <p:nvPr>
            <p:ph type="body" idx="1"/>
          </p:nvPr>
        </p:nvSpPr>
        <p:spPr>
          <a:xfrm>
            <a:off x="1025525" y="3371850"/>
            <a:ext cx="8183563" cy="3194050"/>
          </a:xfrm>
          <a:noFill/>
          <a:ln/>
        </p:spPr>
        <p:txBody>
          <a:bodyPr/>
          <a:lstStyle/>
          <a:p>
            <a:pPr eaLnBrk="1" hangingPunct="1"/>
            <a:endParaRPr lang="de-DE"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44A0FC30-3EA1-495A-AD65-B28F269179AC}" type="slidenum">
              <a:rPr lang="fr-FR" smtClean="0"/>
              <a:pPr/>
              <a:t>85</a:t>
            </a:fld>
            <a:endParaRPr lang="fr-FR" smtClean="0"/>
          </a:p>
        </p:txBody>
      </p:sp>
      <p:sp>
        <p:nvSpPr>
          <p:cNvPr id="108547" name="Rectangle 2"/>
          <p:cNvSpPr>
            <a:spLocks noGrp="1" noRot="1" noChangeAspect="1" noChangeArrowheads="1" noTextEdit="1"/>
          </p:cNvSpPr>
          <p:nvPr>
            <p:ph type="sldImg"/>
          </p:nvPr>
        </p:nvSpPr>
        <p:spPr>
          <a:xfrm>
            <a:off x="3336925" y="522288"/>
            <a:ext cx="3567113" cy="2674937"/>
          </a:xfrm>
          <a:ln/>
        </p:spPr>
      </p:sp>
      <p:sp>
        <p:nvSpPr>
          <p:cNvPr id="108548" name="Rectangle 3"/>
          <p:cNvSpPr>
            <a:spLocks noGrp="1" noChangeArrowheads="1"/>
          </p:cNvSpPr>
          <p:nvPr>
            <p:ph type="body" idx="1"/>
          </p:nvPr>
        </p:nvSpPr>
        <p:spPr>
          <a:xfrm>
            <a:off x="1347788" y="3360738"/>
            <a:ext cx="7535862" cy="3198812"/>
          </a:xfrm>
          <a:noFill/>
          <a:ln/>
        </p:spPr>
        <p:txBody>
          <a:bodyPr/>
          <a:lstStyle/>
          <a:p>
            <a:pPr eaLnBrk="1" hangingPunct="1"/>
            <a:endParaRPr lang="de-DE"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C1EC8900-671E-4DB1-8567-1FC417351203}" type="slidenum">
              <a:rPr lang="fr-FR" smtClean="0"/>
              <a:pPr/>
              <a:t>86</a:t>
            </a:fld>
            <a:endParaRPr lang="fr-FR" smtClean="0"/>
          </a:p>
        </p:txBody>
      </p:sp>
      <p:sp>
        <p:nvSpPr>
          <p:cNvPr id="109571" name="Rectangle 2"/>
          <p:cNvSpPr>
            <a:spLocks noGrp="1" noRot="1" noChangeAspect="1" noChangeArrowheads="1" noTextEdit="1"/>
          </p:cNvSpPr>
          <p:nvPr>
            <p:ph type="sldImg"/>
          </p:nvPr>
        </p:nvSpPr>
        <p:spPr>
          <a:xfrm>
            <a:off x="3336925" y="522288"/>
            <a:ext cx="3567113" cy="2674937"/>
          </a:xfrm>
          <a:ln/>
        </p:spPr>
      </p:sp>
      <p:sp>
        <p:nvSpPr>
          <p:cNvPr id="109572" name="Rectangle 3"/>
          <p:cNvSpPr>
            <a:spLocks noGrp="1" noChangeArrowheads="1"/>
          </p:cNvSpPr>
          <p:nvPr>
            <p:ph type="body" idx="1"/>
          </p:nvPr>
        </p:nvSpPr>
        <p:spPr>
          <a:xfrm>
            <a:off x="1347788" y="3360738"/>
            <a:ext cx="7535862" cy="3198812"/>
          </a:xfrm>
          <a:noFill/>
          <a:ln/>
        </p:spPr>
        <p:txBody>
          <a:bodyPr/>
          <a:lstStyle/>
          <a:p>
            <a:pPr eaLnBrk="1" hangingPunct="1"/>
            <a:endParaRPr lang="de-DE"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133BFFCD-7C3F-4462-A794-2D6BD342A6A9}" type="slidenum">
              <a:rPr lang="fr-FR" smtClean="0"/>
              <a:pPr/>
              <a:t>87</a:t>
            </a:fld>
            <a:endParaRPr lang="fr-FR" smtClean="0"/>
          </a:p>
        </p:txBody>
      </p:sp>
      <p:sp>
        <p:nvSpPr>
          <p:cNvPr id="110595" name="Rectangle 2"/>
          <p:cNvSpPr>
            <a:spLocks noGrp="1" noRot="1" noChangeAspect="1" noChangeArrowheads="1" noTextEdit="1"/>
          </p:cNvSpPr>
          <p:nvPr>
            <p:ph type="sldImg"/>
          </p:nvPr>
        </p:nvSpPr>
        <p:spPr>
          <a:xfrm>
            <a:off x="3336925" y="522288"/>
            <a:ext cx="3567113" cy="2674937"/>
          </a:xfrm>
          <a:ln/>
        </p:spPr>
      </p:sp>
      <p:sp>
        <p:nvSpPr>
          <p:cNvPr id="110596" name="Rectangle 3"/>
          <p:cNvSpPr>
            <a:spLocks noGrp="1" noChangeArrowheads="1"/>
          </p:cNvSpPr>
          <p:nvPr>
            <p:ph type="body" idx="1"/>
          </p:nvPr>
        </p:nvSpPr>
        <p:spPr>
          <a:xfrm>
            <a:off x="1347788" y="3360738"/>
            <a:ext cx="7535862" cy="3198812"/>
          </a:xfrm>
          <a:noFill/>
          <a:ln/>
        </p:spPr>
        <p:txBody>
          <a:bodyPr/>
          <a:lstStyle/>
          <a:p>
            <a:pPr eaLnBrk="1" hangingPunct="1"/>
            <a:endParaRPr lang="de-DE"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EF47FB65-133E-4DF9-96A2-457979FCF897}" type="slidenum">
              <a:rPr lang="fr-FR" smtClean="0"/>
              <a:pPr/>
              <a:t>88</a:t>
            </a:fld>
            <a:endParaRPr lang="fr-FR" smtClean="0"/>
          </a:p>
        </p:txBody>
      </p:sp>
      <p:sp>
        <p:nvSpPr>
          <p:cNvPr id="111619" name="Rectangle 2"/>
          <p:cNvSpPr>
            <a:spLocks noGrp="1" noRot="1" noChangeAspect="1" noChangeArrowheads="1" noTextEdit="1"/>
          </p:cNvSpPr>
          <p:nvPr>
            <p:ph type="sldImg"/>
          </p:nvPr>
        </p:nvSpPr>
        <p:spPr>
          <a:xfrm>
            <a:off x="3336925" y="522288"/>
            <a:ext cx="3567113" cy="2674937"/>
          </a:xfrm>
          <a:ln/>
        </p:spPr>
      </p:sp>
      <p:sp>
        <p:nvSpPr>
          <p:cNvPr id="111620" name="Rectangle 3"/>
          <p:cNvSpPr>
            <a:spLocks noGrp="1" noChangeArrowheads="1"/>
          </p:cNvSpPr>
          <p:nvPr>
            <p:ph type="body" idx="1"/>
          </p:nvPr>
        </p:nvSpPr>
        <p:spPr>
          <a:xfrm>
            <a:off x="1347788" y="3360738"/>
            <a:ext cx="7535862" cy="3198812"/>
          </a:xfrm>
          <a:noFill/>
          <a:ln/>
        </p:spPr>
        <p:txBody>
          <a:bodyPr/>
          <a:lstStyle/>
          <a:p>
            <a:pPr eaLnBrk="1" hangingPunct="1"/>
            <a:endParaRPr 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a:ln/>
        </p:spPr>
      </p:sp>
      <p:sp>
        <p:nvSpPr>
          <p:cNvPr id="47107" name="Notizenplatzhalter 2"/>
          <p:cNvSpPr>
            <a:spLocks noGrp="1"/>
          </p:cNvSpPr>
          <p:nvPr>
            <p:ph type="body" idx="1"/>
          </p:nvPr>
        </p:nvSpPr>
        <p:spPr>
          <a:noFill/>
          <a:ln/>
        </p:spPr>
        <p:txBody>
          <a:bodyPr/>
          <a:lstStyle/>
          <a:p>
            <a:endParaRPr lang="de-CH" smtClean="0"/>
          </a:p>
        </p:txBody>
      </p:sp>
      <p:sp>
        <p:nvSpPr>
          <p:cNvPr id="47108" name="Foliennummernplatzhalter 3"/>
          <p:cNvSpPr>
            <a:spLocks noGrp="1"/>
          </p:cNvSpPr>
          <p:nvPr>
            <p:ph type="sldNum" sz="quarter" idx="5"/>
          </p:nvPr>
        </p:nvSpPr>
        <p:spPr>
          <a:noFill/>
        </p:spPr>
        <p:txBody>
          <a:bodyPr/>
          <a:lstStyle/>
          <a:p>
            <a:pPr defTabSz="978851"/>
            <a:fld id="{7953E051-4E60-4D47-90D5-DF95523FEB3A}" type="slidenum">
              <a:rPr lang="fr-FR" smtClean="0"/>
              <a:pPr defTabSz="978851"/>
              <a:t>11</a:t>
            </a:fld>
            <a:endParaRPr lang="fr-FR"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50936BA8-0B91-4397-90D2-E7EB00EDCAA2}" type="slidenum">
              <a:rPr lang="fr-FR" smtClean="0"/>
              <a:pPr/>
              <a:t>89</a:t>
            </a:fld>
            <a:endParaRPr lang="fr-FR" smtClean="0"/>
          </a:p>
        </p:txBody>
      </p:sp>
      <p:sp>
        <p:nvSpPr>
          <p:cNvPr id="112643" name="Rectangle 2"/>
          <p:cNvSpPr>
            <a:spLocks noGrp="1" noRot="1" noChangeAspect="1" noChangeArrowheads="1" noTextEdit="1"/>
          </p:cNvSpPr>
          <p:nvPr>
            <p:ph type="sldImg"/>
          </p:nvPr>
        </p:nvSpPr>
        <p:spPr>
          <a:xfrm>
            <a:off x="3336925" y="522288"/>
            <a:ext cx="3567113" cy="2674937"/>
          </a:xfrm>
          <a:ln/>
        </p:spPr>
      </p:sp>
      <p:sp>
        <p:nvSpPr>
          <p:cNvPr id="112644" name="Rectangle 3"/>
          <p:cNvSpPr>
            <a:spLocks noGrp="1" noChangeArrowheads="1"/>
          </p:cNvSpPr>
          <p:nvPr>
            <p:ph type="body" idx="1"/>
          </p:nvPr>
        </p:nvSpPr>
        <p:spPr>
          <a:xfrm>
            <a:off x="1347788" y="3360738"/>
            <a:ext cx="7535862" cy="3198812"/>
          </a:xfrm>
          <a:noFill/>
          <a:ln/>
        </p:spPr>
        <p:txBody>
          <a:bodyPr/>
          <a:lstStyle/>
          <a:p>
            <a:pPr eaLnBrk="1" hangingPunct="1"/>
            <a:endParaRPr lang="de-DE"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EA4F1B07-AA97-401D-A531-5100DA969544}" type="slidenum">
              <a:rPr lang="fr-FR" smtClean="0"/>
              <a:pPr/>
              <a:t>90</a:t>
            </a:fld>
            <a:endParaRPr lang="fr-FR" smtClean="0"/>
          </a:p>
        </p:txBody>
      </p:sp>
      <p:sp>
        <p:nvSpPr>
          <p:cNvPr id="113667" name="Rectangle 2"/>
          <p:cNvSpPr>
            <a:spLocks noGrp="1" noRot="1" noChangeAspect="1" noChangeArrowheads="1" noTextEdit="1"/>
          </p:cNvSpPr>
          <p:nvPr>
            <p:ph type="sldImg"/>
          </p:nvPr>
        </p:nvSpPr>
        <p:spPr>
          <a:xfrm>
            <a:off x="3336925" y="522288"/>
            <a:ext cx="3567113" cy="2674937"/>
          </a:xfrm>
          <a:ln/>
        </p:spPr>
      </p:sp>
      <p:sp>
        <p:nvSpPr>
          <p:cNvPr id="113668" name="Rectangle 3"/>
          <p:cNvSpPr>
            <a:spLocks noGrp="1" noChangeArrowheads="1"/>
          </p:cNvSpPr>
          <p:nvPr>
            <p:ph type="body" idx="1"/>
          </p:nvPr>
        </p:nvSpPr>
        <p:spPr>
          <a:xfrm>
            <a:off x="1347788" y="3360738"/>
            <a:ext cx="7535862" cy="3198812"/>
          </a:xfrm>
          <a:noFill/>
          <a:ln/>
        </p:spPr>
        <p:txBody>
          <a:bodyPr/>
          <a:lstStyle/>
          <a:p>
            <a:pPr eaLnBrk="1" hangingPunct="1"/>
            <a:endParaRPr lang="de-DE"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538D4FA6-B8B0-489B-803E-074435486DD9}" type="slidenum">
              <a:rPr lang="fr-FR" smtClean="0"/>
              <a:pPr/>
              <a:t>91</a:t>
            </a:fld>
            <a:endParaRPr lang="fr-FR" smtClean="0"/>
          </a:p>
        </p:txBody>
      </p:sp>
      <p:sp>
        <p:nvSpPr>
          <p:cNvPr id="114691" name="Rectangle 2"/>
          <p:cNvSpPr>
            <a:spLocks noGrp="1" noRot="1" noChangeAspect="1" noChangeArrowheads="1" noTextEdit="1"/>
          </p:cNvSpPr>
          <p:nvPr>
            <p:ph type="sldImg"/>
          </p:nvPr>
        </p:nvSpPr>
        <p:spPr>
          <a:xfrm>
            <a:off x="3336925" y="522288"/>
            <a:ext cx="3567113" cy="2674937"/>
          </a:xfrm>
          <a:ln/>
        </p:spPr>
      </p:sp>
      <p:sp>
        <p:nvSpPr>
          <p:cNvPr id="114692" name="Rectangle 3"/>
          <p:cNvSpPr>
            <a:spLocks noGrp="1" noChangeArrowheads="1"/>
          </p:cNvSpPr>
          <p:nvPr>
            <p:ph type="body" idx="1"/>
          </p:nvPr>
        </p:nvSpPr>
        <p:spPr>
          <a:xfrm>
            <a:off x="1347788" y="3360738"/>
            <a:ext cx="7535862" cy="3198812"/>
          </a:xfrm>
          <a:noFill/>
          <a:ln/>
        </p:spPr>
        <p:txBody>
          <a:bodyPr/>
          <a:lstStyle/>
          <a:p>
            <a:pPr eaLnBrk="1" hangingPunct="1"/>
            <a:endParaRPr lang="de-DE"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62343649-991A-44D4-8558-9D32D41E9062}" type="slidenum">
              <a:rPr lang="fr-FR" smtClean="0"/>
              <a:pPr/>
              <a:t>92</a:t>
            </a:fld>
            <a:endParaRPr lang="fr-FR"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93</a:t>
            </a:fld>
            <a:endParaRPr lang="fr-F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7C0D23C-6605-401C-A0A4-7E788004CCE2}" type="slidenum">
              <a:rPr lang="fr-FR" smtClean="0"/>
              <a:pPr/>
              <a:t>94</a:t>
            </a:fld>
            <a:endParaRPr 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FAC9E067-589A-4216-B088-D5D2D5110290}" type="slidenum">
              <a:rPr lang="fr-FR" smtClean="0"/>
              <a:pPr>
                <a:defRPr/>
              </a:pPr>
              <a:t>95</a:t>
            </a:fld>
            <a:endParaRPr lang="fr-F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293BCB0-AC91-460C-AF7D-96F6A95F24EE}" type="slidenum">
              <a:rPr lang="de-DE"/>
              <a:pPr/>
              <a:t>96</a:t>
            </a:fld>
            <a:endParaRPr lang="de-DE"/>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C0CFB4D-E94A-43C4-B21E-45D774E0667D}" type="slidenum">
              <a:rPr lang="de-DE"/>
              <a:pPr/>
              <a:t>97</a:t>
            </a:fld>
            <a:endParaRPr lang="de-DE"/>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C04681A8-AF8E-41EB-85EB-5FCC09C87820}" type="slidenum">
              <a:rPr lang="de-DE"/>
              <a:pPr/>
              <a:t>98</a:t>
            </a:fld>
            <a:endParaRPr lang="de-DE"/>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defTabSz="949238"/>
            <a:fld id="{CFDB24FD-D7E0-4051-AB9B-46FED09309F6}" type="slidenum">
              <a:rPr lang="fr-FR" smtClean="0"/>
              <a:pPr defTabSz="949238"/>
              <a:t>12</a:t>
            </a:fld>
            <a:endParaRPr lang="fr-FR" dirty="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C86877D9-998B-408F-A2E5-3D30190A9C63}" type="slidenum">
              <a:rPr lang="de-DE"/>
              <a:pPr/>
              <a:t>99</a:t>
            </a:fld>
            <a:endParaRPr lang="de-DE"/>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269D979-BEE7-41F3-94EC-8C8DF3F05A06}" type="slidenum">
              <a:rPr lang="de-DE"/>
              <a:pPr/>
              <a:t>100</a:t>
            </a:fld>
            <a:endParaRPr lang="de-DE"/>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defTabSz="949325"/>
            <a:fld id="{0B036F87-0AD0-4524-B3BC-57624EA9E9AC}" type="slidenum">
              <a:rPr lang="fr-FR"/>
              <a:pPr defTabSz="949325"/>
              <a:t>101</a:t>
            </a:fld>
            <a:endParaRPr lang="fr-F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609067F-BCDA-4CA0-8B95-746712DE0D32}" type="slidenum">
              <a:rPr lang="de-DE"/>
              <a:pPr/>
              <a:t>102</a:t>
            </a:fld>
            <a:endParaRPr lang="de-DE"/>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D90B295-9E78-4F38-A0F0-B0FF6655E36B}" type="slidenum">
              <a:rPr lang="de-DE"/>
              <a:pPr/>
              <a:t>103</a:t>
            </a:fld>
            <a:endParaRPr lang="de-DE"/>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lienbildplatzhalter 1"/>
          <p:cNvSpPr>
            <a:spLocks noGrp="1" noRot="1" noChangeAspect="1" noTextEdit="1"/>
          </p:cNvSpPr>
          <p:nvPr>
            <p:ph type="sldImg"/>
          </p:nvPr>
        </p:nvSpPr>
        <p:spPr>
          <a:ln/>
        </p:spPr>
      </p:sp>
      <p:sp>
        <p:nvSpPr>
          <p:cNvPr id="87043" name="Notizenplatzhalter 2"/>
          <p:cNvSpPr>
            <a:spLocks noGrp="1"/>
          </p:cNvSpPr>
          <p:nvPr>
            <p:ph type="body" idx="1"/>
          </p:nvPr>
        </p:nvSpPr>
        <p:spPr>
          <a:noFill/>
          <a:ln/>
        </p:spPr>
        <p:txBody>
          <a:bodyPr/>
          <a:lstStyle/>
          <a:p>
            <a:pPr eaLnBrk="1" hangingPunct="1"/>
            <a:endParaRPr lang="de-CH" smtClean="0"/>
          </a:p>
        </p:txBody>
      </p:sp>
      <p:sp>
        <p:nvSpPr>
          <p:cNvPr id="87044" name="Foliennummernplatzhalter 3"/>
          <p:cNvSpPr>
            <a:spLocks noGrp="1"/>
          </p:cNvSpPr>
          <p:nvPr>
            <p:ph type="sldNum" sz="quarter" idx="5"/>
          </p:nvPr>
        </p:nvSpPr>
        <p:spPr>
          <a:noFill/>
        </p:spPr>
        <p:txBody>
          <a:bodyPr/>
          <a:lstStyle/>
          <a:p>
            <a:pPr defTabSz="949325"/>
            <a:fld id="{8EF95728-96D1-40F7-BCAE-32D81E4A527C}" type="slidenum">
              <a:rPr lang="fr-FR"/>
              <a:pPr defTabSz="949325"/>
              <a:t>104</a:t>
            </a:fld>
            <a:endParaRPr lang="fr-F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B20F7F5-EA48-40BC-8840-1601EE06D039}" type="slidenum">
              <a:rPr lang="de-DE"/>
              <a:pPr/>
              <a:t>105</a:t>
            </a:fld>
            <a:endParaRPr lang="de-DE"/>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86DE8A5B-5505-4880-A567-0A884236C48D}" type="slidenum">
              <a:rPr lang="de-DE"/>
              <a:pPr/>
              <a:t>106</a:t>
            </a:fld>
            <a:endParaRPr lang="de-DE"/>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5F92CEC-DDA2-44B2-B737-3A0ADE74ADB2}" type="slidenum">
              <a:rPr lang="de-DE"/>
              <a:pPr/>
              <a:t>107</a:t>
            </a:fld>
            <a:endParaRPr lang="de-DE"/>
          </a:p>
        </p:txBody>
      </p:sp>
      <p:sp>
        <p:nvSpPr>
          <p:cNvPr id="91139" name="Rectangle 2"/>
          <p:cNvSpPr>
            <a:spLocks noGrp="1" noRot="1" noChangeAspect="1" noChangeArrowheads="1" noTextEdit="1"/>
          </p:cNvSpPr>
          <p:nvPr>
            <p:ph type="sldImg"/>
          </p:nvPr>
        </p:nvSpPr>
        <p:spPr>
          <a:xfrm>
            <a:off x="3346450" y="533400"/>
            <a:ext cx="3548063" cy="2660650"/>
          </a:xfrm>
          <a:ln/>
        </p:spPr>
      </p:sp>
      <p:sp>
        <p:nvSpPr>
          <p:cNvPr id="91140" name="Rectangle 3"/>
          <p:cNvSpPr>
            <a:spLocks noGrp="1" noChangeArrowheads="1"/>
          </p:cNvSpPr>
          <p:nvPr>
            <p:ph type="body" idx="1"/>
          </p:nvPr>
        </p:nvSpPr>
        <p:spPr>
          <a:xfrm>
            <a:off x="1027113" y="3371850"/>
            <a:ext cx="8180387" cy="3194050"/>
          </a:xfrm>
          <a:noFill/>
          <a:ln/>
        </p:spPr>
        <p:txBody>
          <a:bodyPr/>
          <a:lstStyle/>
          <a:p>
            <a:pPr eaLnBrk="1" hangingPunct="1"/>
            <a:endParaRPr lang="de-DE"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193C99D-E5E4-474D-BE74-0A86C1809604}" type="slidenum">
              <a:rPr lang="de-DE"/>
              <a:pPr/>
              <a:t>108</a:t>
            </a:fld>
            <a:endParaRPr lang="de-DE"/>
          </a:p>
        </p:txBody>
      </p:sp>
      <p:sp>
        <p:nvSpPr>
          <p:cNvPr id="92163" name="Rectangle 2"/>
          <p:cNvSpPr>
            <a:spLocks noGrp="1" noRot="1" noChangeAspect="1" noChangeArrowheads="1" noTextEdit="1"/>
          </p:cNvSpPr>
          <p:nvPr>
            <p:ph type="sldImg"/>
          </p:nvPr>
        </p:nvSpPr>
        <p:spPr>
          <a:xfrm>
            <a:off x="3333750" y="546100"/>
            <a:ext cx="3568700" cy="2676525"/>
          </a:xfrm>
          <a:ln/>
        </p:spPr>
      </p:sp>
      <p:sp>
        <p:nvSpPr>
          <p:cNvPr id="92164" name="Rectangle 3"/>
          <p:cNvSpPr>
            <a:spLocks noGrp="1" noChangeArrowheads="1"/>
          </p:cNvSpPr>
          <p:nvPr>
            <p:ph type="body" idx="1"/>
          </p:nvPr>
        </p:nvSpPr>
        <p:spPr>
          <a:xfrm>
            <a:off x="1379538" y="3386138"/>
            <a:ext cx="7475537" cy="3167062"/>
          </a:xfrm>
          <a:noFill/>
          <a:ln/>
        </p:spPr>
        <p:txBody>
          <a:bodyPr/>
          <a:lstStyle/>
          <a:p>
            <a:pPr eaLnBrk="1" hangingPunct="1"/>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t="13008" b="19511"/>
          <a:stretch>
            <a:fillRect/>
          </a:stretch>
        </p:blipFill>
        <p:spPr bwMode="auto">
          <a:xfrm>
            <a:off x="0" y="0"/>
            <a:ext cx="9144000" cy="2259013"/>
          </a:xfrm>
          <a:prstGeom prst="rect">
            <a:avLst/>
          </a:prstGeom>
          <a:noFill/>
          <a:ln w="9525">
            <a:noFill/>
            <a:miter lim="800000"/>
            <a:headEnd/>
            <a:tailEnd/>
          </a:ln>
        </p:spPr>
      </p:pic>
      <p:pic>
        <p:nvPicPr>
          <p:cNvPr id="5" name="Picture 5" descr="idheap_logo_ed_q"/>
          <p:cNvPicPr>
            <a:picLocks noChangeAspect="1" noChangeArrowheads="1"/>
          </p:cNvPicPr>
          <p:nvPr/>
        </p:nvPicPr>
        <p:blipFill>
          <a:blip r:embed="rId3"/>
          <a:srcRect/>
          <a:stretch>
            <a:fillRect/>
          </a:stretch>
        </p:blipFill>
        <p:spPr bwMode="auto">
          <a:xfrm>
            <a:off x="2771775" y="5300663"/>
            <a:ext cx="3271838" cy="1450975"/>
          </a:xfrm>
          <a:prstGeom prst="rect">
            <a:avLst/>
          </a:prstGeom>
          <a:noFill/>
          <a:ln w="9525">
            <a:noFill/>
            <a:miter lim="800000"/>
            <a:headEnd/>
            <a:tailEnd/>
          </a:ln>
        </p:spPr>
      </p:pic>
      <p:sp>
        <p:nvSpPr>
          <p:cNvPr id="159746" name="Rectangle 2"/>
          <p:cNvSpPr>
            <a:spLocks noGrp="1" noChangeArrowheads="1"/>
          </p:cNvSpPr>
          <p:nvPr>
            <p:ph type="subTitle" idx="1"/>
          </p:nvPr>
        </p:nvSpPr>
        <p:spPr>
          <a:xfrm>
            <a:off x="3200400" y="3505200"/>
            <a:ext cx="5715000" cy="838200"/>
          </a:xfrm>
        </p:spPr>
        <p:txBody>
          <a:bodyPr/>
          <a:lstStyle>
            <a:lvl1pPr marL="0" indent="0">
              <a:buFont typeface="Wingdings" pitchFamily="2" charset="2"/>
              <a:buNone/>
              <a:defRPr sz="1400" b="1"/>
            </a:lvl1pPr>
          </a:lstStyle>
          <a:p>
            <a:r>
              <a:rPr lang="fr-FR"/>
              <a:t>Cliquez pour modifier le style des sous-titres du masque</a:t>
            </a:r>
          </a:p>
        </p:txBody>
      </p:sp>
      <p:sp>
        <p:nvSpPr>
          <p:cNvPr id="159748" name="Rectangle 4"/>
          <p:cNvSpPr>
            <a:spLocks noGrp="1" noChangeArrowheads="1"/>
          </p:cNvSpPr>
          <p:nvPr>
            <p:ph type="ctrTitle"/>
          </p:nvPr>
        </p:nvSpPr>
        <p:spPr>
          <a:xfrm>
            <a:off x="3200400" y="2971800"/>
            <a:ext cx="5715000" cy="609600"/>
          </a:xfrm>
        </p:spPr>
        <p:txBody>
          <a:bodyPr anchor="ctr"/>
          <a:lstStyle>
            <a:lvl1pPr>
              <a:defRPr/>
            </a:lvl1pPr>
          </a:lstStyle>
          <a:p>
            <a:r>
              <a:rPr lang="fr-FR"/>
              <a:t>Cliquez et modifiez le titre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ED5D6496-4200-48C0-8DD4-CD96502CDDD0}"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004050" y="762000"/>
            <a:ext cx="1911350" cy="5334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1265238" y="762000"/>
            <a:ext cx="5586412" cy="5334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7B5469F7-B304-4789-B752-5EE4FA9DE438}"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1265238" y="762000"/>
            <a:ext cx="6692900" cy="304800"/>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1274763" y="1981200"/>
            <a:ext cx="7640637" cy="4114800"/>
          </a:xfrm>
        </p:spPr>
        <p:txBody>
          <a:bodyPr/>
          <a:lstStyle/>
          <a:p>
            <a:pPr lvl="0"/>
            <a:endParaRPr lang="de-CH" noProof="0" smtClean="0"/>
          </a:p>
        </p:txBody>
      </p:sp>
      <p:sp>
        <p:nvSpPr>
          <p:cNvPr id="4"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D3D84D6E-F08F-4F87-BC56-0DA444CD8F78}"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265238" y="762000"/>
            <a:ext cx="6692900" cy="304800"/>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1274763" y="1981200"/>
            <a:ext cx="3743325" cy="4114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170488" y="1981200"/>
            <a:ext cx="3744912" cy="4114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160C1423-BCDB-4F55-8D1E-5FC9F0724EB1}"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265238" y="762000"/>
            <a:ext cx="6692900" cy="304800"/>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1274763" y="1981200"/>
            <a:ext cx="3743325" cy="4114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5170488" y="1981200"/>
            <a:ext cx="3744912"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5170488" y="4114800"/>
            <a:ext cx="3744912"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82FD4BA3-D727-4EFB-95F1-2A8929D7B796}"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1265238" y="762000"/>
            <a:ext cx="6692900" cy="304800"/>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1274763" y="1981200"/>
            <a:ext cx="7640637" cy="4114800"/>
          </a:xfrm>
        </p:spPr>
        <p:txBody>
          <a:bodyPr/>
          <a:lstStyle/>
          <a:p>
            <a:pPr lvl="0"/>
            <a:endParaRPr lang="de-CH" noProof="0" smtClean="0"/>
          </a:p>
        </p:txBody>
      </p:sp>
      <p:sp>
        <p:nvSpPr>
          <p:cNvPr id="4"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6C98E154-4406-4AEC-9741-A693D61909C8}"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265238" y="762000"/>
            <a:ext cx="6692900" cy="304800"/>
          </a:xfrm>
        </p:spPr>
        <p:txBody>
          <a:bodyPr/>
          <a:lstStyle/>
          <a:p>
            <a:r>
              <a:rPr lang="de-DE" smtClean="0"/>
              <a:t>Titelmasterformat durch Klicken bearbeiten</a:t>
            </a:r>
            <a:endParaRPr lang="de-CH"/>
          </a:p>
        </p:txBody>
      </p:sp>
      <p:sp>
        <p:nvSpPr>
          <p:cNvPr id="3" name="Tabellenplatzhalter 2"/>
          <p:cNvSpPr>
            <a:spLocks noGrp="1"/>
          </p:cNvSpPr>
          <p:nvPr>
            <p:ph type="tbl" idx="1"/>
          </p:nvPr>
        </p:nvSpPr>
        <p:spPr>
          <a:xfrm>
            <a:off x="1274763" y="1981200"/>
            <a:ext cx="7640637" cy="4114800"/>
          </a:xfrm>
        </p:spPr>
        <p:txBody>
          <a:bodyPr/>
          <a:lstStyle/>
          <a:p>
            <a:pPr lvl="0"/>
            <a:endParaRPr lang="de-CH" noProof="0" smtClean="0"/>
          </a:p>
        </p:txBody>
      </p:sp>
      <p:sp>
        <p:nvSpPr>
          <p:cNvPr id="4"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18D30624-E327-436E-BBB5-DD403C2FF4D8}"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600200"/>
            <a:ext cx="4038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4648200" y="1600200"/>
            <a:ext cx="4038600" cy="2185988"/>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4648200" y="3938588"/>
            <a:ext cx="4038600" cy="2187575"/>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E396B595-9A7D-42F7-86B9-9FB697933593}"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C5A48578-75EC-4B80-981B-E30D8F79240C}"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1274763" y="1981200"/>
            <a:ext cx="37433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170488" y="1981200"/>
            <a:ext cx="37449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3581D57E-9888-48D4-87C8-9D41C9F2B9B7}"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AC1D9BA2-DF40-4FBA-9891-F5D87AED9E91}"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A0CEE265-BF5E-40FA-B7FD-197FAAABDF44}"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E1340627-2B96-436C-B67B-9C39CCAA2595}"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F5C9D372-E357-4E58-A8A9-FE33F6985BCB}"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sldNum" sz="quarter" idx="10"/>
          </p:nvPr>
        </p:nvSpPr>
        <p:spPr>
          <a:ln/>
        </p:spPr>
        <p:txBody>
          <a:bodyPr/>
          <a:lstStyle>
            <a:lvl1pPr>
              <a:defRPr/>
            </a:lvl1pPr>
          </a:lstStyle>
          <a:p>
            <a:pPr>
              <a:defRPr/>
            </a:pPr>
            <a:r>
              <a:rPr lang="fr-FR"/>
              <a:t>| </a:t>
            </a:r>
            <a:r>
              <a:rPr lang="fr-FR">
                <a:solidFill>
                  <a:schemeClr val="bg2"/>
                </a:solidFill>
              </a:rPr>
              <a:t>Diapositive </a:t>
            </a:r>
            <a:fld id="{C3FE1C97-42CD-4FF5-8B08-7A144549D873}" type="slidenum">
              <a:rPr lang="fr-FR">
                <a:solidFill>
                  <a:schemeClr val="bg2"/>
                </a:solidFill>
              </a:rPr>
              <a:pPr>
                <a:defRPr/>
              </a:pPr>
              <a:t>‹Nr.›</a:t>
            </a:fld>
            <a:r>
              <a:rPr lang="fr-FR">
                <a:solidFill>
                  <a:schemeClr val="bg2"/>
                </a:solidFill>
              </a:rPr>
              <a:t> </a:t>
            </a:r>
            <a:r>
              <a:rPr lang="fr-FR"/>
              <a: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265238" y="762000"/>
            <a:ext cx="6692900" cy="3048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fr-FR" smtClean="0"/>
              <a:t>Cliquez et modifiez le titre</a:t>
            </a:r>
          </a:p>
        </p:txBody>
      </p:sp>
      <p:sp>
        <p:nvSpPr>
          <p:cNvPr id="4099" name="Rectangle 3"/>
          <p:cNvSpPr>
            <a:spLocks noGrp="1" noChangeArrowheads="1"/>
          </p:cNvSpPr>
          <p:nvPr>
            <p:ph type="body" idx="1"/>
          </p:nvPr>
        </p:nvSpPr>
        <p:spPr bwMode="auto">
          <a:xfrm>
            <a:off x="1274763" y="1981200"/>
            <a:ext cx="7640637" cy="411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58724" name="Rectangle 4"/>
          <p:cNvSpPr>
            <a:spLocks noGrp="1" noChangeArrowheads="1"/>
          </p:cNvSpPr>
          <p:nvPr>
            <p:ph type="sldNum" sz="quarter" idx="4"/>
          </p:nvPr>
        </p:nvSpPr>
        <p:spPr bwMode="auto">
          <a:xfrm>
            <a:off x="7924800" y="6548438"/>
            <a:ext cx="1011238" cy="1873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800" u="none">
                <a:solidFill>
                  <a:schemeClr val="tx2"/>
                </a:solidFill>
                <a:latin typeface="+mn-lt"/>
              </a:defRPr>
            </a:lvl1pPr>
          </a:lstStyle>
          <a:p>
            <a:pPr>
              <a:defRPr/>
            </a:pPr>
            <a:r>
              <a:rPr lang="fr-FR"/>
              <a:t>| </a:t>
            </a:r>
            <a:r>
              <a:rPr lang="fr-FR">
                <a:solidFill>
                  <a:schemeClr val="bg2"/>
                </a:solidFill>
              </a:rPr>
              <a:t>Diapositive </a:t>
            </a:r>
            <a:fld id="{F63FDC01-60A8-4B6B-86DA-2B2678CC1769}" type="slidenum">
              <a:rPr lang="fr-FR">
                <a:solidFill>
                  <a:schemeClr val="bg2"/>
                </a:solidFill>
              </a:rPr>
              <a:pPr>
                <a:defRPr/>
              </a:pPr>
              <a:t>‹Nr.›</a:t>
            </a:fld>
            <a:r>
              <a:rPr lang="fr-FR">
                <a:solidFill>
                  <a:schemeClr val="bg2"/>
                </a:solidFill>
              </a:rPr>
              <a:t> </a:t>
            </a:r>
            <a:r>
              <a:rPr lang="fr-FR"/>
              <a:t>|</a:t>
            </a:r>
          </a:p>
        </p:txBody>
      </p:sp>
      <p:pic>
        <p:nvPicPr>
          <p:cNvPr id="4101" name="Picture 5"/>
          <p:cNvPicPr>
            <a:picLocks noChangeAspect="1" noChangeArrowheads="1"/>
          </p:cNvPicPr>
          <p:nvPr/>
        </p:nvPicPr>
        <p:blipFill>
          <a:blip r:embed="rId19"/>
          <a:srcRect/>
          <a:stretch>
            <a:fillRect/>
          </a:stretch>
        </p:blipFill>
        <p:spPr bwMode="auto">
          <a:xfrm>
            <a:off x="381000" y="250825"/>
            <a:ext cx="715963" cy="704850"/>
          </a:xfrm>
          <a:prstGeom prst="rect">
            <a:avLst/>
          </a:prstGeom>
          <a:noFill/>
          <a:ln w="9525">
            <a:noFill/>
            <a:miter lim="800000"/>
            <a:headEnd/>
            <a:tailEnd/>
          </a:ln>
        </p:spPr>
      </p:pic>
      <p:sp>
        <p:nvSpPr>
          <p:cNvPr id="158726" name="Line 6"/>
          <p:cNvSpPr>
            <a:spLocks noChangeShapeType="1"/>
          </p:cNvSpPr>
          <p:nvPr/>
        </p:nvSpPr>
        <p:spPr bwMode="auto">
          <a:xfrm>
            <a:off x="1265238" y="6477000"/>
            <a:ext cx="7650162" cy="0"/>
          </a:xfrm>
          <a:prstGeom prst="line">
            <a:avLst/>
          </a:prstGeom>
          <a:noFill/>
          <a:ln w="9525">
            <a:solidFill>
              <a:schemeClr val="tx2"/>
            </a:solidFill>
            <a:round/>
            <a:headEnd/>
            <a:tailEnd/>
          </a:ln>
          <a:effectLst/>
        </p:spPr>
        <p:txBody>
          <a:bodyPr wrap="none" anchor="ctr"/>
          <a:lstStyle/>
          <a:p>
            <a:pPr>
              <a:defRPr/>
            </a:pPr>
            <a:endParaRPr lang="de-CH"/>
          </a:p>
        </p:txBody>
      </p:sp>
      <p:sp>
        <p:nvSpPr>
          <p:cNvPr id="158727" name="Text Box 7"/>
          <p:cNvSpPr txBox="1">
            <a:spLocks noChangeArrowheads="1"/>
          </p:cNvSpPr>
          <p:nvPr/>
        </p:nvSpPr>
        <p:spPr bwMode="auto">
          <a:xfrm>
            <a:off x="1233488" y="6548438"/>
            <a:ext cx="3886200" cy="185737"/>
          </a:xfrm>
          <a:prstGeom prst="rect">
            <a:avLst/>
          </a:prstGeom>
          <a:noFill/>
          <a:ln w="9525">
            <a:noFill/>
            <a:miter lim="800000"/>
            <a:headEnd/>
            <a:tailEnd/>
          </a:ln>
          <a:effectLst/>
        </p:spPr>
        <p:txBody>
          <a:bodyPr lIns="0" tIns="0" rIns="0" bIns="0"/>
          <a:lstStyle/>
          <a:p>
            <a:pPr algn="l">
              <a:spcBef>
                <a:spcPct val="50000"/>
              </a:spcBef>
              <a:defRPr/>
            </a:pPr>
            <a:r>
              <a:rPr lang="fr-FR" sz="800" u="none">
                <a:solidFill>
                  <a:schemeClr val="tx2"/>
                </a:solidFill>
                <a:latin typeface="Arial Unicode MS" pitchFamily="34" charset="-128"/>
              </a:rPr>
              <a:t>|</a:t>
            </a:r>
            <a:r>
              <a:rPr lang="fr-FR" sz="800" u="none">
                <a:solidFill>
                  <a:srgbClr val="7C7C80"/>
                </a:solidFill>
                <a:latin typeface="Arial Unicode MS" pitchFamily="34" charset="-128"/>
              </a:rPr>
              <a:t> </a:t>
            </a:r>
            <a:r>
              <a:rPr lang="fr-FR" sz="800" u="none">
                <a:solidFill>
                  <a:schemeClr val="bg2"/>
                </a:solidFill>
                <a:latin typeface="Arial Unicode MS" pitchFamily="34" charset="-128"/>
              </a:rPr>
              <a:t>©IDHEAP – Andreas.Ladner@idheap.unil.ch</a:t>
            </a:r>
            <a:r>
              <a:rPr lang="fr-FR" sz="800" u="none">
                <a:solidFill>
                  <a:srgbClr val="7C7C80"/>
                </a:solidFill>
                <a:latin typeface="Arial Unicode MS" pitchFamily="34" charset="-128"/>
              </a:rPr>
              <a:t> </a:t>
            </a:r>
            <a:r>
              <a:rPr lang="fr-FR" sz="800" u="none">
                <a:solidFill>
                  <a:schemeClr val="tx2"/>
                </a:solidFill>
                <a:latin typeface="Arial Unicode MS" pitchFamily="34" charset="-128"/>
              </a:rPr>
              <a:t>| </a:t>
            </a:r>
          </a:p>
        </p:txBody>
      </p:sp>
      <p:sp>
        <p:nvSpPr>
          <p:cNvPr id="158728" name="Text Box 8"/>
          <p:cNvSpPr txBox="1">
            <a:spLocks noChangeArrowheads="1"/>
          </p:cNvSpPr>
          <p:nvPr/>
        </p:nvSpPr>
        <p:spPr bwMode="auto">
          <a:xfrm>
            <a:off x="5257800" y="6494463"/>
            <a:ext cx="1066800" cy="187325"/>
          </a:xfrm>
          <a:prstGeom prst="rect">
            <a:avLst/>
          </a:prstGeom>
          <a:noFill/>
          <a:ln w="9525">
            <a:noFill/>
            <a:miter lim="800000"/>
            <a:headEnd/>
            <a:tailEnd/>
          </a:ln>
          <a:effectLst/>
        </p:spPr>
        <p:txBody>
          <a:bodyPr/>
          <a:lstStyle/>
          <a:p>
            <a:pPr algn="ctr">
              <a:spcBef>
                <a:spcPct val="50000"/>
              </a:spcBef>
              <a:defRPr/>
            </a:pPr>
            <a:r>
              <a:rPr lang="fr-FR" sz="800" u="none">
                <a:solidFill>
                  <a:schemeClr val="tx2"/>
                </a:solidFill>
                <a:latin typeface="Arial Unicode MS" pitchFamily="34" charset="-128"/>
              </a:rPr>
              <a:t>| </a:t>
            </a:r>
            <a:fld id="{E69C3700-74AE-4FED-BE85-F37BB9DD9BAA}" type="datetime1">
              <a:rPr lang="fr-FR" sz="800" u="none">
                <a:solidFill>
                  <a:schemeClr val="bg2"/>
                </a:solidFill>
                <a:latin typeface="Arial Unicode MS" pitchFamily="34" charset="-128"/>
              </a:rPr>
              <a:pPr algn="ctr">
                <a:spcBef>
                  <a:spcPct val="50000"/>
                </a:spcBef>
                <a:defRPr/>
              </a:pPr>
              <a:t>22/08/2014</a:t>
            </a:fld>
            <a:r>
              <a:rPr lang="fr-FR" sz="800" u="none">
                <a:solidFill>
                  <a:schemeClr val="bg2"/>
                </a:solidFill>
                <a:latin typeface="Arial Unicode MS" pitchFamily="34" charset="-128"/>
              </a:rPr>
              <a:t> </a:t>
            </a:r>
            <a:r>
              <a:rPr lang="fr-FR" sz="800" u="none">
                <a:solidFill>
                  <a:schemeClr val="tx2"/>
                </a:solidFill>
                <a:latin typeface="Arial Unicode MS" pitchFamily="34" charset="-128"/>
              </a:rPr>
              <a:t>|</a:t>
            </a:r>
          </a:p>
        </p:txBody>
      </p:sp>
      <p:pic>
        <p:nvPicPr>
          <p:cNvPr id="4105" name="Picture 9"/>
          <p:cNvPicPr>
            <a:picLocks noChangeAspect="1" noChangeArrowheads="1"/>
          </p:cNvPicPr>
          <p:nvPr userDrawn="1"/>
        </p:nvPicPr>
        <p:blipFill>
          <a:blip r:embed="rId20"/>
          <a:srcRect/>
          <a:stretch>
            <a:fillRect/>
          </a:stretch>
        </p:blipFill>
        <p:spPr bwMode="auto">
          <a:xfrm>
            <a:off x="7620000" y="6248400"/>
            <a:ext cx="1066800" cy="3603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0"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1" r:id="rId17"/>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Unicode MS" pitchFamily="34" charset="-128"/>
        </a:defRPr>
      </a:lvl2pPr>
      <a:lvl3pPr algn="l" rtl="0" eaLnBrk="0" fontAlgn="base" hangingPunct="0">
        <a:spcBef>
          <a:spcPct val="0"/>
        </a:spcBef>
        <a:spcAft>
          <a:spcPct val="0"/>
        </a:spcAft>
        <a:defRPr sz="3200" b="1">
          <a:solidFill>
            <a:schemeClr val="tx2"/>
          </a:solidFill>
          <a:latin typeface="Arial Unicode MS" pitchFamily="34" charset="-128"/>
        </a:defRPr>
      </a:lvl3pPr>
      <a:lvl4pPr algn="l" rtl="0" eaLnBrk="0" fontAlgn="base" hangingPunct="0">
        <a:spcBef>
          <a:spcPct val="0"/>
        </a:spcBef>
        <a:spcAft>
          <a:spcPct val="0"/>
        </a:spcAft>
        <a:defRPr sz="3200" b="1">
          <a:solidFill>
            <a:schemeClr val="tx2"/>
          </a:solidFill>
          <a:latin typeface="Arial Unicode MS" pitchFamily="34" charset="-128"/>
        </a:defRPr>
      </a:lvl4pPr>
      <a:lvl5pPr algn="l" rtl="0" eaLnBrk="0" fontAlgn="base" hangingPunct="0">
        <a:spcBef>
          <a:spcPct val="0"/>
        </a:spcBef>
        <a:spcAft>
          <a:spcPct val="0"/>
        </a:spcAft>
        <a:defRPr sz="3200" b="1">
          <a:solidFill>
            <a:schemeClr val="tx2"/>
          </a:solidFill>
          <a:latin typeface="Arial Unicode MS" pitchFamily="34" charset="-128"/>
        </a:defRPr>
      </a:lvl5pPr>
      <a:lvl6pPr marL="457200" algn="l" rtl="0" fontAlgn="base">
        <a:spcBef>
          <a:spcPct val="0"/>
        </a:spcBef>
        <a:spcAft>
          <a:spcPct val="0"/>
        </a:spcAft>
        <a:defRPr sz="3200" b="1">
          <a:solidFill>
            <a:schemeClr val="tx2"/>
          </a:solidFill>
          <a:latin typeface="Arial Unicode MS" pitchFamily="34" charset="-128"/>
        </a:defRPr>
      </a:lvl6pPr>
      <a:lvl7pPr marL="914400" algn="l" rtl="0" fontAlgn="base">
        <a:spcBef>
          <a:spcPct val="0"/>
        </a:spcBef>
        <a:spcAft>
          <a:spcPct val="0"/>
        </a:spcAft>
        <a:defRPr sz="3200" b="1">
          <a:solidFill>
            <a:schemeClr val="tx2"/>
          </a:solidFill>
          <a:latin typeface="Arial Unicode MS" pitchFamily="34" charset="-128"/>
        </a:defRPr>
      </a:lvl7pPr>
      <a:lvl8pPr marL="1371600" algn="l" rtl="0" fontAlgn="base">
        <a:spcBef>
          <a:spcPct val="0"/>
        </a:spcBef>
        <a:spcAft>
          <a:spcPct val="0"/>
        </a:spcAft>
        <a:defRPr sz="3200" b="1">
          <a:solidFill>
            <a:schemeClr val="tx2"/>
          </a:solidFill>
          <a:latin typeface="Arial Unicode MS" pitchFamily="34" charset="-128"/>
        </a:defRPr>
      </a:lvl8pPr>
      <a:lvl9pPr marL="1828800" algn="l" rtl="0" fontAlgn="base">
        <a:spcBef>
          <a:spcPct val="0"/>
        </a:spcBef>
        <a:spcAft>
          <a:spcPct val="0"/>
        </a:spcAft>
        <a:defRPr sz="3200" b="1">
          <a:solidFill>
            <a:schemeClr val="tx2"/>
          </a:solidFill>
          <a:latin typeface="Arial Unicode MS" pitchFamily="34" charset="-128"/>
        </a:defRPr>
      </a:lvl9pPr>
    </p:titleStyle>
    <p:bodyStyle>
      <a:lvl1pPr marL="342900" indent="-342900" algn="l" rtl="0" eaLnBrk="0" fontAlgn="base" hangingPunct="0">
        <a:lnSpc>
          <a:spcPct val="140000"/>
        </a:lnSpc>
        <a:spcBef>
          <a:spcPct val="20000"/>
        </a:spcBef>
        <a:spcAft>
          <a:spcPct val="0"/>
        </a:spcAft>
        <a:buClr>
          <a:schemeClr val="tx2"/>
        </a:buClr>
        <a:buSzPct val="100000"/>
        <a:buFont typeface="Wingdings" pitchFamily="2" charset="2"/>
        <a:buChar char="§"/>
        <a:defRPr sz="2200">
          <a:solidFill>
            <a:schemeClr val="tx1"/>
          </a:solidFill>
          <a:latin typeface="+mn-lt"/>
          <a:ea typeface="+mn-ea"/>
          <a:cs typeface="+mn-cs"/>
        </a:defRPr>
      </a:lvl1pPr>
      <a:lvl2pPr marL="742950" indent="-285750" algn="l" rtl="0" eaLnBrk="0" fontAlgn="base" hangingPunct="0">
        <a:lnSpc>
          <a:spcPct val="140000"/>
        </a:lnSpc>
        <a:spcBef>
          <a:spcPct val="20000"/>
        </a:spcBef>
        <a:spcAft>
          <a:spcPct val="0"/>
        </a:spcAft>
        <a:buChar char="–"/>
        <a:defRPr>
          <a:solidFill>
            <a:schemeClr val="hlink"/>
          </a:solidFill>
          <a:latin typeface="+mn-lt"/>
        </a:defRPr>
      </a:lvl2pPr>
      <a:lvl3pPr marL="1143000" indent="-228600" algn="l" rtl="0" eaLnBrk="0" fontAlgn="base" hangingPunct="0">
        <a:lnSpc>
          <a:spcPct val="140000"/>
        </a:lnSpc>
        <a:spcBef>
          <a:spcPct val="20000"/>
        </a:spcBef>
        <a:spcAft>
          <a:spcPct val="0"/>
        </a:spcAft>
        <a:buChar char="•"/>
        <a:defRPr sz="1400">
          <a:solidFill>
            <a:schemeClr val="folHlink"/>
          </a:solidFill>
          <a:latin typeface="+mn-lt"/>
        </a:defRPr>
      </a:lvl3pPr>
      <a:lvl4pPr marL="1600200" indent="-228600" algn="l" rtl="0" eaLnBrk="0" fontAlgn="base" hangingPunct="0">
        <a:lnSpc>
          <a:spcPct val="140000"/>
        </a:lnSpc>
        <a:spcBef>
          <a:spcPct val="20000"/>
        </a:spcBef>
        <a:spcAft>
          <a:spcPct val="0"/>
        </a:spcAft>
        <a:buChar char="–"/>
        <a:defRPr sz="1400">
          <a:solidFill>
            <a:schemeClr val="folHlink"/>
          </a:solidFill>
          <a:latin typeface="+mn-lt"/>
        </a:defRPr>
      </a:lvl4pPr>
      <a:lvl5pPr marL="2057400" indent="-228600" algn="l" rtl="0" eaLnBrk="0" fontAlgn="base" hangingPunct="0">
        <a:lnSpc>
          <a:spcPct val="140000"/>
        </a:lnSpc>
        <a:spcBef>
          <a:spcPct val="20000"/>
        </a:spcBef>
        <a:spcAft>
          <a:spcPct val="0"/>
        </a:spcAft>
        <a:buChar char="»"/>
        <a:defRPr sz="1400">
          <a:solidFill>
            <a:schemeClr val="folHlink"/>
          </a:solidFill>
          <a:latin typeface="+mn-lt"/>
        </a:defRPr>
      </a:lvl5pPr>
      <a:lvl6pPr marL="2514600" indent="-228600" algn="l" rtl="0" fontAlgn="base">
        <a:lnSpc>
          <a:spcPct val="140000"/>
        </a:lnSpc>
        <a:spcBef>
          <a:spcPct val="20000"/>
        </a:spcBef>
        <a:spcAft>
          <a:spcPct val="0"/>
        </a:spcAft>
        <a:buChar char="»"/>
        <a:defRPr sz="1400">
          <a:solidFill>
            <a:schemeClr val="folHlink"/>
          </a:solidFill>
          <a:latin typeface="+mn-lt"/>
        </a:defRPr>
      </a:lvl6pPr>
      <a:lvl7pPr marL="2971800" indent="-228600" algn="l" rtl="0" fontAlgn="base">
        <a:lnSpc>
          <a:spcPct val="140000"/>
        </a:lnSpc>
        <a:spcBef>
          <a:spcPct val="20000"/>
        </a:spcBef>
        <a:spcAft>
          <a:spcPct val="0"/>
        </a:spcAft>
        <a:buChar char="»"/>
        <a:defRPr sz="1400">
          <a:solidFill>
            <a:schemeClr val="folHlink"/>
          </a:solidFill>
          <a:latin typeface="+mn-lt"/>
        </a:defRPr>
      </a:lvl7pPr>
      <a:lvl8pPr marL="3429000" indent="-228600" algn="l" rtl="0" fontAlgn="base">
        <a:lnSpc>
          <a:spcPct val="140000"/>
        </a:lnSpc>
        <a:spcBef>
          <a:spcPct val="20000"/>
        </a:spcBef>
        <a:spcAft>
          <a:spcPct val="0"/>
        </a:spcAft>
        <a:buChar char="»"/>
        <a:defRPr sz="1400">
          <a:solidFill>
            <a:schemeClr val="folHlink"/>
          </a:solidFill>
          <a:latin typeface="+mn-lt"/>
        </a:defRPr>
      </a:lvl8pPr>
      <a:lvl9pPr marL="3886200" indent="-228600" algn="l" rtl="0" fontAlgn="base">
        <a:lnSpc>
          <a:spcPct val="140000"/>
        </a:lnSpc>
        <a:spcBef>
          <a:spcPct val="20000"/>
        </a:spcBef>
        <a:spcAft>
          <a:spcPct val="0"/>
        </a:spcAft>
        <a:buChar char="»"/>
        <a:defRPr sz="1400">
          <a:solidFill>
            <a:schemeClr val="folHlink"/>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6.xml"/><Relationship Id="rId1" Type="http://schemas.openxmlformats.org/officeDocument/2006/relationships/vmlDrawing" Target="../drawings/vmlDrawing3.vml"/><Relationship Id="rId6" Type="http://schemas.openxmlformats.org/officeDocument/2006/relationships/image" Target="../media/image78.emf"/><Relationship Id="rId5" Type="http://schemas.openxmlformats.org/officeDocument/2006/relationships/oleObject" Target="../embeddings/Microsoft_Excel_97-2003_Worksheet3.xls"/><Relationship Id="rId4" Type="http://schemas.openxmlformats.org/officeDocument/2006/relationships/oleObject" Target="../embeddings/oleObject3.bin"/></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9.emf"/><Relationship Id="rId5" Type="http://schemas.openxmlformats.org/officeDocument/2006/relationships/oleObject" Target="../embeddings/Microsoft_Excel_97-2003_Worksheet4.xls"/><Relationship Id="rId4" Type="http://schemas.openxmlformats.org/officeDocument/2006/relationships/oleObject" Target="../embeddings/oleObject4.bin"/></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80.emf"/><Relationship Id="rId5" Type="http://schemas.openxmlformats.org/officeDocument/2006/relationships/oleObject" Target="../embeddings/Microsoft_Excel_97-2003_Worksheet5.xls"/><Relationship Id="rId4" Type="http://schemas.openxmlformats.org/officeDocument/2006/relationships/oleObject" Target="../embeddings/oleObject5.bin"/></Relationships>
</file>

<file path=ppt/slides/_rels/slide103.xml.rels><?xml version="1.0" encoding="UTF-8" standalone="yes"?>
<Relationships xmlns="http://schemas.openxmlformats.org/package/2006/relationships"><Relationship Id="rId3" Type="http://schemas.openxmlformats.org/officeDocument/2006/relationships/hyperlink" Target="http://www.tagesanzeiger.ch/dyn/news/schweiz/827825.html"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81.emf"/><Relationship Id="rId5" Type="http://schemas.openxmlformats.org/officeDocument/2006/relationships/oleObject" Target="../embeddings/Microsoft_Excel_97-2003_Worksheet6.xls"/><Relationship Id="rId4" Type="http://schemas.openxmlformats.org/officeDocument/2006/relationships/oleObject" Target="../embeddings/oleObject6.bin"/></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82.emf"/><Relationship Id="rId5" Type="http://schemas.openxmlformats.org/officeDocument/2006/relationships/oleObject" Target="../embeddings/Microsoft_Word_97_-_2003_Document7.doc"/><Relationship Id="rId4" Type="http://schemas.openxmlformats.org/officeDocument/2006/relationships/oleObject" Target="../embeddings/oleObject7.bin"/></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6.xml"/><Relationship Id="rId1" Type="http://schemas.openxmlformats.org/officeDocument/2006/relationships/vmlDrawing" Target="../drawings/vmlDrawing8.vml"/><Relationship Id="rId6" Type="http://schemas.openxmlformats.org/officeDocument/2006/relationships/image" Target="../media/image83.wmf"/><Relationship Id="rId5" Type="http://schemas.openxmlformats.org/officeDocument/2006/relationships/oleObject" Target="../embeddings/Microsoft_Word_97_-_2003_Document8.doc"/><Relationship Id="rId4" Type="http://schemas.openxmlformats.org/officeDocument/2006/relationships/oleObject" Target="../embeddings/oleObject8.bin"/></Relationships>
</file>

<file path=ppt/slides/_rels/slide107.xml.rels><?xml version="1.0" encoding="UTF-8" standalone="yes"?>
<Relationships xmlns="http://schemas.openxmlformats.org/package/2006/relationships"><Relationship Id="rId8" Type="http://schemas.openxmlformats.org/officeDocument/2006/relationships/oleObject" Target="../embeddings/Microsoft_Excel_97-2003_Worksheet10.xls"/><Relationship Id="rId3" Type="http://schemas.openxmlformats.org/officeDocument/2006/relationships/notesSlide" Target="../notesSlides/notesSlide98.xml"/><Relationship Id="rId7"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84.emf"/><Relationship Id="rId5" Type="http://schemas.openxmlformats.org/officeDocument/2006/relationships/oleObject" Target="../embeddings/Microsoft_Excel_97-2003_Worksheet9.xls"/><Relationship Id="rId4" Type="http://schemas.openxmlformats.org/officeDocument/2006/relationships/oleObject" Target="../embeddings/oleObject9.bin"/><Relationship Id="rId9" Type="http://schemas.openxmlformats.org/officeDocument/2006/relationships/image" Target="../media/image85.emf"/></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86.emf"/><Relationship Id="rId5" Type="http://schemas.openxmlformats.org/officeDocument/2006/relationships/oleObject" Target="../embeddings/Microsoft_Excel_97-2003_Worksheet11.xls"/><Relationship Id="rId4" Type="http://schemas.openxmlformats.org/officeDocument/2006/relationships/oleObject" Target="../embeddings/oleObject11.bin"/></Relationships>
</file>

<file path=ppt/slides/_rels/slide109.xml.rels><?xml version="1.0" encoding="UTF-8" standalone="yes"?>
<Relationships xmlns="http://schemas.openxmlformats.org/package/2006/relationships"><Relationship Id="rId8" Type="http://schemas.openxmlformats.org/officeDocument/2006/relationships/oleObject" Target="../embeddings/Microsoft_Excel_97-2003_Worksheet13.xls"/><Relationship Id="rId3" Type="http://schemas.openxmlformats.org/officeDocument/2006/relationships/notesSlide" Target="../notesSlides/notesSlide100.xml"/><Relationship Id="rId7" Type="http://schemas.openxmlformats.org/officeDocument/2006/relationships/oleObject" Target="../embeddings/oleObject13.bin"/><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image" Target="../media/image87.emf"/><Relationship Id="rId5" Type="http://schemas.openxmlformats.org/officeDocument/2006/relationships/oleObject" Target="../embeddings/Microsoft_Excel_97-2003_Worksheet12.xls"/><Relationship Id="rId4" Type="http://schemas.openxmlformats.org/officeDocument/2006/relationships/oleObject" Target="../embeddings/oleObject12.bin"/><Relationship Id="rId9" Type="http://schemas.openxmlformats.org/officeDocument/2006/relationships/image" Target="../media/image85.emf"/></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8" Type="http://schemas.openxmlformats.org/officeDocument/2006/relationships/oleObject" Target="../embeddings/Microsoft_Excel_97-2003_Worksheet15.xls"/><Relationship Id="rId3" Type="http://schemas.openxmlformats.org/officeDocument/2006/relationships/notesSlide" Target="../notesSlides/notesSlide101.xml"/><Relationship Id="rId7" Type="http://schemas.openxmlformats.org/officeDocument/2006/relationships/oleObject" Target="../embeddings/oleObject15.bin"/><Relationship Id="rId2" Type="http://schemas.openxmlformats.org/officeDocument/2006/relationships/slideLayout" Target="../slideLayouts/slideLayout17.xml"/><Relationship Id="rId1" Type="http://schemas.openxmlformats.org/officeDocument/2006/relationships/vmlDrawing" Target="../drawings/vmlDrawing12.vml"/><Relationship Id="rId6" Type="http://schemas.openxmlformats.org/officeDocument/2006/relationships/image" Target="../media/image85.emf"/><Relationship Id="rId5" Type="http://schemas.openxmlformats.org/officeDocument/2006/relationships/oleObject" Target="../embeddings/Microsoft_Excel_97-2003_Worksheet14.xls"/><Relationship Id="rId4" Type="http://schemas.openxmlformats.org/officeDocument/2006/relationships/oleObject" Target="../embeddings/oleObject14.bin"/><Relationship Id="rId9" Type="http://schemas.openxmlformats.org/officeDocument/2006/relationships/image" Target="../media/image88.emf"/></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1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bk.admin.ch/themen/pore/evoting/00776/02793/index.html?lang=de&amp;unterseite=ye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8" Type="http://schemas.openxmlformats.org/officeDocument/2006/relationships/image" Target="../media/image113.wmf"/><Relationship Id="rId3" Type="http://schemas.openxmlformats.org/officeDocument/2006/relationships/image" Target="../media/image108.png"/><Relationship Id="rId7" Type="http://schemas.openxmlformats.org/officeDocument/2006/relationships/image" Target="../media/image112.wmf"/><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111.wmf"/><Relationship Id="rId5" Type="http://schemas.openxmlformats.org/officeDocument/2006/relationships/image" Target="../media/image110.wmf"/><Relationship Id="rId4" Type="http://schemas.openxmlformats.org/officeDocument/2006/relationships/image" Target="../media/image109.wmf"/></Relationships>
</file>

<file path=ppt/slides/_rels/slide1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1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14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1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38.emf"/><Relationship Id="rId5" Type="http://schemas.openxmlformats.org/officeDocument/2006/relationships/oleObject" Target="../embeddings/Microsoft_Excel_97-2003_Worksheet16.xls"/><Relationship Id="rId4" Type="http://schemas.openxmlformats.org/officeDocument/2006/relationships/oleObject" Target="../embeddings/oleObject16.bin"/></Relationships>
</file>

<file path=ppt/slides/_rels/slide1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144.png"/><Relationship Id="rId4" Type="http://schemas.openxmlformats.org/officeDocument/2006/relationships/oleObject" Target="../embeddings/oleObject17.bin"/></Relationships>
</file>

<file path=ppt/slides/_rels/slide16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0.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172.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52.emf"/></Relationships>
</file>

<file path=ppt/slides/_rels/slide17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wmf"/><Relationship Id="rId7" Type="http://schemas.openxmlformats.org/officeDocument/2006/relationships/image" Target="../media/image158.emf"/><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image" Target="../media/image157.wmf"/><Relationship Id="rId5" Type="http://schemas.openxmlformats.org/officeDocument/2006/relationships/image" Target="../media/image156.png"/><Relationship Id="rId4" Type="http://schemas.openxmlformats.org/officeDocument/2006/relationships/image" Target="../media/image155.wmf"/></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7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17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8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18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www.politicalcompass.org/" TargetMode="External"/><Relationship Id="rId3" Type="http://schemas.openxmlformats.org/officeDocument/2006/relationships/hyperlink" Target="http://www.stemwijzer.com/" TargetMode="External"/><Relationship Id="rId7" Type="http://schemas.openxmlformats.org/officeDocument/2006/relationships/hyperlink" Target="http://www.whodoivotefor.co.u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picktheparty.com/" TargetMode="External"/><Relationship Id="rId5" Type="http://schemas.openxmlformats.org/officeDocument/2006/relationships/hyperlink" Target="http://www.wahlkabine.at/" TargetMode="External"/><Relationship Id="rId4" Type="http://schemas.openxmlformats.org/officeDocument/2006/relationships/hyperlink" Target="http://www.wahl-o-mat.de/"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ocio.ch/poli/edu.htm" TargetMode="External"/><Relationship Id="rId13" Type="http://schemas.openxmlformats.org/officeDocument/2006/relationships/image" Target="http://socio.ch/poli/images/FP.GIF" TargetMode="External"/><Relationship Id="rId18" Type="http://schemas.openxmlformats.org/officeDocument/2006/relationships/image" Target="../media/image38.gif"/><Relationship Id="rId26" Type="http://schemas.openxmlformats.org/officeDocument/2006/relationships/image" Target="../media/image41.gif"/><Relationship Id="rId39" Type="http://schemas.openxmlformats.org/officeDocument/2006/relationships/image" Target="../media/image46.png"/><Relationship Id="rId3" Type="http://schemas.openxmlformats.org/officeDocument/2006/relationships/hyperlink" Target="http://socio.ch/poli/evp.htm" TargetMode="External"/><Relationship Id="rId21" Type="http://schemas.openxmlformats.org/officeDocument/2006/relationships/image" Target="../media/image39.png"/><Relationship Id="rId34" Type="http://schemas.openxmlformats.org/officeDocument/2006/relationships/image" Target="../media/image44.jpeg"/><Relationship Id="rId7" Type="http://schemas.openxmlformats.org/officeDocument/2006/relationships/image" Target="../media/image34.png"/><Relationship Id="rId12" Type="http://schemas.openxmlformats.org/officeDocument/2006/relationships/image" Target="../media/image36.png"/><Relationship Id="rId17" Type="http://schemas.openxmlformats.org/officeDocument/2006/relationships/hyperlink" Target="http://socio.ch/poli/kvp.htm" TargetMode="External"/><Relationship Id="rId25" Type="http://schemas.openxmlformats.org/officeDocument/2006/relationships/hyperlink" Target="http://socio.ch/poli/sd.htm" TargetMode="External"/><Relationship Id="rId33" Type="http://schemas.openxmlformats.org/officeDocument/2006/relationships/hyperlink" Target="http://socio.ch/poli/sps.htm" TargetMode="External"/><Relationship Id="rId38" Type="http://schemas.openxmlformats.org/officeDocument/2006/relationships/image" Target="http://socio.ch/poli/images/udc.gif" TargetMode="External"/><Relationship Id="rId2" Type="http://schemas.openxmlformats.org/officeDocument/2006/relationships/notesSlide" Target="../notesSlides/notesSlide16.xml"/><Relationship Id="rId16" Type="http://schemas.openxmlformats.org/officeDocument/2006/relationships/image" Target="http://socio.ch/poli/images/gruene.gif" TargetMode="External"/><Relationship Id="rId20" Type="http://schemas.openxmlformats.org/officeDocument/2006/relationships/hyperlink" Target="http://socio.ch/poli/lps.htm" TargetMode="External"/><Relationship Id="rId29" Type="http://schemas.openxmlformats.org/officeDocument/2006/relationships/image" Target="http://socio.ch/poli/images/lega.gif" TargetMode="External"/><Relationship Id="rId1" Type="http://schemas.openxmlformats.org/officeDocument/2006/relationships/slideLayout" Target="../slideLayouts/slideLayout2.xml"/><Relationship Id="rId6" Type="http://schemas.openxmlformats.org/officeDocument/2006/relationships/image" Target="http://socio.ch/poli/images/csp.gif" TargetMode="External"/><Relationship Id="rId11" Type="http://schemas.openxmlformats.org/officeDocument/2006/relationships/hyperlink" Target="http://socio.ch/poli/fps.htm" TargetMode="External"/><Relationship Id="rId24" Type="http://schemas.openxmlformats.org/officeDocument/2006/relationships/image" Target="http://socio.ch/poli/images/Pop.gif" TargetMode="External"/><Relationship Id="rId32" Type="http://schemas.openxmlformats.org/officeDocument/2006/relationships/image" Target="http://socio.ch/poli/images/sol.gif" TargetMode="External"/><Relationship Id="rId37" Type="http://schemas.openxmlformats.org/officeDocument/2006/relationships/image" Target="../media/image45.gif"/><Relationship Id="rId40" Type="http://schemas.openxmlformats.org/officeDocument/2006/relationships/image" Target="../media/image47.png"/><Relationship Id="rId5" Type="http://schemas.openxmlformats.org/officeDocument/2006/relationships/image" Target="../media/image33.gif"/><Relationship Id="rId15" Type="http://schemas.openxmlformats.org/officeDocument/2006/relationships/image" Target="../media/image37.gif"/><Relationship Id="rId23" Type="http://schemas.openxmlformats.org/officeDocument/2006/relationships/image" Target="../media/image40.gif"/><Relationship Id="rId28" Type="http://schemas.openxmlformats.org/officeDocument/2006/relationships/image" Target="../media/image42.gif"/><Relationship Id="rId36" Type="http://schemas.openxmlformats.org/officeDocument/2006/relationships/hyperlink" Target="http://socio.ch/poli/svp.htm" TargetMode="External"/><Relationship Id="rId10" Type="http://schemas.openxmlformats.org/officeDocument/2006/relationships/image" Target="http://socio.ch/poli/images/edu.gif" TargetMode="External"/><Relationship Id="rId19" Type="http://schemas.openxmlformats.org/officeDocument/2006/relationships/image" Target="http://socio.ch/poli/images/kvp.gif" TargetMode="External"/><Relationship Id="rId31" Type="http://schemas.openxmlformats.org/officeDocument/2006/relationships/image" Target="../media/image43.gif"/><Relationship Id="rId4" Type="http://schemas.openxmlformats.org/officeDocument/2006/relationships/hyperlink" Target="http://socio.ch/poli/csp.htm" TargetMode="External"/><Relationship Id="rId9" Type="http://schemas.openxmlformats.org/officeDocument/2006/relationships/image" Target="../media/image35.gif"/><Relationship Id="rId14" Type="http://schemas.openxmlformats.org/officeDocument/2006/relationships/hyperlink" Target="http://socio.ch/poli/gps.htm" TargetMode="External"/><Relationship Id="rId22" Type="http://schemas.openxmlformats.org/officeDocument/2006/relationships/hyperlink" Target="http://socio.ch/poli/pst.htm" TargetMode="External"/><Relationship Id="rId27" Type="http://schemas.openxmlformats.org/officeDocument/2006/relationships/image" Target="http://socio.ch/poli/images/sd.gif" TargetMode="External"/><Relationship Id="rId30" Type="http://schemas.openxmlformats.org/officeDocument/2006/relationships/hyperlink" Target="http://socio.ch/poli/sol.htm" TargetMode="External"/><Relationship Id="rId35" Type="http://schemas.openxmlformats.org/officeDocument/2006/relationships/image" Target="http://socio.ch/poli/images/ps.gif"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nccr-democracy.unizh.ch/"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5.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6.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home.arcor.de/rkrell/berg.jp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hyperlink" Target="http://www.keystone.ch/public/teaser/1886640.jpg"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mypolitics.ch/"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hyperlink" Target="http://de.wikipedia.org/wiki/Politik" TargetMode="External"/><Relationship Id="rId3" Type="http://schemas.openxmlformats.org/officeDocument/2006/relationships/hyperlink" Target="http://de.wikipedia.org/wiki/Altgriechische_Sprache" TargetMode="External"/><Relationship Id="rId7" Type="http://schemas.openxmlformats.org/officeDocument/2006/relationships/hyperlink" Target="http://de.wikipedia.org/wiki/Akteur" TargetMode="External"/><Relationship Id="rId12" Type="http://schemas.openxmlformats.org/officeDocument/2006/relationships/hyperlink" Target="http://de.wikipedia.org/wiki/Kultur"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de.wikipedia.org/wiki/Organisation" TargetMode="External"/><Relationship Id="rId11" Type="http://schemas.openxmlformats.org/officeDocument/2006/relationships/hyperlink" Target="http://de.wikipedia.org/wiki/Religion" TargetMode="External"/><Relationship Id="rId5" Type="http://schemas.openxmlformats.org/officeDocument/2006/relationships/hyperlink" Target="http://de.wikipedia.org/wiki/Staat" TargetMode="External"/><Relationship Id="rId10" Type="http://schemas.openxmlformats.org/officeDocument/2006/relationships/hyperlink" Target="http://de.wikipedia.org/wiki/Wirtschaft" TargetMode="External"/><Relationship Id="rId4" Type="http://schemas.openxmlformats.org/officeDocument/2006/relationships/hyperlink" Target="http://de.wikipedia.org/wiki/Institution" TargetMode="External"/><Relationship Id="rId9" Type="http://schemas.openxmlformats.org/officeDocument/2006/relationships/hyperlink" Target="http://de.wikipedia.org/wiki/Milit%C3%A4r"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de.wikipedia.org/wiki/Niccol%C3%B2_Machiavelli"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203575" y="2420938"/>
            <a:ext cx="5715000" cy="1112837"/>
          </a:xfrm>
          <a:noFill/>
        </p:spPr>
        <p:txBody>
          <a:bodyPr/>
          <a:lstStyle/>
          <a:p>
            <a:pPr eaLnBrk="1" hangingPunct="1"/>
            <a:r>
              <a:rPr lang="fr-FR" sz="3600" dirty="0" err="1" smtClean="0"/>
              <a:t>Parteien</a:t>
            </a:r>
            <a:r>
              <a:rPr lang="fr-FR" sz="3600" dirty="0" smtClean="0"/>
              <a:t> </a:t>
            </a:r>
            <a:r>
              <a:rPr lang="fr-FR" sz="3600" dirty="0" err="1" smtClean="0"/>
              <a:t>und</a:t>
            </a:r>
            <a:r>
              <a:rPr lang="fr-FR" sz="3600" dirty="0" smtClean="0"/>
              <a:t> </a:t>
            </a:r>
            <a:r>
              <a:rPr lang="fr-FR" sz="3600" dirty="0" err="1" smtClean="0"/>
              <a:t>Kommunikation</a:t>
            </a:r>
            <a:endParaRPr lang="fr-FR" sz="1800" dirty="0" smtClean="0"/>
          </a:p>
        </p:txBody>
      </p:sp>
      <p:sp>
        <p:nvSpPr>
          <p:cNvPr id="6147" name="Rectangle 3"/>
          <p:cNvSpPr>
            <a:spLocks noGrp="1" noChangeArrowheads="1"/>
          </p:cNvSpPr>
          <p:nvPr>
            <p:ph type="subTitle" idx="1"/>
          </p:nvPr>
        </p:nvSpPr>
        <p:spPr>
          <a:xfrm>
            <a:off x="3200400" y="3505200"/>
            <a:ext cx="5715000" cy="1652588"/>
          </a:xfrm>
          <a:noFill/>
        </p:spPr>
        <p:txBody>
          <a:bodyPr/>
          <a:lstStyle/>
          <a:p>
            <a:pPr eaLnBrk="1" hangingPunct="1">
              <a:lnSpc>
                <a:spcPct val="130000"/>
              </a:lnSpc>
            </a:pPr>
            <a:endParaRPr lang="de-CH" sz="1000" b="0" dirty="0" smtClean="0">
              <a:solidFill>
                <a:srgbClr val="000066"/>
              </a:solidFill>
            </a:endParaRPr>
          </a:p>
          <a:p>
            <a:pPr eaLnBrk="1" hangingPunct="1">
              <a:lnSpc>
                <a:spcPct val="130000"/>
              </a:lnSpc>
            </a:pPr>
            <a:r>
              <a:rPr lang="de-CH" sz="1200" b="0" dirty="0" smtClean="0">
                <a:solidFill>
                  <a:srgbClr val="000066"/>
                </a:solidFill>
              </a:rPr>
              <a:t>CAS Politische Kommunikation</a:t>
            </a:r>
          </a:p>
          <a:p>
            <a:pPr eaLnBrk="1" hangingPunct="1">
              <a:lnSpc>
                <a:spcPct val="130000"/>
              </a:lnSpc>
            </a:pPr>
            <a:r>
              <a:rPr lang="de-CH" sz="1200" b="0" dirty="0" smtClean="0">
                <a:solidFill>
                  <a:srgbClr val="000066"/>
                </a:solidFill>
              </a:rPr>
              <a:t>29. August 2014, Zürcher Hochschule für Angewandte Wissenschaften</a:t>
            </a:r>
          </a:p>
          <a:p>
            <a:pPr eaLnBrk="1" hangingPunct="1">
              <a:lnSpc>
                <a:spcPct val="130000"/>
              </a:lnSpc>
            </a:pPr>
            <a:endParaRPr lang="de-CH" sz="1200" b="0" dirty="0" smtClean="0">
              <a:solidFill>
                <a:srgbClr val="000066"/>
              </a:solidFill>
            </a:endParaRPr>
          </a:p>
          <a:p>
            <a:pPr eaLnBrk="1" hangingPunct="1">
              <a:lnSpc>
                <a:spcPct val="130000"/>
              </a:lnSpc>
            </a:pPr>
            <a:endParaRPr lang="de-CH" sz="1200" b="0" dirty="0" smtClean="0">
              <a:solidFill>
                <a:srgbClr val="000066"/>
              </a:solidFill>
            </a:endParaRPr>
          </a:p>
          <a:p>
            <a:pPr eaLnBrk="1" hangingPunct="1">
              <a:lnSpc>
                <a:spcPct val="130000"/>
              </a:lnSpc>
            </a:pPr>
            <a:r>
              <a:rPr lang="de-CH" sz="1200" b="0" dirty="0" smtClean="0">
                <a:solidFill>
                  <a:srgbClr val="000066"/>
                </a:solidFill>
              </a:rPr>
              <a:t>Prof. Andreas Ladner</a:t>
            </a:r>
          </a:p>
          <a:p>
            <a:pPr eaLnBrk="1" hangingPunct="1">
              <a:lnSpc>
                <a:spcPct val="130000"/>
              </a:lnSpc>
            </a:pPr>
            <a:endParaRPr lang="de-CH" sz="1200" b="0" dirty="0" smtClean="0">
              <a:solidFill>
                <a:srgbClr val="000066"/>
              </a:solidFill>
            </a:endParaRPr>
          </a:p>
          <a:p>
            <a:pPr eaLnBrk="1" hangingPunct="1">
              <a:lnSpc>
                <a:spcPct val="130000"/>
              </a:lnSpc>
            </a:pPr>
            <a:endParaRPr lang="de-CH" sz="1200" b="0" dirty="0" smtClean="0">
              <a:solidFill>
                <a:srgbClr val="000066"/>
              </a:solidFill>
            </a:endParaRPr>
          </a:p>
          <a:p>
            <a:pPr eaLnBrk="1" hangingPunct="1">
              <a:lnSpc>
                <a:spcPct val="130000"/>
              </a:lnSpc>
            </a:pPr>
            <a:endParaRPr lang="de-CH" sz="1200" b="0" dirty="0" smtClean="0">
              <a:solidFill>
                <a:srgbClr val="000066"/>
              </a:solidFill>
            </a:endParaRPr>
          </a:p>
          <a:p>
            <a:pPr eaLnBrk="1" hangingPunct="1">
              <a:lnSpc>
                <a:spcPct val="130000"/>
              </a:lnSpc>
            </a:pPr>
            <a:endParaRPr lang="de-CH" sz="1200" b="0" dirty="0" smtClean="0">
              <a:solidFill>
                <a:srgbClr val="000066"/>
              </a:solidFill>
            </a:endParaRPr>
          </a:p>
          <a:p>
            <a:pPr eaLnBrk="1" hangingPunct="1">
              <a:lnSpc>
                <a:spcPct val="130000"/>
              </a:lnSpc>
            </a:pPr>
            <a:endParaRPr lang="de-CH" sz="1200" b="0" dirty="0" smtClean="0">
              <a:solidFill>
                <a:srgbClr val="000066"/>
              </a:solidFill>
            </a:endParaRPr>
          </a:p>
          <a:p>
            <a:pPr eaLnBrk="1" hangingPunct="1">
              <a:lnSpc>
                <a:spcPct val="130000"/>
              </a:lnSpc>
            </a:pPr>
            <a:endParaRPr lang="de-DE" sz="1200" b="0" dirty="0" smtClean="0">
              <a:solidFill>
                <a:srgbClr val="000066"/>
              </a:solidFill>
            </a:endParaRPr>
          </a:p>
          <a:p>
            <a:pPr eaLnBrk="1" hangingPunct="1">
              <a:lnSpc>
                <a:spcPct val="130000"/>
              </a:lnSpc>
            </a:pPr>
            <a:endParaRPr lang="de-DE" sz="8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p:txBody>
          <a:bodyPr/>
          <a:lstStyle/>
          <a:p>
            <a:endParaRPr lang="de-CH" smtClean="0"/>
          </a:p>
        </p:txBody>
      </p:sp>
      <p:pic>
        <p:nvPicPr>
          <p:cNvPr id="7171" name="Picture 2"/>
          <p:cNvPicPr>
            <a:picLocks noChangeAspect="1" noChangeArrowheads="1"/>
          </p:cNvPicPr>
          <p:nvPr/>
        </p:nvPicPr>
        <p:blipFill>
          <a:blip r:embed="rId3"/>
          <a:srcRect/>
          <a:stretch>
            <a:fillRect/>
          </a:stretch>
        </p:blipFill>
        <p:spPr bwMode="auto">
          <a:xfrm>
            <a:off x="857250" y="1643063"/>
            <a:ext cx="2757488" cy="2071687"/>
          </a:xfrm>
          <a:prstGeom prst="rect">
            <a:avLst/>
          </a:prstGeom>
          <a:noFill/>
          <a:ln w="9525" algn="ctr">
            <a:noFill/>
            <a:miter lim="800000"/>
            <a:headEnd/>
            <a:tailEnd/>
          </a:ln>
        </p:spPr>
      </p:pic>
      <p:pic>
        <p:nvPicPr>
          <p:cNvPr id="7172" name="Picture 3"/>
          <p:cNvPicPr>
            <a:picLocks noChangeAspect="1" noChangeArrowheads="1"/>
          </p:cNvPicPr>
          <p:nvPr/>
        </p:nvPicPr>
        <p:blipFill>
          <a:blip r:embed="rId4"/>
          <a:srcRect/>
          <a:stretch>
            <a:fillRect/>
          </a:stretch>
        </p:blipFill>
        <p:spPr bwMode="auto">
          <a:xfrm>
            <a:off x="4214813" y="3143250"/>
            <a:ext cx="4238625" cy="2828925"/>
          </a:xfrm>
          <a:prstGeom prst="rect">
            <a:avLst/>
          </a:prstGeom>
          <a:noFill/>
          <a:ln w="9525" algn="ctr">
            <a:noFill/>
            <a:miter lim="800000"/>
            <a:headEnd/>
            <a:tailEnd/>
          </a:ln>
        </p:spPr>
      </p:pic>
    </p:spTree>
    <p:extLst>
      <p:ext uri="{BB962C8B-B14F-4D97-AF65-F5344CB8AC3E}">
        <p14:creationId xmlns:p14="http://schemas.microsoft.com/office/powerpoint/2010/main" val="91107986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1371600" y="428604"/>
            <a:ext cx="7772400" cy="609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400" dirty="0" smtClean="0">
                <a:latin typeface="Arial" pitchFamily="34" charset="0"/>
              </a:rPr>
              <a:t>Mitgliederzahlen der Schweizer Parteien</a:t>
            </a:r>
          </a:p>
        </p:txBody>
      </p:sp>
      <p:graphicFrame>
        <p:nvGraphicFramePr>
          <p:cNvPr id="1026" name="Object 3"/>
          <p:cNvGraphicFramePr>
            <a:graphicFrameLocks noGrp="1" noChangeAspect="1"/>
          </p:cNvGraphicFramePr>
          <p:nvPr>
            <p:ph type="tbl" idx="1"/>
          </p:nvPr>
        </p:nvGraphicFramePr>
        <p:xfrm>
          <a:off x="1285852" y="1285860"/>
          <a:ext cx="6340475" cy="5011737"/>
        </p:xfrm>
        <a:graphic>
          <a:graphicData uri="http://schemas.openxmlformats.org/presentationml/2006/ole">
            <mc:AlternateContent xmlns:mc="http://schemas.openxmlformats.org/markup-compatibility/2006">
              <mc:Choice xmlns:v="urn:schemas-microsoft-com:vml" Requires="v">
                <p:oleObj spid="_x0000_s145429" name="Arbeitsblatt" r:id="rId5" imgW="4251865" imgH="3360420" progId="Excel.Sheet.8">
                  <p:embed/>
                </p:oleObj>
              </mc:Choice>
              <mc:Fallback>
                <p:oleObj name="Arbeitsblatt" r:id="rId5" imgW="4251865" imgH="3360420" progId="Excel.Sheet.8">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852" y="1285860"/>
                        <a:ext cx="6340475" cy="501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1357290" y="428604"/>
            <a:ext cx="6858048" cy="6508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sz="2400" dirty="0" err="1" smtClean="0"/>
              <a:t>Mitglieder</a:t>
            </a:r>
            <a:r>
              <a:rPr lang="fr-FR" sz="2400" dirty="0" smtClean="0"/>
              <a:t> </a:t>
            </a:r>
            <a:r>
              <a:rPr lang="fr-FR" sz="2400" dirty="0" err="1" smtClean="0"/>
              <a:t>oder</a:t>
            </a:r>
            <a:r>
              <a:rPr lang="fr-FR" sz="2400" dirty="0" smtClean="0"/>
              <a:t> </a:t>
            </a:r>
            <a:r>
              <a:rPr lang="fr-FR" sz="2400" dirty="0" err="1" smtClean="0"/>
              <a:t>Anhänger</a:t>
            </a:r>
            <a:r>
              <a:rPr lang="fr-FR" sz="2400" dirty="0" smtClean="0"/>
              <a:t>?</a:t>
            </a:r>
          </a:p>
        </p:txBody>
      </p:sp>
      <p:graphicFrame>
        <p:nvGraphicFramePr>
          <p:cNvPr id="2050" name="Object 3"/>
          <p:cNvGraphicFramePr>
            <a:graphicFrameLocks noGrp="1" noChangeAspect="1"/>
          </p:cNvGraphicFramePr>
          <p:nvPr>
            <p:ph idx="1"/>
          </p:nvPr>
        </p:nvGraphicFramePr>
        <p:xfrm>
          <a:off x="1320800" y="1370013"/>
          <a:ext cx="4151313" cy="4891087"/>
        </p:xfrm>
        <a:graphic>
          <a:graphicData uri="http://schemas.openxmlformats.org/presentationml/2006/ole">
            <mc:AlternateContent xmlns:mc="http://schemas.openxmlformats.org/markup-compatibility/2006">
              <mc:Choice xmlns:v="urn:schemas-microsoft-com:vml" Requires="v">
                <p:oleObj spid="_x0000_s146453" name="Arbeitsblatt" r:id="rId5" imgW="3819449" imgH="4543349" progId="Excel.Sheet.8">
                  <p:embed/>
                </p:oleObj>
              </mc:Choice>
              <mc:Fallback>
                <p:oleObj name="Arbeitsblatt" r:id="rId5" imgW="3819449" imgH="4543349" progId="Excel.Shee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0800" y="1370013"/>
                        <a:ext cx="4151313" cy="4891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Text Box 4"/>
          <p:cNvSpPr txBox="1">
            <a:spLocks noChangeArrowheads="1"/>
          </p:cNvSpPr>
          <p:nvPr/>
        </p:nvSpPr>
        <p:spPr bwMode="auto">
          <a:xfrm>
            <a:off x="6429388" y="4500570"/>
            <a:ext cx="2373341" cy="1200329"/>
          </a:xfrm>
          <a:prstGeom prst="rect">
            <a:avLst/>
          </a:prstGeom>
          <a:noFill/>
          <a:ln w="9525">
            <a:noFill/>
            <a:miter lim="800000"/>
            <a:headEnd/>
            <a:tailEnd/>
          </a:ln>
        </p:spPr>
        <p:txBody>
          <a:bodyPr wrap="square">
            <a:spAutoFit/>
          </a:bodyPr>
          <a:lstStyle/>
          <a:p>
            <a:pPr>
              <a:spcBef>
                <a:spcPct val="50000"/>
              </a:spcBef>
            </a:pPr>
            <a:r>
              <a:rPr lang="fr-FR" dirty="0" err="1"/>
              <a:t>Prozentanteil</a:t>
            </a:r>
            <a:r>
              <a:rPr lang="fr-FR" dirty="0"/>
              <a:t> </a:t>
            </a:r>
            <a:r>
              <a:rPr lang="fr-FR" dirty="0" err="1"/>
              <a:t>Lokalparteien</a:t>
            </a:r>
            <a:r>
              <a:rPr lang="fr-FR" dirty="0"/>
              <a:t> mit </a:t>
            </a:r>
            <a:r>
              <a:rPr lang="fr-FR" dirty="0" err="1"/>
              <a:t>Mitgliederprinzip</a:t>
            </a:r>
            <a:endParaRPr lang="fr-FR"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Grp="1" noChangeAspect="1"/>
          </p:cNvGraphicFramePr>
          <p:nvPr>
            <p:ph idx="1"/>
          </p:nvPr>
        </p:nvGraphicFramePr>
        <p:xfrm>
          <a:off x="531813" y="1514475"/>
          <a:ext cx="8256587" cy="4122738"/>
        </p:xfrm>
        <a:graphic>
          <a:graphicData uri="http://schemas.openxmlformats.org/presentationml/2006/ole">
            <mc:AlternateContent xmlns:mc="http://schemas.openxmlformats.org/markup-compatibility/2006">
              <mc:Choice xmlns:v="urn:schemas-microsoft-com:vml" Requires="v">
                <p:oleObj spid="_x0000_s148501" name="Arbeitsblatt" r:id="rId5" imgW="3971849" imgH="1981200" progId="Excel.Sheet.8">
                  <p:embed/>
                </p:oleObj>
              </mc:Choice>
              <mc:Fallback>
                <p:oleObj name="Arbeitsblatt" r:id="rId5" imgW="3971849" imgH="1981200" progId="Excel.Sheet.8">
                  <p:embed/>
                  <p:pic>
                    <p:nvPicPr>
                      <p:cNvPr id="0" name="Object 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813" y="1514475"/>
                        <a:ext cx="8256587" cy="412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1214414" y="500042"/>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DE" sz="2800" dirty="0" smtClean="0">
                <a:hlinkClick r:id="rId3"/>
              </a:rPr>
              <a:t>Mitgliederansturm bei der SVP</a:t>
            </a:r>
            <a:r>
              <a:rPr lang="de-DE" sz="4000" dirty="0" smtClean="0"/>
              <a:t/>
            </a:r>
            <a:br>
              <a:rPr lang="de-DE" sz="4000" dirty="0" smtClean="0"/>
            </a:br>
            <a:endParaRPr lang="de-DE" sz="4000" dirty="0" smtClean="0"/>
          </a:p>
        </p:txBody>
      </p:sp>
      <p:sp>
        <p:nvSpPr>
          <p:cNvPr id="39939" name="Rectangle 3"/>
          <p:cNvSpPr>
            <a:spLocks noGrp="1" noChangeArrowheads="1"/>
          </p:cNvSpPr>
          <p:nvPr>
            <p:ph type="body" idx="1"/>
          </p:nvPr>
        </p:nvSpPr>
        <p:spPr bwMode="auto">
          <a:xfrm>
            <a:off x="457200" y="2432050"/>
            <a:ext cx="8229600" cy="3694113"/>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de-DE" dirty="0" smtClean="0"/>
              <a:t>	Die Schweizerische Volkspartei hat seit der Abwahl von Christoph Blocher aus dem Bundesrat fast 10'000 neue Mitglieder erhalten.   </a:t>
            </a:r>
            <a:r>
              <a:rPr lang="de-DE" dirty="0" smtClean="0">
                <a:hlinkClick r:id="rId3"/>
              </a:rPr>
              <a:t>» weiter</a:t>
            </a:r>
            <a:r>
              <a:rPr lang="de-DE" dirty="0" smtClean="0"/>
              <a:t> </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el 1"/>
          <p:cNvSpPr>
            <a:spLocks noGrp="1"/>
          </p:cNvSpPr>
          <p:nvPr>
            <p:ph type="title"/>
          </p:nvPr>
        </p:nvSpPr>
        <p:spPr bwMode="auto">
          <a:xfrm>
            <a:off x="1285875" y="642938"/>
            <a:ext cx="6692900" cy="304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400" smtClean="0"/>
              <a:t>Mitgliederentwicklung1997-2007 </a:t>
            </a:r>
          </a:p>
        </p:txBody>
      </p:sp>
      <p:graphicFrame>
        <p:nvGraphicFramePr>
          <p:cNvPr id="5122" name="Object 2"/>
          <p:cNvGraphicFramePr>
            <a:graphicFrameLocks noChangeAspect="1"/>
          </p:cNvGraphicFramePr>
          <p:nvPr/>
        </p:nvGraphicFramePr>
        <p:xfrm>
          <a:off x="1000125" y="1714500"/>
          <a:ext cx="7048500" cy="3357563"/>
        </p:xfrm>
        <a:graphic>
          <a:graphicData uri="http://schemas.openxmlformats.org/presentationml/2006/ole">
            <mc:AlternateContent xmlns:mc="http://schemas.openxmlformats.org/markup-compatibility/2006">
              <mc:Choice xmlns:v="urn:schemas-microsoft-com:vml" Requires="v">
                <p:oleObj spid="_x0000_s149525" name="Worksheet" r:id="rId5" imgW="3619567" imgH="1914570" progId="Excel.Sheet.8">
                  <p:embed/>
                </p:oleObj>
              </mc:Choice>
              <mc:Fallback>
                <p:oleObj name="Worksheet" r:id="rId5" imgW="3619567" imgH="1914570" progId="Excel.Shee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125" y="1714500"/>
                        <a:ext cx="7048500" cy="335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 name="Textfeld 3"/>
          <p:cNvSpPr txBox="1">
            <a:spLocks noChangeArrowheads="1"/>
          </p:cNvSpPr>
          <p:nvPr/>
        </p:nvSpPr>
        <p:spPr bwMode="auto">
          <a:xfrm>
            <a:off x="928662" y="5824855"/>
            <a:ext cx="3527424" cy="369332"/>
          </a:xfrm>
          <a:prstGeom prst="rect">
            <a:avLst/>
          </a:prstGeom>
          <a:noFill/>
          <a:ln w="9525">
            <a:noFill/>
            <a:miter lim="800000"/>
            <a:headEnd/>
            <a:tailEnd/>
          </a:ln>
        </p:spPr>
        <p:txBody>
          <a:bodyPr wrap="square">
            <a:spAutoFit/>
          </a:bodyPr>
          <a:lstStyle/>
          <a:p>
            <a:pPr algn="l"/>
            <a:r>
              <a:rPr lang="de-CH" sz="1800" u="none" dirty="0"/>
              <a:t>Quelle: </a:t>
            </a:r>
            <a:r>
              <a:rPr lang="de-CH" sz="1800" u="none" dirty="0" err="1"/>
              <a:t>Gunzinger</a:t>
            </a:r>
            <a:r>
              <a:rPr lang="de-CH" sz="1800" u="none" dirty="0"/>
              <a:t> 2008</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Grp="1" noChangeArrowheads="1"/>
          </p:cNvSpPr>
          <p:nvPr>
            <p:ph type="title"/>
          </p:nvPr>
        </p:nvSpPr>
        <p:spPr bwMode="auto">
          <a:xfrm>
            <a:off x="1214414" y="285728"/>
            <a:ext cx="8739187"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DE" sz="2400" dirty="0" smtClean="0"/>
              <a:t>Veränderung der Altersstruktur der Parteiaktiven </a:t>
            </a:r>
            <a:br>
              <a:rPr lang="de-DE" sz="2400" dirty="0" smtClean="0"/>
            </a:br>
            <a:r>
              <a:rPr lang="de-DE" sz="2400" dirty="0" smtClean="0"/>
              <a:t>(Anteile 2003 und Veränderung im Vergleich zu 1990) </a:t>
            </a:r>
          </a:p>
        </p:txBody>
      </p:sp>
      <p:graphicFrame>
        <p:nvGraphicFramePr>
          <p:cNvPr id="6146" name="Object 4"/>
          <p:cNvGraphicFramePr>
            <a:graphicFrameLocks noGrp="1" noChangeAspect="1"/>
          </p:cNvGraphicFramePr>
          <p:nvPr>
            <p:ph idx="1"/>
          </p:nvPr>
        </p:nvGraphicFramePr>
        <p:xfrm>
          <a:off x="447675" y="1860550"/>
          <a:ext cx="8067675" cy="3589338"/>
        </p:xfrm>
        <a:graphic>
          <a:graphicData uri="http://schemas.openxmlformats.org/presentationml/2006/ole">
            <mc:AlternateContent xmlns:mc="http://schemas.openxmlformats.org/markup-compatibility/2006">
              <mc:Choice xmlns:v="urn:schemas-microsoft-com:vml" Requires="v">
                <p:oleObj spid="_x0000_s150549" name="Dokument" r:id="rId5" imgW="5848537" imgH="2602533" progId="Word.Document.8">
                  <p:embed/>
                </p:oleObj>
              </mc:Choice>
              <mc:Fallback>
                <p:oleObj name="Dokument" r:id="rId5" imgW="5848537" imgH="2602533" progId="Word.Document.8">
                  <p:embed/>
                  <p:pic>
                    <p:nvPicPr>
                      <p:cNvPr id="0" name="Object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675" y="1860550"/>
                        <a:ext cx="8067675" cy="358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bwMode="auto">
          <a:xfrm>
            <a:off x="1142976" y="500042"/>
            <a:ext cx="7772400" cy="9525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800" dirty="0" smtClean="0">
                <a:latin typeface="Arial" pitchFamily="34" charset="0"/>
              </a:rPr>
              <a:t>Finanzielle Ressourcen (1998)</a:t>
            </a:r>
          </a:p>
        </p:txBody>
      </p:sp>
      <p:sp>
        <p:nvSpPr>
          <p:cNvPr id="7172" name="Rectangle 3"/>
          <p:cNvSpPr>
            <a:spLocks noChangeArrowheads="1"/>
          </p:cNvSpPr>
          <p:nvPr/>
        </p:nvSpPr>
        <p:spPr bwMode="auto">
          <a:xfrm>
            <a:off x="0" y="1968500"/>
            <a:ext cx="9144000" cy="639763"/>
          </a:xfrm>
          <a:prstGeom prst="rect">
            <a:avLst/>
          </a:prstGeom>
          <a:noFill/>
          <a:ln w="9525">
            <a:noFill/>
            <a:miter lim="800000"/>
            <a:headEnd/>
            <a:tailEnd/>
          </a:ln>
        </p:spPr>
        <p:txBody>
          <a:bodyPr>
            <a:spAutoFit/>
          </a:bodyPr>
          <a:lstStyle/>
          <a:p>
            <a:r>
              <a:rPr lang="de-CH" sz="1200">
                <a:latin typeface="Times New Roman" pitchFamily="18" charset="0"/>
                <a:cs typeface="Times New Roman" pitchFamily="18" charset="0"/>
              </a:rPr>
              <a:t> </a:t>
            </a:r>
            <a:endParaRPr lang="de-DE" sz="1200">
              <a:latin typeface="Times New Roman" pitchFamily="18" charset="0"/>
              <a:cs typeface="Times New Roman" pitchFamily="18" charset="0"/>
            </a:endParaRPr>
          </a:p>
          <a:p>
            <a:pPr eaLnBrk="0" hangingPunct="0"/>
            <a:endParaRPr lang="de-DE" sz="2400" i="0">
              <a:latin typeface="Times New Roman" pitchFamily="18" charset="0"/>
            </a:endParaRPr>
          </a:p>
        </p:txBody>
      </p:sp>
      <p:sp>
        <p:nvSpPr>
          <p:cNvPr id="7173" name="Rectangle 4"/>
          <p:cNvSpPr>
            <a:spLocks noChangeArrowheads="1"/>
          </p:cNvSpPr>
          <p:nvPr/>
        </p:nvSpPr>
        <p:spPr bwMode="auto">
          <a:xfrm>
            <a:off x="0" y="1884363"/>
            <a:ext cx="8782050" cy="822325"/>
          </a:xfrm>
          <a:prstGeom prst="rect">
            <a:avLst/>
          </a:prstGeom>
          <a:noFill/>
          <a:ln w="9525">
            <a:noFill/>
            <a:miter lim="800000"/>
            <a:headEnd/>
            <a:tailEnd/>
          </a:ln>
        </p:spPr>
        <p:txBody>
          <a:bodyPr>
            <a:spAutoFit/>
          </a:bodyPr>
          <a:lstStyle/>
          <a:p>
            <a:pPr marL="285750" algn="just" eaLnBrk="0" hangingPunct="0">
              <a:tabLst>
                <a:tab pos="1809750" algn="l"/>
                <a:tab pos="3048000" algn="l"/>
                <a:tab pos="4762500" algn="l"/>
                <a:tab pos="5619750" algn="l"/>
                <a:tab pos="6381750" algn="l"/>
                <a:tab pos="7524750" algn="l"/>
              </a:tabLst>
            </a:pPr>
            <a:r>
              <a:rPr lang="de-CH" sz="2400" i="0">
                <a:latin typeface="Times New Roman" pitchFamily="18" charset="0"/>
                <a:cs typeface="Times New Roman" pitchFamily="18" charset="0"/>
              </a:rPr>
              <a:t> </a:t>
            </a:r>
          </a:p>
          <a:p>
            <a:pPr marL="285750" eaLnBrk="0" hangingPunct="0">
              <a:tabLst>
                <a:tab pos="1809750" algn="l"/>
                <a:tab pos="3048000" algn="l"/>
                <a:tab pos="4762500" algn="l"/>
                <a:tab pos="5619750" algn="l"/>
                <a:tab pos="6381750" algn="l"/>
                <a:tab pos="7524750" algn="l"/>
              </a:tabLst>
            </a:pPr>
            <a:endParaRPr lang="de-CH" sz="2400" i="0">
              <a:latin typeface="Times New Roman" pitchFamily="18" charset="0"/>
            </a:endParaRPr>
          </a:p>
        </p:txBody>
      </p:sp>
      <p:graphicFrame>
        <p:nvGraphicFramePr>
          <p:cNvPr id="7170" name="Object 5"/>
          <p:cNvGraphicFramePr>
            <a:graphicFrameLocks noChangeAspect="1"/>
          </p:cNvGraphicFramePr>
          <p:nvPr/>
        </p:nvGraphicFramePr>
        <p:xfrm>
          <a:off x="714348" y="1785926"/>
          <a:ext cx="9855200" cy="4178300"/>
        </p:xfrm>
        <a:graphic>
          <a:graphicData uri="http://schemas.openxmlformats.org/presentationml/2006/ole">
            <mc:AlternateContent xmlns:mc="http://schemas.openxmlformats.org/markup-compatibility/2006">
              <mc:Choice xmlns:v="urn:schemas-microsoft-com:vml" Requires="v">
                <p:oleObj spid="_x0000_s151573" name="Dokument" r:id="rId5" imgW="5856120" imgH="1994040" progId="Word.Document.8">
                  <p:embed/>
                </p:oleObj>
              </mc:Choice>
              <mc:Fallback>
                <p:oleObj name="Dokument" r:id="rId5" imgW="5856120" imgH="1994040" progId="Word.Documen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48" y="1785926"/>
                        <a:ext cx="98552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bwMode="auto">
          <a:xfrm>
            <a:off x="1142977" y="285728"/>
            <a:ext cx="7643866" cy="374650"/>
          </a:xfrm>
          <a:noFill/>
          <a:ln>
            <a:solidFill>
              <a:schemeClr val="accent1"/>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fr-FR" sz="2400" dirty="0" err="1" smtClean="0"/>
              <a:t>Herkunft</a:t>
            </a:r>
            <a:r>
              <a:rPr lang="fr-FR" sz="2400" dirty="0" smtClean="0"/>
              <a:t> der </a:t>
            </a:r>
            <a:r>
              <a:rPr lang="fr-FR" sz="2400" dirty="0" err="1" smtClean="0"/>
              <a:t>Einnahmen</a:t>
            </a:r>
            <a:r>
              <a:rPr lang="fr-FR" sz="2400" dirty="0" smtClean="0"/>
              <a:t> der </a:t>
            </a:r>
            <a:r>
              <a:rPr lang="fr-FR" sz="2400" dirty="0" err="1" smtClean="0"/>
              <a:t>Kantonalparteien</a:t>
            </a:r>
            <a:r>
              <a:rPr lang="fr-FR" sz="2400" dirty="0" smtClean="0"/>
              <a:t> (FPD, CVP, SVP, SP, </a:t>
            </a:r>
            <a:r>
              <a:rPr lang="fr-FR" sz="2400" dirty="0" err="1" smtClean="0"/>
              <a:t>Grüne</a:t>
            </a:r>
            <a:r>
              <a:rPr lang="fr-FR" sz="2400" dirty="0" smtClean="0"/>
              <a:t>; </a:t>
            </a:r>
            <a:r>
              <a:rPr lang="fr-FR" sz="2400" dirty="0" err="1" smtClean="0"/>
              <a:t>Prozentanteile</a:t>
            </a:r>
            <a:r>
              <a:rPr lang="fr-FR" sz="2400" dirty="0" smtClean="0"/>
              <a:t>)</a:t>
            </a:r>
          </a:p>
        </p:txBody>
      </p:sp>
      <p:graphicFrame>
        <p:nvGraphicFramePr>
          <p:cNvPr id="9218" name="Object 3"/>
          <p:cNvGraphicFramePr>
            <a:graphicFrameLocks noGrp="1" noChangeAspect="1"/>
          </p:cNvGraphicFramePr>
          <p:nvPr>
            <p:ph sz="half" idx="1"/>
          </p:nvPr>
        </p:nvGraphicFramePr>
        <p:xfrm>
          <a:off x="1397000" y="1714500"/>
          <a:ext cx="6115050" cy="3983038"/>
        </p:xfrm>
        <a:graphic>
          <a:graphicData uri="http://schemas.openxmlformats.org/presentationml/2006/ole">
            <mc:AlternateContent xmlns:mc="http://schemas.openxmlformats.org/markup-compatibility/2006">
              <mc:Choice xmlns:v="urn:schemas-microsoft-com:vml" Requires="v">
                <p:oleObj spid="_x0000_s153640" name="Worksheet" r:id="rId5" imgW="3743376" imgH="2438370" progId="Excel.Sheet.8">
                  <p:embed/>
                </p:oleObj>
              </mc:Choice>
              <mc:Fallback>
                <p:oleObj name="Worksheet" r:id="rId5" imgW="3743376" imgH="2438370" progId="Excel.Shee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7000" y="1714500"/>
                        <a:ext cx="6115050" cy="398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4"/>
          <p:cNvGraphicFramePr>
            <a:graphicFrameLocks noGrp="1" noChangeAspect="1"/>
          </p:cNvGraphicFramePr>
          <p:nvPr>
            <p:ph sz="half" idx="2"/>
          </p:nvPr>
        </p:nvGraphicFramePr>
        <p:xfrm>
          <a:off x="1042988" y="5957888"/>
          <a:ext cx="3744912" cy="482600"/>
        </p:xfrm>
        <a:graphic>
          <a:graphicData uri="http://schemas.openxmlformats.org/presentationml/2006/ole">
            <mc:AlternateContent xmlns:mc="http://schemas.openxmlformats.org/markup-compatibility/2006">
              <mc:Choice xmlns:v="urn:schemas-microsoft-com:vml" Requires="v">
                <p:oleObj spid="_x0000_s153641" name="Arbeitsblatt" r:id="rId8" imgW="3749094" imgH="483114" progId="Excel.Sheet.8">
                  <p:embed/>
                </p:oleObj>
              </mc:Choice>
              <mc:Fallback>
                <p:oleObj name="Arbeitsblatt" r:id="rId8" imgW="3749094" imgH="483114" progId="Excel.Sheet.8">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2988" y="5957888"/>
                        <a:ext cx="3744912"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bwMode="auto">
          <a:xfrm>
            <a:off x="1071538" y="500042"/>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400" dirty="0" smtClean="0"/>
              <a:t>Interne Finanzierung der Parteien (Prozentanteile)</a:t>
            </a:r>
            <a:endParaRPr lang="de-DE" sz="2400" dirty="0" smtClean="0"/>
          </a:p>
        </p:txBody>
      </p:sp>
      <p:graphicFrame>
        <p:nvGraphicFramePr>
          <p:cNvPr id="10242" name="Object 3"/>
          <p:cNvGraphicFramePr>
            <a:graphicFrameLocks noGrp="1" noChangeAspect="1"/>
          </p:cNvGraphicFramePr>
          <p:nvPr>
            <p:ph idx="1"/>
          </p:nvPr>
        </p:nvGraphicFramePr>
        <p:xfrm>
          <a:off x="1643042" y="2285992"/>
          <a:ext cx="5700713" cy="2838450"/>
        </p:xfrm>
        <a:graphic>
          <a:graphicData uri="http://schemas.openxmlformats.org/presentationml/2006/ole">
            <mc:AlternateContent xmlns:mc="http://schemas.openxmlformats.org/markup-compatibility/2006">
              <mc:Choice xmlns:v="urn:schemas-microsoft-com:vml" Requires="v">
                <p:oleObj spid="_x0000_s154645" name="Arbeitsblatt" r:id="rId5" imgW="2295716" imgH="1143143" progId="Excel.Sheet.8">
                  <p:embed/>
                </p:oleObj>
              </mc:Choice>
              <mc:Fallback>
                <p:oleObj name="Arbeitsblatt" r:id="rId5" imgW="2295716" imgH="1143143" progId="Excel.Shee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3042" y="2285992"/>
                        <a:ext cx="5700713"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bwMode="auto">
          <a:xfrm>
            <a:off x="1142976" y="428604"/>
            <a:ext cx="750099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sz="2400" dirty="0" smtClean="0"/>
              <a:t>Interne </a:t>
            </a:r>
            <a:r>
              <a:rPr lang="fr-FR" sz="2400" dirty="0" err="1" smtClean="0"/>
              <a:t>Einnahmen</a:t>
            </a:r>
            <a:r>
              <a:rPr lang="fr-FR" sz="2400" dirty="0" smtClean="0"/>
              <a:t> der </a:t>
            </a:r>
            <a:r>
              <a:rPr lang="fr-FR" sz="2400" dirty="0" err="1" smtClean="0"/>
              <a:t>nationalen</a:t>
            </a:r>
            <a:r>
              <a:rPr lang="fr-FR" sz="2400" dirty="0" smtClean="0"/>
              <a:t> </a:t>
            </a:r>
            <a:r>
              <a:rPr lang="fr-FR" sz="2400" dirty="0" err="1" smtClean="0"/>
              <a:t>Parteien</a:t>
            </a:r>
            <a:endParaRPr lang="de-DE" sz="2400" dirty="0" smtClean="0"/>
          </a:p>
        </p:txBody>
      </p:sp>
      <p:graphicFrame>
        <p:nvGraphicFramePr>
          <p:cNvPr id="11266" name="Object 3"/>
          <p:cNvGraphicFramePr>
            <a:graphicFrameLocks noGrp="1" noChangeAspect="1"/>
          </p:cNvGraphicFramePr>
          <p:nvPr>
            <p:ph sz="half" idx="1"/>
          </p:nvPr>
        </p:nvGraphicFramePr>
        <p:xfrm>
          <a:off x="500034" y="1285860"/>
          <a:ext cx="8215370" cy="4402137"/>
        </p:xfrm>
        <a:graphic>
          <a:graphicData uri="http://schemas.openxmlformats.org/presentationml/2006/ole">
            <mc:AlternateContent xmlns:mc="http://schemas.openxmlformats.org/markup-compatibility/2006">
              <mc:Choice xmlns:v="urn:schemas-microsoft-com:vml" Requires="v">
                <p:oleObj spid="_x0000_s155688" name="Worksheet" r:id="rId5" imgW="4800735" imgH="2771820" progId="Excel.Sheet.8">
                  <p:embed/>
                </p:oleObj>
              </mc:Choice>
              <mc:Fallback>
                <p:oleObj name="Worksheet" r:id="rId5" imgW="4800735" imgH="2771820" progId="Excel.Shee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34" y="1285860"/>
                        <a:ext cx="8215370" cy="4402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7" name="Object 4"/>
          <p:cNvGraphicFramePr>
            <a:graphicFrameLocks noGrp="1" noChangeAspect="1"/>
          </p:cNvGraphicFramePr>
          <p:nvPr>
            <p:ph sz="half" idx="2"/>
          </p:nvPr>
        </p:nvGraphicFramePr>
        <p:xfrm>
          <a:off x="500034" y="5857892"/>
          <a:ext cx="3744912" cy="482600"/>
        </p:xfrm>
        <a:graphic>
          <a:graphicData uri="http://schemas.openxmlformats.org/presentationml/2006/ole">
            <mc:AlternateContent xmlns:mc="http://schemas.openxmlformats.org/markup-compatibility/2006">
              <mc:Choice xmlns:v="urn:schemas-microsoft-com:vml" Requires="v">
                <p:oleObj spid="_x0000_s155689" name="Arbeitsblatt" r:id="rId8" imgW="3749094" imgH="483114" progId="Excel.Sheet.8">
                  <p:embed/>
                </p:oleObj>
              </mc:Choice>
              <mc:Fallback>
                <p:oleObj name="Arbeitsblatt" r:id="rId8" imgW="3749094" imgH="483114" progId="Excel.Sheet.8">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034" y="5857892"/>
                        <a:ext cx="3744912"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500063" y="4000500"/>
            <a:ext cx="1690687" cy="2257425"/>
          </a:xfrm>
          <a:prstGeom prst="rect">
            <a:avLst/>
          </a:prstGeom>
          <a:noFill/>
          <a:ln w="9525">
            <a:noFill/>
            <a:miter lim="800000"/>
            <a:headEnd/>
            <a:tailEnd/>
          </a:ln>
        </p:spPr>
      </p:pic>
      <p:pic>
        <p:nvPicPr>
          <p:cNvPr id="8195" name="Picture 3"/>
          <p:cNvPicPr>
            <a:picLocks noChangeAspect="1" noChangeArrowheads="1"/>
          </p:cNvPicPr>
          <p:nvPr/>
        </p:nvPicPr>
        <p:blipFill>
          <a:blip r:embed="rId4"/>
          <a:srcRect/>
          <a:stretch>
            <a:fillRect/>
          </a:stretch>
        </p:blipFill>
        <p:spPr bwMode="auto">
          <a:xfrm>
            <a:off x="571500" y="1214438"/>
            <a:ext cx="1857375" cy="2643187"/>
          </a:xfrm>
          <a:prstGeom prst="rect">
            <a:avLst/>
          </a:prstGeom>
          <a:noFill/>
          <a:ln w="9525">
            <a:noFill/>
            <a:miter lim="800000"/>
            <a:headEnd/>
            <a:tailEnd/>
          </a:ln>
        </p:spPr>
      </p:pic>
      <p:pic>
        <p:nvPicPr>
          <p:cNvPr id="8196" name="Picture 4"/>
          <p:cNvPicPr>
            <a:picLocks noChangeAspect="1" noChangeArrowheads="1"/>
          </p:cNvPicPr>
          <p:nvPr/>
        </p:nvPicPr>
        <p:blipFill>
          <a:blip r:embed="rId5"/>
          <a:srcRect/>
          <a:stretch>
            <a:fillRect/>
          </a:stretch>
        </p:blipFill>
        <p:spPr bwMode="auto">
          <a:xfrm>
            <a:off x="6715125" y="2500313"/>
            <a:ext cx="2246313" cy="3214687"/>
          </a:xfrm>
          <a:prstGeom prst="rect">
            <a:avLst/>
          </a:prstGeom>
          <a:noFill/>
          <a:ln w="9525">
            <a:noFill/>
            <a:miter lim="800000"/>
            <a:headEnd/>
            <a:tailEnd/>
          </a:ln>
        </p:spPr>
      </p:pic>
      <p:pic>
        <p:nvPicPr>
          <p:cNvPr id="8197" name="Picture 5"/>
          <p:cNvPicPr>
            <a:picLocks noChangeAspect="1" noChangeArrowheads="1"/>
          </p:cNvPicPr>
          <p:nvPr/>
        </p:nvPicPr>
        <p:blipFill>
          <a:blip r:embed="rId6"/>
          <a:srcRect/>
          <a:stretch>
            <a:fillRect/>
          </a:stretch>
        </p:blipFill>
        <p:spPr bwMode="auto">
          <a:xfrm>
            <a:off x="6786563" y="214313"/>
            <a:ext cx="2143125" cy="2135187"/>
          </a:xfrm>
          <a:prstGeom prst="rect">
            <a:avLst/>
          </a:prstGeom>
          <a:noFill/>
          <a:ln w="9525">
            <a:noFill/>
            <a:miter lim="800000"/>
            <a:headEnd/>
            <a:tailEnd/>
          </a:ln>
        </p:spPr>
      </p:pic>
      <p:pic>
        <p:nvPicPr>
          <p:cNvPr id="8198" name="Picture 6"/>
          <p:cNvPicPr>
            <a:picLocks noChangeAspect="1" noChangeArrowheads="1"/>
          </p:cNvPicPr>
          <p:nvPr/>
        </p:nvPicPr>
        <p:blipFill>
          <a:blip r:embed="rId7"/>
          <a:srcRect/>
          <a:stretch>
            <a:fillRect/>
          </a:stretch>
        </p:blipFill>
        <p:spPr bwMode="auto">
          <a:xfrm>
            <a:off x="2214563" y="3214688"/>
            <a:ext cx="1143000" cy="1657350"/>
          </a:xfrm>
          <a:prstGeom prst="rect">
            <a:avLst/>
          </a:prstGeom>
          <a:noFill/>
          <a:ln w="9525">
            <a:noFill/>
            <a:miter lim="800000"/>
            <a:headEnd/>
            <a:tailEnd/>
          </a:ln>
        </p:spPr>
      </p:pic>
      <p:pic>
        <p:nvPicPr>
          <p:cNvPr id="8199" name="Picture 7"/>
          <p:cNvPicPr>
            <a:picLocks noChangeAspect="1" noChangeArrowheads="1"/>
          </p:cNvPicPr>
          <p:nvPr/>
        </p:nvPicPr>
        <p:blipFill>
          <a:blip r:embed="rId8"/>
          <a:srcRect/>
          <a:stretch>
            <a:fillRect/>
          </a:stretch>
        </p:blipFill>
        <p:spPr bwMode="auto">
          <a:xfrm>
            <a:off x="3429000" y="1428750"/>
            <a:ext cx="3190875" cy="4311650"/>
          </a:xfrm>
          <a:prstGeom prst="rect">
            <a:avLst/>
          </a:prstGeom>
          <a:noFill/>
          <a:ln w="9525">
            <a:noFill/>
            <a:miter lim="800000"/>
            <a:headEnd/>
            <a:tailEnd/>
          </a:ln>
        </p:spPr>
      </p:pic>
      <p:sp>
        <p:nvSpPr>
          <p:cNvPr id="8200" name="Titel 1"/>
          <p:cNvSpPr>
            <a:spLocks noGrp="1"/>
          </p:cNvSpPr>
          <p:nvPr>
            <p:ph type="title"/>
          </p:nvPr>
        </p:nvSpPr>
        <p:spPr>
          <a:xfrm>
            <a:off x="1214438" y="0"/>
            <a:ext cx="5214937" cy="804863"/>
          </a:xfrm>
        </p:spPr>
        <p:txBody>
          <a:bodyPr/>
          <a:lstStyle/>
          <a:p>
            <a:r>
              <a:rPr lang="de-CH" sz="2400" smtClean="0"/>
              <a:t>Viele Wahlen und Abstimmungen </a:t>
            </a:r>
            <a:br>
              <a:rPr lang="de-CH" sz="2400" smtClean="0"/>
            </a:br>
            <a:r>
              <a:rPr lang="de-CH" sz="2400" smtClean="0"/>
              <a:t>(ca. 1500-1800 Sachentscheide)</a:t>
            </a:r>
          </a:p>
        </p:txBody>
      </p:sp>
    </p:spTree>
    <p:extLst>
      <p:ext uri="{BB962C8B-B14F-4D97-AF65-F5344CB8AC3E}">
        <p14:creationId xmlns:p14="http://schemas.microsoft.com/office/powerpoint/2010/main" val="112900744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bwMode="auto">
          <a:xfrm>
            <a:off x="1142976" y="428604"/>
            <a:ext cx="7072362"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sz="2400" dirty="0" smtClean="0"/>
              <a:t>Externe </a:t>
            </a:r>
            <a:r>
              <a:rPr lang="fr-FR" sz="2400" dirty="0" err="1" smtClean="0"/>
              <a:t>Einnahmen</a:t>
            </a:r>
            <a:r>
              <a:rPr lang="fr-FR" sz="2400" dirty="0" smtClean="0"/>
              <a:t> der </a:t>
            </a:r>
            <a:r>
              <a:rPr lang="fr-FR" sz="2400" dirty="0" err="1" smtClean="0"/>
              <a:t>nationalen</a:t>
            </a:r>
            <a:r>
              <a:rPr lang="fr-FR" sz="2400" dirty="0" smtClean="0"/>
              <a:t> </a:t>
            </a:r>
            <a:r>
              <a:rPr lang="fr-FR" sz="2400" dirty="0" err="1" smtClean="0"/>
              <a:t>Parteien</a:t>
            </a:r>
            <a:endParaRPr lang="de-DE" sz="2400" dirty="0" smtClean="0"/>
          </a:p>
        </p:txBody>
      </p:sp>
      <p:graphicFrame>
        <p:nvGraphicFramePr>
          <p:cNvPr id="12290" name="Object 3"/>
          <p:cNvGraphicFramePr>
            <a:graphicFrameLocks noGrp="1" noChangeAspect="1"/>
          </p:cNvGraphicFramePr>
          <p:nvPr>
            <p:ph sz="quarter" idx="2"/>
          </p:nvPr>
        </p:nvGraphicFramePr>
        <p:xfrm>
          <a:off x="684213" y="5516563"/>
          <a:ext cx="3744912" cy="482600"/>
        </p:xfrm>
        <a:graphic>
          <a:graphicData uri="http://schemas.openxmlformats.org/presentationml/2006/ole">
            <mc:AlternateContent xmlns:mc="http://schemas.openxmlformats.org/markup-compatibility/2006">
              <mc:Choice xmlns:v="urn:schemas-microsoft-com:vml" Requires="v">
                <p:oleObj spid="_x0000_s156712" name="Arbeitsblatt" r:id="rId5" imgW="3749094" imgH="483114" progId="Excel.Sheet.8">
                  <p:embed/>
                </p:oleObj>
              </mc:Choice>
              <mc:Fallback>
                <p:oleObj name="Arbeitsblatt" r:id="rId5" imgW="3749094" imgH="483114" progId="Excel.Shee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5516563"/>
                        <a:ext cx="3744912"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1" name="Object 4"/>
          <p:cNvGraphicFramePr>
            <a:graphicFrameLocks noGrp="1" noChangeAspect="1"/>
          </p:cNvGraphicFramePr>
          <p:nvPr>
            <p:ph sz="half" idx="1"/>
          </p:nvPr>
        </p:nvGraphicFramePr>
        <p:xfrm>
          <a:off x="609600" y="1425575"/>
          <a:ext cx="7907338" cy="3752850"/>
        </p:xfrm>
        <a:graphic>
          <a:graphicData uri="http://schemas.openxmlformats.org/presentationml/2006/ole">
            <mc:AlternateContent xmlns:mc="http://schemas.openxmlformats.org/markup-compatibility/2006">
              <mc:Choice xmlns:v="urn:schemas-microsoft-com:vml" Requires="v">
                <p:oleObj spid="_x0000_s156713" name="Worksheet" r:id="rId8" imgW="5619649" imgH="2667060" progId="Excel.Sheet.8">
                  <p:embed/>
                </p:oleObj>
              </mc:Choice>
              <mc:Fallback>
                <p:oleObj name="Worksheet" r:id="rId8" imgW="5619649" imgH="2667060" progId="Excel.Sheet.8">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1425575"/>
                        <a:ext cx="7907338"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CH"/>
          </a:p>
        </p:txBody>
      </p:sp>
      <p:sp>
        <p:nvSpPr>
          <p:cNvPr id="4" name="Titel 1"/>
          <p:cNvSpPr>
            <a:spLocks noGrp="1"/>
          </p:cNvSpPr>
          <p:nvPr>
            <p:ph type="title"/>
          </p:nvPr>
        </p:nvSpPr>
        <p:spPr>
          <a:xfrm>
            <a:off x="1265238" y="762000"/>
            <a:ext cx="6692900" cy="304800"/>
          </a:xfrm>
        </p:spPr>
        <p:txBody>
          <a:bodyPr/>
          <a:lstStyle/>
          <a:p>
            <a:r>
              <a:rPr lang="de-CH" sz="2400" dirty="0" smtClean="0"/>
              <a:t>Politischer Erfolg, eine Frage des Geldes?</a:t>
            </a:r>
          </a:p>
        </p:txBody>
      </p:sp>
    </p:spTree>
    <p:extLst>
      <p:ext uri="{BB962C8B-B14F-4D97-AF65-F5344CB8AC3E}">
        <p14:creationId xmlns:p14="http://schemas.microsoft.com/office/powerpoint/2010/main" val="353164095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„Wer die prallste Wahlkampfkasse hat“, </a:t>
            </a:r>
            <a:r>
              <a:rPr lang="de-CH" sz="2400" dirty="0" err="1" smtClean="0"/>
              <a:t>Newsnetz</a:t>
            </a:r>
            <a:r>
              <a:rPr lang="de-CH" sz="2400" dirty="0" smtClean="0"/>
              <a:t>, 5.8.2011</a:t>
            </a:r>
            <a:endParaRPr lang="de-CH" sz="2400" dirty="0"/>
          </a:p>
        </p:txBody>
      </p:sp>
      <p:pic>
        <p:nvPicPr>
          <p:cNvPr id="382978" name="Picture 2"/>
          <p:cNvPicPr>
            <a:picLocks noChangeAspect="1" noChangeArrowheads="1"/>
          </p:cNvPicPr>
          <p:nvPr/>
        </p:nvPicPr>
        <p:blipFill>
          <a:blip r:embed="rId3"/>
          <a:srcRect/>
          <a:stretch>
            <a:fillRect/>
          </a:stretch>
        </p:blipFill>
        <p:spPr bwMode="auto">
          <a:xfrm>
            <a:off x="1928794" y="1428736"/>
            <a:ext cx="5105400" cy="4629150"/>
          </a:xfrm>
          <a:prstGeom prst="rect">
            <a:avLst/>
          </a:prstGeom>
          <a:noFill/>
          <a:ln w="9525">
            <a:noFill/>
            <a:miter lim="800000"/>
            <a:headEnd/>
            <a:tailEnd/>
          </a:ln>
          <a:effectLst/>
        </p:spPr>
      </p:pic>
      <p:sp>
        <p:nvSpPr>
          <p:cNvPr id="4" name="Textfeld 3"/>
          <p:cNvSpPr txBox="1"/>
          <p:nvPr/>
        </p:nvSpPr>
        <p:spPr>
          <a:xfrm>
            <a:off x="428596" y="4000504"/>
            <a:ext cx="1071570" cy="1015663"/>
          </a:xfrm>
          <a:prstGeom prst="rect">
            <a:avLst/>
          </a:prstGeom>
          <a:noFill/>
        </p:spPr>
        <p:txBody>
          <a:bodyPr wrap="square" rtlCol="0">
            <a:spAutoFit/>
          </a:bodyPr>
          <a:lstStyle/>
          <a:p>
            <a:r>
              <a:rPr lang="de-CH" sz="2000" u="none" dirty="0" smtClean="0">
                <a:latin typeface="+mj-lt"/>
              </a:rPr>
              <a:t>65 % </a:t>
            </a:r>
            <a:br>
              <a:rPr lang="de-CH" sz="2000" u="none" dirty="0" smtClean="0">
                <a:latin typeface="+mj-lt"/>
              </a:rPr>
            </a:br>
            <a:r>
              <a:rPr lang="de-CH" sz="2000" u="none" dirty="0" smtClean="0">
                <a:latin typeface="+mj-lt"/>
              </a:rPr>
              <a:t>= ca. 15 Mio.</a:t>
            </a:r>
            <a:endParaRPr lang="de-CH" sz="2000" u="none" dirty="0">
              <a:latin typeface="+mj-lt"/>
            </a:endParaRPr>
          </a:p>
        </p:txBody>
      </p:sp>
    </p:spTree>
    <p:extLst>
      <p:ext uri="{BB962C8B-B14F-4D97-AF65-F5344CB8AC3E}">
        <p14:creationId xmlns:p14="http://schemas.microsoft.com/office/powerpoint/2010/main" val="307119423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CH"/>
          </a:p>
        </p:txBody>
      </p:sp>
      <p:pic>
        <p:nvPicPr>
          <p:cNvPr id="708610" name="Picture 2"/>
          <p:cNvPicPr>
            <a:picLocks noChangeAspect="1" noChangeArrowheads="1"/>
          </p:cNvPicPr>
          <p:nvPr/>
        </p:nvPicPr>
        <p:blipFill>
          <a:blip r:embed="rId3"/>
          <a:srcRect/>
          <a:stretch>
            <a:fillRect/>
          </a:stretch>
        </p:blipFill>
        <p:spPr bwMode="auto">
          <a:xfrm>
            <a:off x="3071802" y="1357298"/>
            <a:ext cx="3357586" cy="4898773"/>
          </a:xfrm>
          <a:prstGeom prst="rect">
            <a:avLst/>
          </a:prstGeom>
          <a:noFill/>
          <a:ln w="9525">
            <a:noFill/>
            <a:miter lim="800000"/>
            <a:headEnd/>
            <a:tailEnd/>
          </a:ln>
          <a:effectLst/>
        </p:spPr>
      </p:pic>
      <p:sp>
        <p:nvSpPr>
          <p:cNvPr id="4" name="Titel 1"/>
          <p:cNvSpPr>
            <a:spLocks noGrp="1"/>
          </p:cNvSpPr>
          <p:nvPr>
            <p:ph type="title"/>
          </p:nvPr>
        </p:nvSpPr>
        <p:spPr>
          <a:xfrm>
            <a:off x="1214414" y="642918"/>
            <a:ext cx="6692900" cy="304800"/>
          </a:xfrm>
        </p:spPr>
        <p:txBody>
          <a:bodyPr/>
          <a:lstStyle/>
          <a:p>
            <a:r>
              <a:rPr lang="de-CH" sz="2400" dirty="0" smtClean="0"/>
              <a:t>Eine Frage des Geldes? (Studie Hermann 2012)</a:t>
            </a:r>
          </a:p>
        </p:txBody>
      </p:sp>
    </p:spTree>
    <p:extLst>
      <p:ext uri="{BB962C8B-B14F-4D97-AF65-F5344CB8AC3E}">
        <p14:creationId xmlns:p14="http://schemas.microsoft.com/office/powerpoint/2010/main" val="10951831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Datenbasis</a:t>
            </a:r>
            <a:endParaRPr lang="de-CH" dirty="0"/>
          </a:p>
        </p:txBody>
      </p:sp>
      <p:sp>
        <p:nvSpPr>
          <p:cNvPr id="3" name="Inhaltsplatzhalter 2"/>
          <p:cNvSpPr>
            <a:spLocks noGrp="1"/>
          </p:cNvSpPr>
          <p:nvPr>
            <p:ph idx="1"/>
          </p:nvPr>
        </p:nvSpPr>
        <p:spPr/>
        <p:txBody>
          <a:bodyPr/>
          <a:lstStyle/>
          <a:p>
            <a:r>
              <a:rPr lang="de-CH" dirty="0" smtClean="0"/>
              <a:t>Media Focus (systematische Erfassung des Werbemarktes)</a:t>
            </a:r>
          </a:p>
          <a:p>
            <a:r>
              <a:rPr lang="de-CH" dirty="0" smtClean="0"/>
              <a:t>Erfasst: </a:t>
            </a:r>
            <a:r>
              <a:rPr lang="de-CH" dirty="0" err="1" smtClean="0"/>
              <a:t>Printwerbung</a:t>
            </a:r>
            <a:r>
              <a:rPr lang="de-CH" dirty="0" smtClean="0"/>
              <a:t> in 400 Presseerzeugnissen</a:t>
            </a:r>
          </a:p>
          <a:p>
            <a:r>
              <a:rPr lang="de-CH" dirty="0" smtClean="0"/>
              <a:t>Plakate</a:t>
            </a:r>
          </a:p>
          <a:p>
            <a:r>
              <a:rPr lang="de-CH" dirty="0" smtClean="0"/>
              <a:t>Kinowerbung</a:t>
            </a:r>
            <a:endParaRPr lang="de-CH" dirty="0"/>
          </a:p>
        </p:txBody>
      </p:sp>
    </p:spTree>
    <p:extLst>
      <p:ext uri="{BB962C8B-B14F-4D97-AF65-F5344CB8AC3E}">
        <p14:creationId xmlns:p14="http://schemas.microsoft.com/office/powerpoint/2010/main" val="50109767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707586" name="Picture 2"/>
          <p:cNvPicPr>
            <a:picLocks noChangeAspect="1" noChangeArrowheads="1"/>
          </p:cNvPicPr>
          <p:nvPr/>
        </p:nvPicPr>
        <p:blipFill>
          <a:blip r:embed="rId3"/>
          <a:srcRect/>
          <a:stretch>
            <a:fillRect/>
          </a:stretch>
        </p:blipFill>
        <p:spPr bwMode="auto">
          <a:xfrm>
            <a:off x="2071670" y="285727"/>
            <a:ext cx="5643602" cy="6094189"/>
          </a:xfrm>
          <a:prstGeom prst="rect">
            <a:avLst/>
          </a:prstGeom>
          <a:noFill/>
          <a:ln w="9525">
            <a:noFill/>
            <a:miter lim="800000"/>
            <a:headEnd/>
            <a:tailEnd/>
          </a:ln>
          <a:effectLst/>
        </p:spPr>
      </p:pic>
    </p:spTree>
    <p:extLst>
      <p:ext uri="{BB962C8B-B14F-4D97-AF65-F5344CB8AC3E}">
        <p14:creationId xmlns:p14="http://schemas.microsoft.com/office/powerpoint/2010/main" val="212462984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5238" y="357166"/>
            <a:ext cx="7450166" cy="709634"/>
          </a:xfrm>
        </p:spPr>
        <p:txBody>
          <a:bodyPr/>
          <a:lstStyle/>
          <a:p>
            <a:r>
              <a:rPr lang="de-CH" sz="2400" dirty="0" smtClean="0"/>
              <a:t>Aussenpolitik ist der „werbeteuerste“ Politikbereich</a:t>
            </a:r>
            <a:endParaRPr lang="de-CH" sz="2400" dirty="0"/>
          </a:p>
        </p:txBody>
      </p:sp>
      <p:sp>
        <p:nvSpPr>
          <p:cNvPr id="3" name="Inhaltsplatzhalter 2"/>
          <p:cNvSpPr>
            <a:spLocks noGrp="1"/>
          </p:cNvSpPr>
          <p:nvPr>
            <p:ph idx="1"/>
          </p:nvPr>
        </p:nvSpPr>
        <p:spPr/>
        <p:txBody>
          <a:bodyPr/>
          <a:lstStyle/>
          <a:p>
            <a:endParaRPr lang="de-CH"/>
          </a:p>
        </p:txBody>
      </p:sp>
      <p:pic>
        <p:nvPicPr>
          <p:cNvPr id="709634" name="Picture 2"/>
          <p:cNvPicPr>
            <a:picLocks noChangeAspect="1" noChangeArrowheads="1"/>
          </p:cNvPicPr>
          <p:nvPr/>
        </p:nvPicPr>
        <p:blipFill>
          <a:blip r:embed="rId3"/>
          <a:srcRect/>
          <a:stretch>
            <a:fillRect/>
          </a:stretch>
        </p:blipFill>
        <p:spPr bwMode="auto">
          <a:xfrm>
            <a:off x="1071538" y="1357298"/>
            <a:ext cx="7286676" cy="4439564"/>
          </a:xfrm>
          <a:prstGeom prst="rect">
            <a:avLst/>
          </a:prstGeom>
          <a:noFill/>
          <a:ln w="9525">
            <a:noFill/>
            <a:miter lim="800000"/>
            <a:headEnd/>
            <a:tailEnd/>
          </a:ln>
          <a:effectLst/>
        </p:spPr>
      </p:pic>
    </p:spTree>
    <p:extLst>
      <p:ext uri="{BB962C8B-B14F-4D97-AF65-F5344CB8AC3E}">
        <p14:creationId xmlns:p14="http://schemas.microsoft.com/office/powerpoint/2010/main" val="251226535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„SVP hat am meisten Geld, ihre Positionen aber nicht die grösste finanzielle Unterstützung“</a:t>
            </a:r>
            <a:endParaRPr lang="de-CH" sz="2400" dirty="0"/>
          </a:p>
        </p:txBody>
      </p:sp>
      <p:sp>
        <p:nvSpPr>
          <p:cNvPr id="3" name="Inhaltsplatzhalter 2"/>
          <p:cNvSpPr>
            <a:spLocks noGrp="1"/>
          </p:cNvSpPr>
          <p:nvPr>
            <p:ph idx="1"/>
          </p:nvPr>
        </p:nvSpPr>
        <p:spPr/>
        <p:txBody>
          <a:bodyPr/>
          <a:lstStyle/>
          <a:p>
            <a:endParaRPr lang="de-CH"/>
          </a:p>
        </p:txBody>
      </p:sp>
      <p:pic>
        <p:nvPicPr>
          <p:cNvPr id="710658" name="Picture 2"/>
          <p:cNvPicPr>
            <a:picLocks noChangeAspect="1" noChangeArrowheads="1"/>
          </p:cNvPicPr>
          <p:nvPr/>
        </p:nvPicPr>
        <p:blipFill>
          <a:blip r:embed="rId3"/>
          <a:srcRect/>
          <a:stretch>
            <a:fillRect/>
          </a:stretch>
        </p:blipFill>
        <p:spPr bwMode="auto">
          <a:xfrm>
            <a:off x="571472" y="1714488"/>
            <a:ext cx="8181916" cy="3786214"/>
          </a:xfrm>
          <a:prstGeom prst="rect">
            <a:avLst/>
          </a:prstGeom>
          <a:noFill/>
          <a:ln w="9525">
            <a:noFill/>
            <a:miter lim="800000"/>
            <a:headEnd/>
            <a:tailEnd/>
          </a:ln>
          <a:effectLst/>
        </p:spPr>
      </p:pic>
    </p:spTree>
    <p:extLst>
      <p:ext uri="{BB962C8B-B14F-4D97-AF65-F5344CB8AC3E}">
        <p14:creationId xmlns:p14="http://schemas.microsoft.com/office/powerpoint/2010/main" val="195433094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85852" y="642918"/>
            <a:ext cx="6692900" cy="304800"/>
          </a:xfrm>
        </p:spPr>
        <p:txBody>
          <a:bodyPr/>
          <a:lstStyle/>
          <a:p>
            <a:r>
              <a:rPr lang="de-CH" sz="2400" dirty="0" smtClean="0"/>
              <a:t>Wahlkampfausgaben 2011 sind gewachsen, aber nicht „explodiert“</a:t>
            </a:r>
            <a:endParaRPr lang="de-CH" sz="2400" dirty="0"/>
          </a:p>
        </p:txBody>
      </p:sp>
      <p:sp>
        <p:nvSpPr>
          <p:cNvPr id="3" name="Inhaltsplatzhalter 2"/>
          <p:cNvSpPr>
            <a:spLocks noGrp="1"/>
          </p:cNvSpPr>
          <p:nvPr>
            <p:ph idx="1"/>
          </p:nvPr>
        </p:nvSpPr>
        <p:spPr/>
        <p:txBody>
          <a:bodyPr/>
          <a:lstStyle/>
          <a:p>
            <a:endParaRPr lang="de-CH"/>
          </a:p>
        </p:txBody>
      </p:sp>
      <p:pic>
        <p:nvPicPr>
          <p:cNvPr id="711682" name="Picture 2"/>
          <p:cNvPicPr>
            <a:picLocks noChangeAspect="1" noChangeArrowheads="1"/>
          </p:cNvPicPr>
          <p:nvPr/>
        </p:nvPicPr>
        <p:blipFill>
          <a:blip r:embed="rId3"/>
          <a:srcRect/>
          <a:stretch>
            <a:fillRect/>
          </a:stretch>
        </p:blipFill>
        <p:spPr bwMode="auto">
          <a:xfrm>
            <a:off x="1785918" y="1214422"/>
            <a:ext cx="5910281" cy="5083186"/>
          </a:xfrm>
          <a:prstGeom prst="rect">
            <a:avLst/>
          </a:prstGeom>
          <a:noFill/>
          <a:ln w="9525">
            <a:noFill/>
            <a:miter lim="800000"/>
            <a:headEnd/>
            <a:tailEnd/>
          </a:ln>
          <a:effectLst/>
        </p:spPr>
      </p:pic>
    </p:spTree>
    <p:extLst>
      <p:ext uri="{BB962C8B-B14F-4D97-AF65-F5344CB8AC3E}">
        <p14:creationId xmlns:p14="http://schemas.microsoft.com/office/powerpoint/2010/main" val="213058310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Erkenntnisse</a:t>
            </a:r>
            <a:endParaRPr lang="de-CH" dirty="0"/>
          </a:p>
        </p:txBody>
      </p:sp>
      <p:sp>
        <p:nvSpPr>
          <p:cNvPr id="3" name="Inhaltsplatzhalter 2"/>
          <p:cNvSpPr>
            <a:spLocks noGrp="1"/>
          </p:cNvSpPr>
          <p:nvPr>
            <p:ph idx="1"/>
          </p:nvPr>
        </p:nvSpPr>
        <p:spPr>
          <a:xfrm>
            <a:off x="857224" y="1571612"/>
            <a:ext cx="7640637" cy="4114800"/>
          </a:xfrm>
        </p:spPr>
        <p:txBody>
          <a:bodyPr/>
          <a:lstStyle/>
          <a:p>
            <a:r>
              <a:rPr lang="de-CH" dirty="0" smtClean="0"/>
              <a:t>Ungleichheiten zwischen Parteien</a:t>
            </a:r>
          </a:p>
          <a:p>
            <a:r>
              <a:rPr lang="de-CH" dirty="0" smtClean="0"/>
              <a:t>Ungleichheiten zwischen Befürwortern und Gegnern</a:t>
            </a:r>
          </a:p>
          <a:p>
            <a:r>
              <a:rPr lang="de-CH" dirty="0" smtClean="0"/>
              <a:t>Ungleichheiten zwischen Abstimmungsvorlagen</a:t>
            </a:r>
          </a:p>
          <a:p>
            <a:r>
              <a:rPr lang="de-CH" dirty="0" smtClean="0"/>
              <a:t>Der grosse Graben besteht zwischen den Bürgerlichen und der Linken</a:t>
            </a:r>
          </a:p>
          <a:p>
            <a:r>
              <a:rPr lang="de-CH" dirty="0" smtClean="0"/>
              <a:t>SVP dominiert die Abstimmungsarena nicht, die Parolen der CVP vereinen am meisten Geld</a:t>
            </a:r>
          </a:p>
          <a:p>
            <a:r>
              <a:rPr lang="de-CH" dirty="0" smtClean="0"/>
              <a:t>FDP und CVP haben dank der Wirtschaftsverbände am meisten Geld im Rücken</a:t>
            </a:r>
            <a:endParaRPr lang="de-CH" dirty="0"/>
          </a:p>
        </p:txBody>
      </p:sp>
    </p:spTree>
    <p:extLst>
      <p:ext uri="{BB962C8B-B14F-4D97-AF65-F5344CB8AC3E}">
        <p14:creationId xmlns:p14="http://schemas.microsoft.com/office/powerpoint/2010/main" val="2810905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de-DE" smtClean="0"/>
          </a:p>
        </p:txBody>
      </p:sp>
      <p:sp>
        <p:nvSpPr>
          <p:cNvPr id="9219" name="Rectangle 3"/>
          <p:cNvSpPr>
            <a:spLocks noGrp="1" noChangeArrowheads="1"/>
          </p:cNvSpPr>
          <p:nvPr>
            <p:ph type="body" idx="1"/>
          </p:nvPr>
        </p:nvSpPr>
        <p:spPr/>
        <p:txBody>
          <a:bodyPr/>
          <a:lstStyle/>
          <a:p>
            <a:pPr eaLnBrk="1" hangingPunct="1"/>
            <a:endParaRPr lang="de-DE" smtClean="0"/>
          </a:p>
        </p:txBody>
      </p:sp>
      <p:pic>
        <p:nvPicPr>
          <p:cNvPr id="9220" name="Picture 4"/>
          <p:cNvPicPr>
            <a:picLocks noChangeAspect="1" noChangeArrowheads="1"/>
          </p:cNvPicPr>
          <p:nvPr/>
        </p:nvPicPr>
        <p:blipFill>
          <a:blip r:embed="rId3"/>
          <a:srcRect/>
          <a:stretch>
            <a:fillRect/>
          </a:stretch>
        </p:blipFill>
        <p:spPr bwMode="auto">
          <a:xfrm>
            <a:off x="-304800" y="-228600"/>
            <a:ext cx="11925300" cy="8943975"/>
          </a:xfrm>
          <a:prstGeom prst="rect">
            <a:avLst/>
          </a:prstGeom>
          <a:noFill/>
          <a:ln w="9525">
            <a:noFill/>
            <a:miter lim="800000"/>
            <a:headEnd/>
            <a:tailEnd/>
          </a:ln>
        </p:spPr>
      </p:pic>
    </p:spTree>
    <p:extLst>
      <p:ext uri="{BB962C8B-B14F-4D97-AF65-F5344CB8AC3E}">
        <p14:creationId xmlns:p14="http://schemas.microsoft.com/office/powerpoint/2010/main" val="22024129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Einschränkungen</a:t>
            </a:r>
            <a:endParaRPr lang="de-CH" sz="2400" dirty="0"/>
          </a:p>
        </p:txBody>
      </p:sp>
      <p:sp>
        <p:nvSpPr>
          <p:cNvPr id="3" name="Inhaltsplatzhalter 2"/>
          <p:cNvSpPr>
            <a:spLocks noGrp="1"/>
          </p:cNvSpPr>
          <p:nvPr>
            <p:ph idx="1"/>
          </p:nvPr>
        </p:nvSpPr>
        <p:spPr>
          <a:xfrm>
            <a:off x="785786" y="1785926"/>
            <a:ext cx="7640637" cy="4114800"/>
          </a:xfrm>
        </p:spPr>
        <p:txBody>
          <a:bodyPr/>
          <a:lstStyle/>
          <a:p>
            <a:r>
              <a:rPr lang="de-CH" dirty="0" smtClean="0"/>
              <a:t>Initiative für eine demokratische Einbürgerung (2008) war für die SVP eine der teuersten und gleichzeitig die erfolgloseste </a:t>
            </a:r>
          </a:p>
          <a:p>
            <a:r>
              <a:rPr lang="de-CH" dirty="0" smtClean="0"/>
              <a:t>Personenfreizügigkeit wurde trotz finanzkräftigem Widerstand der SVP angenommen</a:t>
            </a:r>
          </a:p>
          <a:p>
            <a:r>
              <a:rPr lang="de-CH" dirty="0" smtClean="0"/>
              <a:t>Initiativen die sich mit einer Gegenkampagne der Wirtschaftsverbände konfrontiert sahen, hatten in den letzten Jahren keinen Erfolg</a:t>
            </a:r>
            <a:endParaRPr lang="de-CH" dirty="0"/>
          </a:p>
        </p:txBody>
      </p:sp>
    </p:spTree>
    <p:extLst>
      <p:ext uri="{BB962C8B-B14F-4D97-AF65-F5344CB8AC3E}">
        <p14:creationId xmlns:p14="http://schemas.microsoft.com/office/powerpoint/2010/main" val="199280881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Persönliche Schlussfolgerung</a:t>
            </a:r>
            <a:endParaRPr lang="de-CH" dirty="0"/>
          </a:p>
        </p:txBody>
      </p:sp>
      <p:sp>
        <p:nvSpPr>
          <p:cNvPr id="3" name="Inhaltsplatzhalter 2"/>
          <p:cNvSpPr>
            <a:spLocks noGrp="1"/>
          </p:cNvSpPr>
          <p:nvPr>
            <p:ph idx="1"/>
          </p:nvPr>
        </p:nvSpPr>
        <p:spPr>
          <a:xfrm>
            <a:off x="1000100" y="1857364"/>
            <a:ext cx="7640637" cy="4114800"/>
          </a:xfrm>
        </p:spPr>
        <p:txBody>
          <a:bodyPr/>
          <a:lstStyle/>
          <a:p>
            <a:r>
              <a:rPr lang="de-CH" dirty="0" smtClean="0"/>
              <a:t>Mit Geld kann man nicht alles kaufen</a:t>
            </a:r>
          </a:p>
          <a:p>
            <a:endParaRPr lang="de-CH" dirty="0" smtClean="0"/>
          </a:p>
          <a:p>
            <a:r>
              <a:rPr lang="de-CH" dirty="0" smtClean="0"/>
              <a:t>Die Vorstellung, dass Geld keinen Einfluss hat, ist naiv</a:t>
            </a:r>
            <a:endParaRPr lang="de-CH" dirty="0"/>
          </a:p>
        </p:txBody>
      </p:sp>
    </p:spTree>
    <p:extLst>
      <p:ext uri="{BB962C8B-B14F-4D97-AF65-F5344CB8AC3E}">
        <p14:creationId xmlns:p14="http://schemas.microsoft.com/office/powerpoint/2010/main" val="71438744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p:txBody>
          <a:bodyPr/>
          <a:lstStyle/>
          <a:p>
            <a:endParaRPr lang="de-CH" smtClean="0"/>
          </a:p>
        </p:txBody>
      </p:sp>
      <p:sp>
        <p:nvSpPr>
          <p:cNvPr id="4099" name="Inhaltsplatzhalter 2"/>
          <p:cNvSpPr>
            <a:spLocks noGrp="1"/>
          </p:cNvSpPr>
          <p:nvPr>
            <p:ph idx="1"/>
          </p:nvPr>
        </p:nvSpPr>
        <p:spPr/>
        <p:txBody>
          <a:bodyPr/>
          <a:lstStyle/>
          <a:p>
            <a:endParaRPr lang="de-CH" smtClean="0"/>
          </a:p>
        </p:txBody>
      </p:sp>
      <p:pic>
        <p:nvPicPr>
          <p:cNvPr id="4100" name="Picture 2"/>
          <p:cNvPicPr>
            <a:picLocks noChangeAspect="1" noChangeArrowheads="1"/>
          </p:cNvPicPr>
          <p:nvPr/>
        </p:nvPicPr>
        <p:blipFill>
          <a:blip r:embed="rId3"/>
          <a:srcRect/>
          <a:stretch>
            <a:fillRect/>
          </a:stretch>
        </p:blipFill>
        <p:spPr bwMode="auto">
          <a:xfrm>
            <a:off x="1214438" y="571500"/>
            <a:ext cx="6786562" cy="5389563"/>
          </a:xfrm>
          <a:prstGeom prst="rect">
            <a:avLst/>
          </a:prstGeom>
          <a:noFill/>
          <a:ln w="9525">
            <a:noFill/>
            <a:miter lim="800000"/>
            <a:headEnd/>
            <a:tailEnd/>
          </a:ln>
        </p:spPr>
      </p:pic>
    </p:spTree>
    <p:extLst>
      <p:ext uri="{BB962C8B-B14F-4D97-AF65-F5344CB8AC3E}">
        <p14:creationId xmlns:p14="http://schemas.microsoft.com/office/powerpoint/2010/main" val="114030690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endParaRPr lang="de-CH" smtClean="0"/>
          </a:p>
        </p:txBody>
      </p:sp>
      <p:sp>
        <p:nvSpPr>
          <p:cNvPr id="12291" name="Inhaltsplatzhalter 2"/>
          <p:cNvSpPr>
            <a:spLocks noGrp="1"/>
          </p:cNvSpPr>
          <p:nvPr>
            <p:ph idx="1"/>
          </p:nvPr>
        </p:nvSpPr>
        <p:spPr/>
        <p:txBody>
          <a:bodyPr/>
          <a:lstStyle/>
          <a:p>
            <a:endParaRPr lang="de-CH" smtClean="0"/>
          </a:p>
        </p:txBody>
      </p:sp>
      <p:pic>
        <p:nvPicPr>
          <p:cNvPr id="12292" name="Picture 2"/>
          <p:cNvPicPr>
            <a:picLocks noChangeAspect="1" noChangeArrowheads="1"/>
          </p:cNvPicPr>
          <p:nvPr/>
        </p:nvPicPr>
        <p:blipFill>
          <a:blip r:embed="rId3"/>
          <a:srcRect/>
          <a:stretch>
            <a:fillRect/>
          </a:stretch>
        </p:blipFill>
        <p:spPr bwMode="auto">
          <a:xfrm>
            <a:off x="571500" y="357188"/>
            <a:ext cx="4352925" cy="704850"/>
          </a:xfrm>
          <a:prstGeom prst="rect">
            <a:avLst/>
          </a:prstGeom>
          <a:noFill/>
          <a:ln w="9525">
            <a:noFill/>
            <a:miter lim="800000"/>
            <a:headEnd/>
            <a:tailEnd/>
          </a:ln>
        </p:spPr>
      </p:pic>
      <p:pic>
        <p:nvPicPr>
          <p:cNvPr id="12293" name="Picture 3"/>
          <p:cNvPicPr>
            <a:picLocks noChangeAspect="1" noChangeArrowheads="1"/>
          </p:cNvPicPr>
          <p:nvPr/>
        </p:nvPicPr>
        <p:blipFill>
          <a:blip r:embed="rId4"/>
          <a:srcRect/>
          <a:stretch>
            <a:fillRect/>
          </a:stretch>
        </p:blipFill>
        <p:spPr bwMode="auto">
          <a:xfrm>
            <a:off x="642938" y="1143000"/>
            <a:ext cx="7786687" cy="3497263"/>
          </a:xfrm>
          <a:prstGeom prst="rect">
            <a:avLst/>
          </a:prstGeom>
          <a:noFill/>
          <a:ln w="9525">
            <a:noFill/>
            <a:miter lim="800000"/>
            <a:headEnd/>
            <a:tailEnd/>
          </a:ln>
        </p:spPr>
      </p:pic>
      <p:pic>
        <p:nvPicPr>
          <p:cNvPr id="12294" name="Picture 4"/>
          <p:cNvPicPr>
            <a:picLocks noChangeAspect="1" noChangeArrowheads="1"/>
          </p:cNvPicPr>
          <p:nvPr/>
        </p:nvPicPr>
        <p:blipFill>
          <a:blip r:embed="rId5"/>
          <a:srcRect/>
          <a:stretch>
            <a:fillRect/>
          </a:stretch>
        </p:blipFill>
        <p:spPr bwMode="auto">
          <a:xfrm>
            <a:off x="285750" y="4857750"/>
            <a:ext cx="8612188" cy="1571625"/>
          </a:xfrm>
          <a:prstGeom prst="rect">
            <a:avLst/>
          </a:prstGeom>
          <a:noFill/>
          <a:ln w="9525">
            <a:noFill/>
            <a:miter lim="800000"/>
            <a:headEnd/>
            <a:tailEnd/>
          </a:ln>
        </p:spPr>
      </p:pic>
      <p:sp>
        <p:nvSpPr>
          <p:cNvPr id="12295" name="Textfeld 6"/>
          <p:cNvSpPr txBox="1">
            <a:spLocks noChangeArrowheads="1"/>
          </p:cNvSpPr>
          <p:nvPr/>
        </p:nvSpPr>
        <p:spPr bwMode="auto">
          <a:xfrm>
            <a:off x="5572125" y="214313"/>
            <a:ext cx="3071813" cy="400050"/>
          </a:xfrm>
          <a:prstGeom prst="rect">
            <a:avLst/>
          </a:prstGeom>
          <a:noFill/>
          <a:ln w="9525">
            <a:noFill/>
            <a:miter lim="800000"/>
            <a:headEnd/>
            <a:tailEnd/>
          </a:ln>
        </p:spPr>
        <p:txBody>
          <a:bodyPr>
            <a:spAutoFit/>
          </a:bodyPr>
          <a:lstStyle/>
          <a:p>
            <a:pPr algn="r"/>
            <a:r>
              <a:rPr lang="de-CH" sz="2000" b="1">
                <a:solidFill>
                  <a:schemeClr val="accent2"/>
                </a:solidFill>
              </a:rPr>
              <a:t>More critical!</a:t>
            </a:r>
            <a:endParaRPr lang="de-CH" b="1">
              <a:solidFill>
                <a:schemeClr val="accent2"/>
              </a:solidFill>
            </a:endParaRPr>
          </a:p>
        </p:txBody>
      </p:sp>
    </p:spTree>
    <p:extLst>
      <p:ext uri="{BB962C8B-B14F-4D97-AF65-F5344CB8AC3E}">
        <p14:creationId xmlns:p14="http://schemas.microsoft.com/office/powerpoint/2010/main" val="94257169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endParaRPr lang="de-CH" smtClean="0"/>
          </a:p>
        </p:txBody>
      </p:sp>
      <p:sp>
        <p:nvSpPr>
          <p:cNvPr id="13315" name="Inhaltsplatzhalter 2"/>
          <p:cNvSpPr>
            <a:spLocks noGrp="1"/>
          </p:cNvSpPr>
          <p:nvPr>
            <p:ph idx="1"/>
          </p:nvPr>
        </p:nvSpPr>
        <p:spPr/>
        <p:txBody>
          <a:bodyPr/>
          <a:lstStyle/>
          <a:p>
            <a:endParaRPr lang="de-CH" smtClean="0"/>
          </a:p>
        </p:txBody>
      </p:sp>
      <p:pic>
        <p:nvPicPr>
          <p:cNvPr id="13316" name="Picture 2"/>
          <p:cNvPicPr>
            <a:picLocks noChangeAspect="1" noChangeArrowheads="1"/>
          </p:cNvPicPr>
          <p:nvPr/>
        </p:nvPicPr>
        <p:blipFill>
          <a:blip r:embed="rId3"/>
          <a:srcRect/>
          <a:stretch>
            <a:fillRect/>
          </a:stretch>
        </p:blipFill>
        <p:spPr bwMode="auto">
          <a:xfrm>
            <a:off x="1643063" y="428625"/>
            <a:ext cx="5986462" cy="5643563"/>
          </a:xfrm>
          <a:prstGeom prst="rect">
            <a:avLst/>
          </a:prstGeom>
          <a:noFill/>
          <a:ln w="9525">
            <a:noFill/>
            <a:miter lim="800000"/>
            <a:headEnd/>
            <a:tailEnd/>
          </a:ln>
        </p:spPr>
      </p:pic>
    </p:spTree>
    <p:extLst>
      <p:ext uri="{BB962C8B-B14F-4D97-AF65-F5344CB8AC3E}">
        <p14:creationId xmlns:p14="http://schemas.microsoft.com/office/powerpoint/2010/main" val="244007547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endParaRPr lang="de-CH" smtClean="0"/>
          </a:p>
        </p:txBody>
      </p:sp>
      <p:sp>
        <p:nvSpPr>
          <p:cNvPr id="14339" name="Inhaltsplatzhalter 2"/>
          <p:cNvSpPr>
            <a:spLocks noGrp="1"/>
          </p:cNvSpPr>
          <p:nvPr>
            <p:ph idx="1"/>
          </p:nvPr>
        </p:nvSpPr>
        <p:spPr/>
        <p:txBody>
          <a:bodyPr/>
          <a:lstStyle/>
          <a:p>
            <a:endParaRPr lang="de-CH" smtClean="0"/>
          </a:p>
        </p:txBody>
      </p:sp>
      <p:pic>
        <p:nvPicPr>
          <p:cNvPr id="14340" name="Picture 2"/>
          <p:cNvPicPr>
            <a:picLocks noChangeAspect="1" noChangeArrowheads="1"/>
          </p:cNvPicPr>
          <p:nvPr/>
        </p:nvPicPr>
        <p:blipFill>
          <a:blip r:embed="rId3"/>
          <a:srcRect/>
          <a:stretch>
            <a:fillRect/>
          </a:stretch>
        </p:blipFill>
        <p:spPr bwMode="auto">
          <a:xfrm>
            <a:off x="714375" y="785813"/>
            <a:ext cx="7996238" cy="4935537"/>
          </a:xfrm>
          <a:prstGeom prst="rect">
            <a:avLst/>
          </a:prstGeom>
          <a:noFill/>
          <a:ln w="9525">
            <a:noFill/>
            <a:miter lim="800000"/>
            <a:headEnd/>
            <a:tailEnd/>
          </a:ln>
        </p:spPr>
      </p:pic>
    </p:spTree>
    <p:extLst>
      <p:ext uri="{BB962C8B-B14F-4D97-AF65-F5344CB8AC3E}">
        <p14:creationId xmlns:p14="http://schemas.microsoft.com/office/powerpoint/2010/main" val="771951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endParaRPr lang="de-CH" smtClean="0"/>
          </a:p>
        </p:txBody>
      </p:sp>
      <p:sp>
        <p:nvSpPr>
          <p:cNvPr id="15363" name="Inhaltsplatzhalter 2"/>
          <p:cNvSpPr>
            <a:spLocks noGrp="1"/>
          </p:cNvSpPr>
          <p:nvPr>
            <p:ph idx="1"/>
          </p:nvPr>
        </p:nvSpPr>
        <p:spPr/>
        <p:txBody>
          <a:bodyPr/>
          <a:lstStyle/>
          <a:p>
            <a:endParaRPr lang="de-CH" smtClean="0"/>
          </a:p>
        </p:txBody>
      </p:sp>
      <p:pic>
        <p:nvPicPr>
          <p:cNvPr id="15364" name="Picture 2"/>
          <p:cNvPicPr>
            <a:picLocks noChangeAspect="1" noChangeArrowheads="1"/>
          </p:cNvPicPr>
          <p:nvPr/>
        </p:nvPicPr>
        <p:blipFill>
          <a:blip r:embed="rId3"/>
          <a:srcRect/>
          <a:stretch>
            <a:fillRect/>
          </a:stretch>
        </p:blipFill>
        <p:spPr bwMode="auto">
          <a:xfrm>
            <a:off x="776288" y="495300"/>
            <a:ext cx="7591425" cy="5867400"/>
          </a:xfrm>
          <a:prstGeom prst="rect">
            <a:avLst/>
          </a:prstGeom>
          <a:noFill/>
          <a:ln w="9525">
            <a:noFill/>
            <a:miter lim="800000"/>
            <a:headEnd/>
            <a:tailEnd/>
          </a:ln>
        </p:spPr>
      </p:pic>
    </p:spTree>
    <p:extLst>
      <p:ext uri="{BB962C8B-B14F-4D97-AF65-F5344CB8AC3E}">
        <p14:creationId xmlns:p14="http://schemas.microsoft.com/office/powerpoint/2010/main" val="152759033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endParaRPr lang="de-CH" smtClean="0"/>
          </a:p>
        </p:txBody>
      </p:sp>
      <p:sp>
        <p:nvSpPr>
          <p:cNvPr id="16387" name="Inhaltsplatzhalter 2"/>
          <p:cNvSpPr>
            <a:spLocks noGrp="1"/>
          </p:cNvSpPr>
          <p:nvPr>
            <p:ph idx="1"/>
          </p:nvPr>
        </p:nvSpPr>
        <p:spPr/>
        <p:txBody>
          <a:bodyPr/>
          <a:lstStyle/>
          <a:p>
            <a:endParaRPr lang="de-CH" smtClean="0"/>
          </a:p>
        </p:txBody>
      </p:sp>
      <p:pic>
        <p:nvPicPr>
          <p:cNvPr id="16388" name="Picture 2"/>
          <p:cNvPicPr>
            <a:picLocks noChangeAspect="1" noChangeArrowheads="1"/>
          </p:cNvPicPr>
          <p:nvPr/>
        </p:nvPicPr>
        <p:blipFill>
          <a:blip r:embed="rId3"/>
          <a:srcRect/>
          <a:stretch>
            <a:fillRect/>
          </a:stretch>
        </p:blipFill>
        <p:spPr bwMode="auto">
          <a:xfrm>
            <a:off x="714375" y="1000125"/>
            <a:ext cx="8045450" cy="4867275"/>
          </a:xfrm>
          <a:prstGeom prst="rect">
            <a:avLst/>
          </a:prstGeom>
          <a:noFill/>
          <a:ln w="9525">
            <a:noFill/>
            <a:miter lim="800000"/>
            <a:headEnd/>
            <a:tailEnd/>
          </a:ln>
        </p:spPr>
      </p:pic>
    </p:spTree>
    <p:extLst>
      <p:ext uri="{BB962C8B-B14F-4D97-AF65-F5344CB8AC3E}">
        <p14:creationId xmlns:p14="http://schemas.microsoft.com/office/powerpoint/2010/main" val="392978343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endParaRPr lang="de-CH" smtClean="0"/>
          </a:p>
        </p:txBody>
      </p:sp>
      <p:sp>
        <p:nvSpPr>
          <p:cNvPr id="17411" name="Inhaltsplatzhalter 2"/>
          <p:cNvSpPr>
            <a:spLocks noGrp="1"/>
          </p:cNvSpPr>
          <p:nvPr>
            <p:ph idx="1"/>
          </p:nvPr>
        </p:nvSpPr>
        <p:spPr/>
        <p:txBody>
          <a:bodyPr/>
          <a:lstStyle/>
          <a:p>
            <a:endParaRPr lang="de-CH" smtClean="0"/>
          </a:p>
        </p:txBody>
      </p:sp>
      <p:pic>
        <p:nvPicPr>
          <p:cNvPr id="17412" name="Picture 2"/>
          <p:cNvPicPr>
            <a:picLocks noChangeAspect="1" noChangeArrowheads="1"/>
          </p:cNvPicPr>
          <p:nvPr/>
        </p:nvPicPr>
        <p:blipFill>
          <a:blip r:embed="rId3"/>
          <a:srcRect/>
          <a:stretch>
            <a:fillRect/>
          </a:stretch>
        </p:blipFill>
        <p:spPr bwMode="auto">
          <a:xfrm>
            <a:off x="2000250" y="285750"/>
            <a:ext cx="5286375" cy="5829300"/>
          </a:xfrm>
          <a:prstGeom prst="rect">
            <a:avLst/>
          </a:prstGeom>
          <a:noFill/>
          <a:ln w="9525">
            <a:noFill/>
            <a:miter lim="800000"/>
            <a:headEnd/>
            <a:tailEnd/>
          </a:ln>
        </p:spPr>
      </p:pic>
    </p:spTree>
    <p:extLst>
      <p:ext uri="{BB962C8B-B14F-4D97-AF65-F5344CB8AC3E}">
        <p14:creationId xmlns:p14="http://schemas.microsoft.com/office/powerpoint/2010/main" val="189975209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335874" name="Picture 2" descr="http://www.citizentimes.eu/wp-content/uploads/2011/11/Konrad-Adenauer-Ha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68351"/>
            <a:ext cx="6494258" cy="4248472"/>
          </a:xfrm>
          <a:prstGeom prst="rect">
            <a:avLst/>
          </a:prstGeom>
          <a:noFill/>
          <a:extLst>
            <a:ext uri="{909E8E84-426E-40DD-AFC4-6F175D3DCCD1}">
              <a14:hiddenFill xmlns:a14="http://schemas.microsoft.com/office/drawing/2010/main">
                <a:solidFill>
                  <a:srgbClr val="FFFFFF"/>
                </a:solidFill>
              </a14:hiddenFill>
            </a:ext>
          </a:extLst>
        </p:spPr>
      </p:pic>
      <p:pic>
        <p:nvPicPr>
          <p:cNvPr id="3358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7694" y="4365104"/>
            <a:ext cx="4128293" cy="1840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92062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1285875" y="357188"/>
            <a:ext cx="7307263" cy="638175"/>
          </a:xfrm>
        </p:spPr>
        <p:txBody>
          <a:bodyPr/>
          <a:lstStyle/>
          <a:p>
            <a:r>
              <a:rPr lang="de-CH" sz="2400" smtClean="0"/>
              <a:t>www.bk.admin.ch/themen/pore/evoting/index.html</a:t>
            </a:r>
            <a:endParaRPr lang="de-CH" smtClean="0"/>
          </a:p>
        </p:txBody>
      </p:sp>
      <p:sp>
        <p:nvSpPr>
          <p:cNvPr id="10243" name="Inhaltsplatzhalter 2"/>
          <p:cNvSpPr>
            <a:spLocks noGrp="1"/>
          </p:cNvSpPr>
          <p:nvPr>
            <p:ph idx="1"/>
          </p:nvPr>
        </p:nvSpPr>
        <p:spPr>
          <a:xfrm>
            <a:off x="928688" y="1857375"/>
            <a:ext cx="7640637" cy="4114800"/>
          </a:xfrm>
        </p:spPr>
        <p:txBody>
          <a:bodyPr/>
          <a:lstStyle/>
          <a:p>
            <a:pPr>
              <a:buFont typeface="Wingdings" pitchFamily="2" charset="2"/>
              <a:buNone/>
            </a:pPr>
            <a:r>
              <a:rPr lang="de-CH" smtClean="0"/>
              <a:t>	„Nach einer ersten Etappe mit Pilotversuchen seitens der drei Kantone GE, NE und ZH, die in enger Zusammenarbeit mit dem Bund durchgeführt wurden, hat sich der Bundesrat am 31. Mai 2006 für eine Einführung von Vote électronique in Etappen ausgesprochen (vgl. </a:t>
            </a:r>
            <a:r>
              <a:rPr lang="de-CH" smtClean="0">
                <a:hlinkClick r:id="rId3" tooltip="Link zum Evaluationsbericht vom 31.Mai 2006"/>
              </a:rPr>
              <a:t>Evaluationsbericht vom 31. Mai 2006</a:t>
            </a:r>
            <a:r>
              <a:rPr lang="de-CH" smtClean="0"/>
              <a:t>)*</a:t>
            </a:r>
          </a:p>
          <a:p>
            <a:pPr>
              <a:buFont typeface="Wingdings" pitchFamily="2" charset="2"/>
              <a:buNone/>
            </a:pPr>
            <a:r>
              <a:rPr lang="de-CH" smtClean="0"/>
              <a:t/>
            </a:r>
            <a:br>
              <a:rPr lang="de-CH" smtClean="0"/>
            </a:br>
            <a:endParaRPr lang="de-CH" smtClean="0"/>
          </a:p>
          <a:p>
            <a:endParaRPr lang="de-CH" smtClean="0"/>
          </a:p>
        </p:txBody>
      </p:sp>
    </p:spTree>
    <p:extLst>
      <p:ext uri="{BB962C8B-B14F-4D97-AF65-F5344CB8AC3E}">
        <p14:creationId xmlns:p14="http://schemas.microsoft.com/office/powerpoint/2010/main" val="187436298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214414" y="500042"/>
            <a:ext cx="8229600" cy="71436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400" dirty="0" smtClean="0"/>
              <a:t>Professionalisierung</a:t>
            </a:r>
            <a:endParaRPr lang="de-DE" sz="2800" dirty="0" smtClean="0"/>
          </a:p>
        </p:txBody>
      </p:sp>
      <p:pic>
        <p:nvPicPr>
          <p:cNvPr id="40963" name="Picture 4"/>
          <p:cNvPicPr>
            <a:picLocks noGrp="1" noChangeAspect="1" noChangeArrowheads="1"/>
          </p:cNvPicPr>
          <p:nvPr>
            <p:ph type="body" idx="1"/>
          </p:nvPr>
        </p:nvPicPr>
        <p:blipFill>
          <a:blip r:embed="rId3"/>
          <a:srcRect/>
          <a:stretch>
            <a:fillRect/>
          </a:stretch>
        </p:blipFill>
        <p:spPr bwMode="auto">
          <a:xfrm>
            <a:off x="857224" y="1000108"/>
            <a:ext cx="7705725" cy="4365625"/>
          </a:xfrm>
          <a:noFill/>
          <a:ln>
            <a:miter lim="800000"/>
            <a:headEnd/>
            <a:tailEnd/>
          </a:ln>
        </p:spPr>
      </p:pic>
      <p:sp>
        <p:nvSpPr>
          <p:cNvPr id="40964" name="Text Box 5"/>
          <p:cNvSpPr txBox="1">
            <a:spLocks noChangeArrowheads="1"/>
          </p:cNvSpPr>
          <p:nvPr/>
        </p:nvSpPr>
        <p:spPr bwMode="auto">
          <a:xfrm>
            <a:off x="928662" y="5715016"/>
            <a:ext cx="6115050" cy="461665"/>
          </a:xfrm>
          <a:prstGeom prst="rect">
            <a:avLst/>
          </a:prstGeom>
          <a:noFill/>
          <a:ln w="9525">
            <a:noFill/>
            <a:miter lim="800000"/>
            <a:headEnd/>
            <a:tailEnd/>
          </a:ln>
        </p:spPr>
        <p:txBody>
          <a:bodyPr>
            <a:spAutoFit/>
          </a:bodyPr>
          <a:lstStyle/>
          <a:p>
            <a:pPr algn="l">
              <a:spcBef>
                <a:spcPct val="50000"/>
              </a:spcBef>
            </a:pPr>
            <a:r>
              <a:rPr lang="de-CH" u="none" dirty="0"/>
              <a:t>Vgl. Seminararbeit von Michael Bühler 2006</a:t>
            </a:r>
            <a:endParaRPr lang="de-DE" u="none"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err="1" smtClean="0"/>
              <a:t>Three</a:t>
            </a:r>
            <a:r>
              <a:rPr lang="de-CH" sz="2400" dirty="0" smtClean="0"/>
              <a:t> </a:t>
            </a:r>
            <a:r>
              <a:rPr lang="de-CH" sz="2400" dirty="0" err="1" smtClean="0"/>
              <a:t>Faces</a:t>
            </a:r>
            <a:r>
              <a:rPr lang="de-CH" sz="2400" dirty="0" smtClean="0"/>
              <a:t> </a:t>
            </a:r>
            <a:r>
              <a:rPr lang="de-CH" sz="2400" dirty="0" err="1" smtClean="0"/>
              <a:t>of</a:t>
            </a:r>
            <a:r>
              <a:rPr lang="de-CH" sz="2400" dirty="0" smtClean="0"/>
              <a:t> Party </a:t>
            </a:r>
            <a:r>
              <a:rPr lang="de-CH" sz="2400" dirty="0" err="1" smtClean="0"/>
              <a:t>Organisations</a:t>
            </a:r>
            <a:r>
              <a:rPr lang="de-CH" sz="2400" dirty="0" smtClean="0"/>
              <a:t> (Katz/Mair)</a:t>
            </a:r>
            <a:endParaRPr lang="de-CH" sz="2400" dirty="0"/>
          </a:p>
        </p:txBody>
      </p:sp>
      <p:sp>
        <p:nvSpPr>
          <p:cNvPr id="3" name="Inhaltsplatzhalter 2"/>
          <p:cNvSpPr>
            <a:spLocks noGrp="1"/>
          </p:cNvSpPr>
          <p:nvPr>
            <p:ph idx="1"/>
          </p:nvPr>
        </p:nvSpPr>
        <p:spPr/>
        <p:txBody>
          <a:bodyPr/>
          <a:lstStyle/>
          <a:p>
            <a:r>
              <a:rPr lang="de-CH" dirty="0" smtClean="0"/>
              <a:t>Party on </a:t>
            </a:r>
            <a:r>
              <a:rPr lang="de-CH" dirty="0" err="1" smtClean="0"/>
              <a:t>the</a:t>
            </a:r>
            <a:r>
              <a:rPr lang="de-CH" dirty="0" smtClean="0"/>
              <a:t> </a:t>
            </a:r>
            <a:r>
              <a:rPr lang="de-CH" dirty="0" err="1" smtClean="0"/>
              <a:t>ground</a:t>
            </a:r>
            <a:endParaRPr lang="de-CH" dirty="0"/>
          </a:p>
          <a:p>
            <a:endParaRPr lang="de-CH" dirty="0" smtClean="0"/>
          </a:p>
          <a:p>
            <a:r>
              <a:rPr lang="de-CH" dirty="0" smtClean="0"/>
              <a:t>Party </a:t>
            </a:r>
            <a:r>
              <a:rPr lang="de-CH" dirty="0" err="1" smtClean="0"/>
              <a:t>central</a:t>
            </a:r>
            <a:r>
              <a:rPr lang="de-CH" dirty="0" smtClean="0"/>
              <a:t> </a:t>
            </a:r>
            <a:r>
              <a:rPr lang="de-CH" dirty="0" err="1" smtClean="0"/>
              <a:t>office</a:t>
            </a:r>
            <a:endParaRPr lang="de-CH" dirty="0" smtClean="0"/>
          </a:p>
          <a:p>
            <a:endParaRPr lang="de-CH" dirty="0"/>
          </a:p>
          <a:p>
            <a:r>
              <a:rPr lang="de-CH" b="1" dirty="0" smtClean="0">
                <a:solidFill>
                  <a:schemeClr val="tx2"/>
                </a:solidFill>
              </a:rPr>
              <a:t>Party in </a:t>
            </a:r>
            <a:r>
              <a:rPr lang="de-CH" b="1" dirty="0" err="1" smtClean="0">
                <a:solidFill>
                  <a:schemeClr val="tx2"/>
                </a:solidFill>
              </a:rPr>
              <a:t>public</a:t>
            </a:r>
            <a:r>
              <a:rPr lang="de-CH" b="1" dirty="0" smtClean="0">
                <a:solidFill>
                  <a:schemeClr val="tx2"/>
                </a:solidFill>
              </a:rPr>
              <a:t> </a:t>
            </a:r>
            <a:r>
              <a:rPr lang="de-CH" b="1" dirty="0" err="1" smtClean="0">
                <a:solidFill>
                  <a:schemeClr val="tx2"/>
                </a:solidFill>
              </a:rPr>
              <a:t>office</a:t>
            </a:r>
            <a:endParaRPr lang="de-CH" b="1" dirty="0" smtClean="0">
              <a:solidFill>
                <a:schemeClr val="tx2"/>
              </a:solidFill>
            </a:endParaRPr>
          </a:p>
        </p:txBody>
      </p:sp>
    </p:spTree>
    <p:extLst>
      <p:ext uri="{BB962C8B-B14F-4D97-AF65-F5344CB8AC3E}">
        <p14:creationId xmlns:p14="http://schemas.microsoft.com/office/powerpoint/2010/main" val="427979865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1142976" y="357166"/>
            <a:ext cx="7772400" cy="78105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400" dirty="0" smtClean="0">
                <a:latin typeface="Arial" pitchFamily="34" charset="0"/>
              </a:rPr>
              <a:t>Ideologische Verortung: Die Kantonalparteien auf der Links-rechts-Achse</a:t>
            </a:r>
          </a:p>
        </p:txBody>
      </p:sp>
      <p:sp>
        <p:nvSpPr>
          <p:cNvPr id="41987" name="Rectangle 3"/>
          <p:cNvSpPr>
            <a:spLocks noChangeArrowheads="1"/>
          </p:cNvSpPr>
          <p:nvPr/>
        </p:nvSpPr>
        <p:spPr bwMode="auto">
          <a:xfrm>
            <a:off x="2628900" y="2600325"/>
            <a:ext cx="9144000" cy="0"/>
          </a:xfrm>
          <a:prstGeom prst="rect">
            <a:avLst/>
          </a:prstGeom>
          <a:noFill/>
          <a:ln w="9525">
            <a:noFill/>
            <a:miter lim="800000"/>
            <a:headEnd/>
            <a:tailEnd/>
          </a:ln>
        </p:spPr>
        <p:txBody>
          <a:bodyPr>
            <a:spAutoFit/>
          </a:bodyPr>
          <a:lstStyle/>
          <a:p>
            <a:endParaRPr lang="de-CH"/>
          </a:p>
        </p:txBody>
      </p:sp>
      <p:pic>
        <p:nvPicPr>
          <p:cNvPr id="41988" name="Picture 4"/>
          <p:cNvPicPr>
            <a:picLocks noGrp="1" noChangeAspect="1" noChangeArrowheads="1"/>
          </p:cNvPicPr>
          <p:nvPr>
            <p:ph type="dgm" idx="1"/>
          </p:nvPr>
        </p:nvPicPr>
        <p:blipFill>
          <a:blip r:embed="rId3"/>
          <a:srcRect/>
          <a:stretch>
            <a:fillRect/>
          </a:stretch>
        </p:blipFill>
        <p:spPr bwMode="auto">
          <a:xfrm>
            <a:off x="266700" y="2209800"/>
            <a:ext cx="8085138" cy="4324350"/>
          </a:xfrm>
          <a:noFill/>
          <a:ln>
            <a:miter lim="800000"/>
            <a:headEnd/>
            <a:tailEnd/>
          </a:ln>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1428728" y="192070"/>
            <a:ext cx="7337446" cy="736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000" dirty="0" smtClean="0"/>
              <a:t>Kandidierende NRW (FDP, CVP, SP, SVP, GLIP und GPS)</a:t>
            </a:r>
            <a:endParaRPr lang="de-DE" sz="2000" dirty="0" smtClean="0"/>
          </a:p>
        </p:txBody>
      </p:sp>
      <p:pic>
        <p:nvPicPr>
          <p:cNvPr id="923651" name="Picture 3"/>
          <p:cNvPicPr>
            <a:picLocks noChangeAspect="1" noChangeArrowheads="1"/>
          </p:cNvPicPr>
          <p:nvPr/>
        </p:nvPicPr>
        <p:blipFill>
          <a:blip r:embed="rId3"/>
          <a:srcRect/>
          <a:stretch>
            <a:fillRect/>
          </a:stretch>
        </p:blipFill>
        <p:spPr bwMode="auto">
          <a:xfrm>
            <a:off x="3348038" y="765175"/>
            <a:ext cx="2681287" cy="3057525"/>
          </a:xfrm>
          <a:prstGeom prst="rect">
            <a:avLst/>
          </a:prstGeom>
          <a:noFill/>
          <a:ln w="9525">
            <a:noFill/>
            <a:miter lim="800000"/>
            <a:headEnd/>
            <a:tailEnd/>
          </a:ln>
        </p:spPr>
      </p:pic>
      <p:pic>
        <p:nvPicPr>
          <p:cNvPr id="923652" name="Picture 4"/>
          <p:cNvPicPr>
            <a:picLocks noChangeAspect="1" noChangeArrowheads="1"/>
          </p:cNvPicPr>
          <p:nvPr/>
        </p:nvPicPr>
        <p:blipFill>
          <a:blip r:embed="rId4"/>
          <a:srcRect/>
          <a:stretch>
            <a:fillRect/>
          </a:stretch>
        </p:blipFill>
        <p:spPr bwMode="auto">
          <a:xfrm>
            <a:off x="192088" y="836613"/>
            <a:ext cx="2678112" cy="3059112"/>
          </a:xfrm>
          <a:prstGeom prst="rect">
            <a:avLst/>
          </a:prstGeom>
          <a:noFill/>
          <a:ln w="9525">
            <a:noFill/>
            <a:miter lim="800000"/>
            <a:headEnd/>
            <a:tailEnd/>
          </a:ln>
        </p:spPr>
      </p:pic>
      <p:pic>
        <p:nvPicPr>
          <p:cNvPr id="923653" name="Picture 5"/>
          <p:cNvPicPr>
            <a:picLocks noChangeAspect="1" noChangeArrowheads="1"/>
          </p:cNvPicPr>
          <p:nvPr/>
        </p:nvPicPr>
        <p:blipFill>
          <a:blip r:embed="rId5"/>
          <a:srcRect/>
          <a:stretch>
            <a:fillRect/>
          </a:stretch>
        </p:blipFill>
        <p:spPr bwMode="auto">
          <a:xfrm>
            <a:off x="6300788" y="836613"/>
            <a:ext cx="2670175" cy="3059112"/>
          </a:xfrm>
          <a:prstGeom prst="rect">
            <a:avLst/>
          </a:prstGeom>
          <a:noFill/>
          <a:ln w="9525">
            <a:noFill/>
            <a:miter lim="800000"/>
            <a:headEnd/>
            <a:tailEnd/>
          </a:ln>
        </p:spPr>
      </p:pic>
      <p:pic>
        <p:nvPicPr>
          <p:cNvPr id="44038" name="Picture 6"/>
          <p:cNvPicPr>
            <a:picLocks noChangeAspect="1" noChangeArrowheads="1"/>
          </p:cNvPicPr>
          <p:nvPr/>
        </p:nvPicPr>
        <p:blipFill>
          <a:blip r:embed="rId6"/>
          <a:srcRect/>
          <a:stretch>
            <a:fillRect/>
          </a:stretch>
        </p:blipFill>
        <p:spPr bwMode="auto">
          <a:xfrm>
            <a:off x="6477000" y="3644900"/>
            <a:ext cx="2667000" cy="3059113"/>
          </a:xfrm>
          <a:prstGeom prst="rect">
            <a:avLst/>
          </a:prstGeom>
          <a:noFill/>
          <a:ln w="9525">
            <a:noFill/>
            <a:miter lim="800000"/>
            <a:headEnd/>
            <a:tailEnd/>
          </a:ln>
        </p:spPr>
      </p:pic>
      <p:pic>
        <p:nvPicPr>
          <p:cNvPr id="44039" name="Picture 7"/>
          <p:cNvPicPr>
            <a:picLocks noChangeAspect="1" noChangeArrowheads="1"/>
          </p:cNvPicPr>
          <p:nvPr/>
        </p:nvPicPr>
        <p:blipFill>
          <a:blip r:embed="rId7"/>
          <a:srcRect/>
          <a:stretch>
            <a:fillRect/>
          </a:stretch>
        </p:blipFill>
        <p:spPr bwMode="auto">
          <a:xfrm>
            <a:off x="3419475" y="3573463"/>
            <a:ext cx="2795588" cy="3059112"/>
          </a:xfrm>
          <a:prstGeom prst="rect">
            <a:avLst/>
          </a:prstGeom>
          <a:noFill/>
          <a:ln w="9525">
            <a:noFill/>
            <a:miter lim="800000"/>
            <a:headEnd/>
            <a:tailEnd/>
          </a:ln>
        </p:spPr>
      </p:pic>
      <p:pic>
        <p:nvPicPr>
          <p:cNvPr id="44040" name="Picture 8"/>
          <p:cNvPicPr>
            <a:picLocks noChangeAspect="1" noChangeArrowheads="1"/>
          </p:cNvPicPr>
          <p:nvPr/>
        </p:nvPicPr>
        <p:blipFill>
          <a:blip r:embed="rId8"/>
          <a:srcRect/>
          <a:stretch>
            <a:fillRect/>
          </a:stretch>
        </p:blipFill>
        <p:spPr bwMode="auto">
          <a:xfrm>
            <a:off x="323850" y="3573463"/>
            <a:ext cx="2673350" cy="3057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23652"/>
                                        </p:tgtEl>
                                        <p:attrNameLst>
                                          <p:attrName>style.visibility</p:attrName>
                                        </p:attrNameLst>
                                      </p:cBhvr>
                                      <p:to>
                                        <p:strVal val="visible"/>
                                      </p:to>
                                    </p:set>
                                    <p:animEffect transition="in" filter="checkerboard(across)">
                                      <p:cBhvr>
                                        <p:cTn id="7" dur="500"/>
                                        <p:tgtEl>
                                          <p:spTgt spid="923652"/>
                                        </p:tgtEl>
                                      </p:cBhvr>
                                    </p:animEffect>
                                  </p:childTnLst>
                                </p:cTn>
                              </p:par>
                              <p:par>
                                <p:cTn id="8" presetID="5" presetClass="entr" presetSubtype="10" fill="hold" nodeType="withEffect">
                                  <p:stCondLst>
                                    <p:cond delay="0"/>
                                  </p:stCondLst>
                                  <p:childTnLst>
                                    <p:set>
                                      <p:cBhvr>
                                        <p:cTn id="9" dur="1" fill="hold">
                                          <p:stCondLst>
                                            <p:cond delay="0"/>
                                          </p:stCondLst>
                                        </p:cTn>
                                        <p:tgtEl>
                                          <p:spTgt spid="923651"/>
                                        </p:tgtEl>
                                        <p:attrNameLst>
                                          <p:attrName>style.visibility</p:attrName>
                                        </p:attrNameLst>
                                      </p:cBhvr>
                                      <p:to>
                                        <p:strVal val="visible"/>
                                      </p:to>
                                    </p:set>
                                    <p:animEffect transition="in" filter="checkerboard(across)">
                                      <p:cBhvr>
                                        <p:cTn id="10" dur="500"/>
                                        <p:tgtEl>
                                          <p:spTgt spid="923651"/>
                                        </p:tgtEl>
                                      </p:cBhvr>
                                    </p:animEffect>
                                  </p:childTnLst>
                                </p:cTn>
                              </p:par>
                              <p:par>
                                <p:cTn id="11" presetID="5" presetClass="entr" presetSubtype="10" fill="hold" nodeType="withEffect">
                                  <p:stCondLst>
                                    <p:cond delay="0"/>
                                  </p:stCondLst>
                                  <p:childTnLst>
                                    <p:set>
                                      <p:cBhvr>
                                        <p:cTn id="12" dur="1" fill="hold">
                                          <p:stCondLst>
                                            <p:cond delay="0"/>
                                          </p:stCondLst>
                                        </p:cTn>
                                        <p:tgtEl>
                                          <p:spTgt spid="923653"/>
                                        </p:tgtEl>
                                        <p:attrNameLst>
                                          <p:attrName>style.visibility</p:attrName>
                                        </p:attrNameLst>
                                      </p:cBhvr>
                                      <p:to>
                                        <p:strVal val="visible"/>
                                      </p:to>
                                    </p:set>
                                    <p:animEffect transition="in" filter="checkerboard(across)">
                                      <p:cBhvr>
                                        <p:cTn id="13" dur="500"/>
                                        <p:tgtEl>
                                          <p:spTgt spid="923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168962" name="Picture 2"/>
          <p:cNvPicPr>
            <a:picLocks noChangeAspect="1" noChangeArrowheads="1"/>
          </p:cNvPicPr>
          <p:nvPr/>
        </p:nvPicPr>
        <p:blipFill>
          <a:blip r:embed="rId3"/>
          <a:srcRect/>
          <a:stretch>
            <a:fillRect/>
          </a:stretch>
        </p:blipFill>
        <p:spPr bwMode="auto">
          <a:xfrm>
            <a:off x="3009900" y="1685925"/>
            <a:ext cx="3200400" cy="4362450"/>
          </a:xfrm>
          <a:prstGeom prst="rect">
            <a:avLst/>
          </a:prstGeom>
          <a:noFill/>
          <a:ln w="9525">
            <a:noFill/>
            <a:miter lim="800000"/>
            <a:headEnd/>
            <a:tailEnd/>
          </a:ln>
          <a:effectLst/>
        </p:spPr>
      </p:pic>
      <p:pic>
        <p:nvPicPr>
          <p:cNvPr id="168963" name="Picture 3"/>
          <p:cNvPicPr>
            <a:picLocks noChangeAspect="1" noChangeArrowheads="1"/>
          </p:cNvPicPr>
          <p:nvPr/>
        </p:nvPicPr>
        <p:blipFill>
          <a:blip r:embed="rId4"/>
          <a:srcRect/>
          <a:stretch>
            <a:fillRect/>
          </a:stretch>
        </p:blipFill>
        <p:spPr bwMode="auto">
          <a:xfrm>
            <a:off x="2295525" y="342900"/>
            <a:ext cx="4676775" cy="9651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bwMode="auto">
          <a:xfrm>
            <a:off x="1115616" y="620688"/>
            <a:ext cx="8229600" cy="893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CH" altLang="de-DE" sz="2400" dirty="0" smtClean="0"/>
              <a:t>Die Polarisierung des Schweizer Parteiensystems</a:t>
            </a:r>
            <a:endParaRPr lang="de-DE" altLang="de-DE" sz="2400" dirty="0" smtClean="0"/>
          </a:p>
        </p:txBody>
      </p:sp>
      <p:sp>
        <p:nvSpPr>
          <p:cNvPr id="47107"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eaLnBrk="1" hangingPunct="1"/>
            <a:endParaRPr lang="de-CH" altLang="de-DE"/>
          </a:p>
        </p:txBody>
      </p:sp>
      <p:sp>
        <p:nvSpPr>
          <p:cNvPr id="47108" name="Inhaltsplatzhalt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tLang="de-DE" smtClean="0"/>
          </a:p>
        </p:txBody>
      </p:sp>
      <p:pic>
        <p:nvPicPr>
          <p:cNvPr id="471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1998663"/>
            <a:ext cx="62198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6863" y="1363663"/>
            <a:ext cx="22558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46104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1214438" y="571500"/>
            <a:ext cx="8229600" cy="1143000"/>
          </a:xfrm>
        </p:spPr>
        <p:txBody>
          <a:bodyPr lIns="91440" tIns="45720" rIns="91440" bIns="45720" anchor="t"/>
          <a:lstStyle/>
          <a:p>
            <a:pPr eaLnBrk="1" hangingPunct="1"/>
            <a:r>
              <a:rPr lang="de-CH" altLang="de-DE" sz="2400" smtClean="0"/>
              <a:t>Liberale Parteien (CH und D)</a:t>
            </a:r>
          </a:p>
        </p:txBody>
      </p:sp>
      <p:pic>
        <p:nvPicPr>
          <p:cNvPr id="102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688" y="1785938"/>
            <a:ext cx="3325812" cy="36004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4" name="Picture 3"/>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4929188" y="1785938"/>
            <a:ext cx="3295650" cy="3600450"/>
          </a:xfrm>
          <a:noFill/>
          <a:ln w="3175">
            <a:solidFill>
              <a:schemeClr val="tx1"/>
            </a:solidFill>
            <a:miter lim="800000"/>
            <a:headEnd/>
            <a:tailEnd/>
          </a:ln>
        </p:spPr>
      </p:pic>
    </p:spTree>
    <p:extLst>
      <p:ext uri="{BB962C8B-B14F-4D97-AF65-F5344CB8AC3E}">
        <p14:creationId xmlns:p14="http://schemas.microsoft.com/office/powerpoint/2010/main" val="157741930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a:xfrm>
            <a:off x="1128713" y="642938"/>
            <a:ext cx="8229600" cy="1143000"/>
          </a:xfrm>
        </p:spPr>
        <p:txBody>
          <a:bodyPr lIns="91440" tIns="45720" rIns="91440" bIns="45720" anchor="t"/>
          <a:lstStyle/>
          <a:p>
            <a:pPr eaLnBrk="1" hangingPunct="1"/>
            <a:r>
              <a:rPr lang="de-CH" altLang="de-DE" sz="2400" smtClean="0"/>
              <a:t>Liberale Parteien (Engl., NL, DK)</a:t>
            </a:r>
          </a:p>
        </p:txBody>
      </p:sp>
      <p:pic>
        <p:nvPicPr>
          <p:cNvPr id="112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2143125"/>
            <a:ext cx="2651125" cy="28797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6"/>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14313" y="2143125"/>
            <a:ext cx="2647950" cy="2879725"/>
          </a:xfrm>
          <a:noFill/>
          <a:ln w="3175">
            <a:solidFill>
              <a:schemeClr val="tx1"/>
            </a:solidFill>
            <a:miter lim="800000"/>
            <a:headEnd/>
            <a:tailEnd/>
          </a:ln>
        </p:spPr>
      </p:pic>
      <p:pic>
        <p:nvPicPr>
          <p:cNvPr id="1126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938" y="2143125"/>
            <a:ext cx="2647950" cy="28797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76305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a:xfrm>
            <a:off x="1128713" y="571500"/>
            <a:ext cx="8229600" cy="1143000"/>
          </a:xfrm>
        </p:spPr>
        <p:txBody>
          <a:bodyPr lIns="91440" tIns="45720" rIns="91440" bIns="45720" anchor="t"/>
          <a:lstStyle/>
          <a:p>
            <a:pPr eaLnBrk="1" hangingPunct="1"/>
            <a:r>
              <a:rPr lang="de-CH" altLang="de-DE" sz="2400" smtClean="0"/>
              <a:t>CVP (CH) und CDU (D)</a:t>
            </a:r>
          </a:p>
        </p:txBody>
      </p:sp>
      <p:pic>
        <p:nvPicPr>
          <p:cNvPr id="1229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625" y="1643063"/>
            <a:ext cx="3306763" cy="36004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688" y="1643063"/>
            <a:ext cx="3309937" cy="36004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8131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a:xfrm>
            <a:off x="1265238" y="642938"/>
            <a:ext cx="7378700" cy="381000"/>
          </a:xfrm>
        </p:spPr>
        <p:txBody>
          <a:bodyPr lIns="91440" tIns="45720" rIns="91440" bIns="45720" anchor="t"/>
          <a:lstStyle/>
          <a:p>
            <a:pPr eaLnBrk="1" hangingPunct="1"/>
            <a:r>
              <a:rPr lang="de-CH" altLang="de-DE" sz="2400" smtClean="0"/>
              <a:t>Union pour une majorité populaire (F)</a:t>
            </a:r>
          </a:p>
        </p:txBody>
      </p:sp>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1428750"/>
            <a:ext cx="4357687" cy="4738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7320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a:xfrm>
            <a:off x="1285875" y="357188"/>
            <a:ext cx="7307263" cy="638175"/>
          </a:xfrm>
        </p:spPr>
        <p:txBody>
          <a:bodyPr/>
          <a:lstStyle/>
          <a:p>
            <a:r>
              <a:rPr lang="de-CH" sz="2400" dirty="0" smtClean="0"/>
              <a:t>Gesetzes- und Verordnungsänderungen zu den politischen Rechten per 1. Januar 2008</a:t>
            </a:r>
            <a:endParaRPr lang="de-CH" dirty="0" smtClean="0"/>
          </a:p>
        </p:txBody>
      </p:sp>
      <p:sp>
        <p:nvSpPr>
          <p:cNvPr id="11267" name="Inhaltsplatzhalter 2"/>
          <p:cNvSpPr>
            <a:spLocks noGrp="1"/>
          </p:cNvSpPr>
          <p:nvPr>
            <p:ph idx="1"/>
          </p:nvPr>
        </p:nvSpPr>
        <p:spPr>
          <a:xfrm>
            <a:off x="571500" y="1285875"/>
            <a:ext cx="7929563" cy="4114800"/>
          </a:xfrm>
        </p:spPr>
        <p:txBody>
          <a:bodyPr/>
          <a:lstStyle/>
          <a:p>
            <a:pPr>
              <a:lnSpc>
                <a:spcPct val="100000"/>
              </a:lnSpc>
              <a:spcBef>
                <a:spcPts val="100"/>
              </a:spcBef>
              <a:buFont typeface="Wingdings" pitchFamily="2" charset="2"/>
              <a:buNone/>
            </a:pPr>
            <a:r>
              <a:rPr lang="de-CH" smtClean="0"/>
              <a:t>Erweiterte Versuchsphase</a:t>
            </a:r>
          </a:p>
          <a:p>
            <a:pPr>
              <a:lnSpc>
                <a:spcPct val="100000"/>
              </a:lnSpc>
              <a:spcBef>
                <a:spcPts val="100"/>
              </a:spcBef>
              <a:buFont typeface="Wingdings" pitchFamily="2" charset="2"/>
              <a:buNone/>
            </a:pPr>
            <a:endParaRPr lang="de-CH" smtClean="0"/>
          </a:p>
          <a:p>
            <a:pPr>
              <a:lnSpc>
                <a:spcPct val="100000"/>
              </a:lnSpc>
              <a:spcBef>
                <a:spcPts val="100"/>
              </a:spcBef>
            </a:pPr>
            <a:r>
              <a:rPr lang="de-CH" smtClean="0"/>
              <a:t>weitere Kantone können sich an Versuchen mit Vote électronique beteiligen;</a:t>
            </a:r>
          </a:p>
          <a:p>
            <a:pPr>
              <a:lnSpc>
                <a:spcPct val="100000"/>
              </a:lnSpc>
              <a:spcBef>
                <a:spcPts val="100"/>
              </a:spcBef>
            </a:pPr>
            <a:endParaRPr lang="de-CH" smtClean="0"/>
          </a:p>
          <a:p>
            <a:pPr>
              <a:lnSpc>
                <a:spcPct val="100000"/>
              </a:lnSpc>
              <a:spcBef>
                <a:spcPts val="100"/>
              </a:spcBef>
            </a:pPr>
            <a:r>
              <a:rPr lang="de-CH" smtClean="0"/>
              <a:t>2007-2011 bleibt die Zahl der elektronisch Abstimmenden auf 10 Prozent der Wählerschaft beschränkt;</a:t>
            </a:r>
          </a:p>
          <a:p>
            <a:pPr>
              <a:lnSpc>
                <a:spcPct val="100000"/>
              </a:lnSpc>
              <a:spcBef>
                <a:spcPts val="100"/>
              </a:spcBef>
            </a:pPr>
            <a:endParaRPr lang="de-CH" smtClean="0"/>
          </a:p>
          <a:p>
            <a:pPr>
              <a:lnSpc>
                <a:spcPct val="100000"/>
              </a:lnSpc>
              <a:spcBef>
                <a:spcPts val="100"/>
              </a:spcBef>
            </a:pPr>
            <a:r>
              <a:rPr lang="de-CH" smtClean="0"/>
              <a:t>nach fünf pannenfreien und erfolgreichen Versuchen mit Vote électronique kann ein Kanton den Bundesrat um eine erweiterte Bewilligung </a:t>
            </a:r>
          </a:p>
          <a:p>
            <a:pPr>
              <a:lnSpc>
                <a:spcPct val="100000"/>
              </a:lnSpc>
              <a:spcBef>
                <a:spcPts val="100"/>
              </a:spcBef>
            </a:pPr>
            <a:endParaRPr lang="de-CH" smtClean="0"/>
          </a:p>
          <a:p>
            <a:pPr>
              <a:lnSpc>
                <a:spcPct val="100000"/>
              </a:lnSpc>
              <a:spcBef>
                <a:spcPts val="100"/>
              </a:spcBef>
            </a:pPr>
            <a:r>
              <a:rPr lang="de-CH" smtClean="0"/>
              <a:t>Einbezug der Auslandschweizerinnen und Auslandschweizer in die Versuche -&gt; Harmonisierung Stimmenregister  -&gt; 2011</a:t>
            </a:r>
            <a:br>
              <a:rPr lang="de-CH" smtClean="0"/>
            </a:br>
            <a:endParaRPr lang="de-CH" smtClean="0"/>
          </a:p>
          <a:p>
            <a:pPr>
              <a:buFont typeface="Wingdings" pitchFamily="2" charset="2"/>
              <a:buNone/>
            </a:pPr>
            <a:endParaRPr lang="de-CH" smtClean="0"/>
          </a:p>
          <a:p>
            <a:pPr>
              <a:buFont typeface="Wingdings" pitchFamily="2" charset="2"/>
              <a:buNone/>
            </a:pPr>
            <a:r>
              <a:rPr lang="de-CH" smtClean="0"/>
              <a:t/>
            </a:r>
            <a:br>
              <a:rPr lang="de-CH" smtClean="0"/>
            </a:br>
            <a:endParaRPr lang="de-CH" smtClean="0"/>
          </a:p>
          <a:p>
            <a:endParaRPr lang="de-CH" smtClean="0"/>
          </a:p>
        </p:txBody>
      </p:sp>
    </p:spTree>
    <p:extLst>
      <p:ext uri="{BB962C8B-B14F-4D97-AF65-F5344CB8AC3E}">
        <p14:creationId xmlns:p14="http://schemas.microsoft.com/office/powerpoint/2010/main" val="407167540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a:xfrm>
            <a:off x="1200150" y="630238"/>
            <a:ext cx="8229600" cy="1143000"/>
          </a:xfrm>
        </p:spPr>
        <p:txBody>
          <a:bodyPr lIns="91440" tIns="45720" rIns="91440" bIns="45720" anchor="t"/>
          <a:lstStyle/>
          <a:p>
            <a:pPr eaLnBrk="1" hangingPunct="1"/>
            <a:r>
              <a:rPr lang="de-CH" altLang="de-DE" sz="2400" smtClean="0"/>
              <a:t>Grüne (CH, D und OE)</a:t>
            </a:r>
          </a:p>
        </p:txBody>
      </p:sp>
      <p:pic>
        <p:nvPicPr>
          <p:cNvPr id="143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857375"/>
            <a:ext cx="2519362" cy="27416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438" y="1833563"/>
            <a:ext cx="2519362" cy="273843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1"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357938" y="1857375"/>
            <a:ext cx="2519362" cy="2740025"/>
          </a:xfrm>
          <a:noFill/>
          <a:ln w="3175">
            <a:solidFill>
              <a:schemeClr val="tx1"/>
            </a:solidFill>
            <a:miter lim="800000"/>
            <a:headEnd/>
            <a:tailEnd/>
          </a:ln>
        </p:spPr>
      </p:pic>
    </p:spTree>
    <p:extLst>
      <p:ext uri="{BB962C8B-B14F-4D97-AF65-F5344CB8AC3E}">
        <p14:creationId xmlns:p14="http://schemas.microsoft.com/office/powerpoint/2010/main" val="194422792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a:xfrm>
            <a:off x="1143000" y="571500"/>
            <a:ext cx="8229600" cy="1143000"/>
          </a:xfrm>
        </p:spPr>
        <p:txBody>
          <a:bodyPr lIns="91440" tIns="45720" rIns="91440" bIns="45720" anchor="t"/>
          <a:lstStyle/>
          <a:p>
            <a:pPr eaLnBrk="1" hangingPunct="1"/>
            <a:r>
              <a:rPr lang="de-CH" altLang="de-DE" sz="2400" smtClean="0"/>
              <a:t>SP und SPD</a:t>
            </a:r>
          </a:p>
        </p:txBody>
      </p:sp>
      <p:pic>
        <p:nvPicPr>
          <p:cNvPr id="1536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 y="1643063"/>
            <a:ext cx="3500438" cy="36004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9188" y="1643063"/>
            <a:ext cx="3500437" cy="36004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63486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a:xfrm>
            <a:off x="1143000" y="571500"/>
            <a:ext cx="8229600" cy="839788"/>
          </a:xfrm>
        </p:spPr>
        <p:txBody>
          <a:bodyPr lIns="91440" tIns="45720" rIns="91440" bIns="45720" anchor="t"/>
          <a:lstStyle/>
          <a:p>
            <a:r>
              <a:rPr lang="de-CH" altLang="de-DE" sz="2400" smtClean="0"/>
              <a:t>SP und die Linke</a:t>
            </a:r>
          </a:p>
        </p:txBody>
      </p:sp>
      <p:sp>
        <p:nvSpPr>
          <p:cNvPr id="16387" name="Inhaltsplatzhalter 2"/>
          <p:cNvSpPr>
            <a:spLocks noGrp="1"/>
          </p:cNvSpPr>
          <p:nvPr>
            <p:ph idx="1"/>
          </p:nvPr>
        </p:nvSpPr>
        <p:spPr/>
        <p:txBody>
          <a:bodyPr lIns="91440" tIns="45720" rIns="91440" bIns="45720"/>
          <a:lstStyle/>
          <a:p>
            <a:endParaRPr lang="de-CH" altLang="de-DE" smtClean="0"/>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313" y="1655763"/>
            <a:ext cx="7045325"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90589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a:xfrm>
            <a:off x="1214438" y="642938"/>
            <a:ext cx="8229600" cy="1143000"/>
          </a:xfrm>
        </p:spPr>
        <p:txBody>
          <a:bodyPr lIns="91440" tIns="45720" rIns="91440" bIns="45720" anchor="t"/>
          <a:lstStyle/>
          <a:p>
            <a:pPr eaLnBrk="1" hangingPunct="1"/>
            <a:r>
              <a:rPr lang="de-CH" altLang="de-DE" sz="2400" smtClean="0"/>
              <a:t>Labour (Engl.), PS (F) und SAP (S)</a:t>
            </a:r>
          </a:p>
        </p:txBody>
      </p:sp>
      <p:pic>
        <p:nvPicPr>
          <p:cNvPr id="174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2120900"/>
            <a:ext cx="2838450" cy="28797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563" y="2120900"/>
            <a:ext cx="2646362" cy="28797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8"/>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294438" y="2120900"/>
            <a:ext cx="2644775" cy="2879725"/>
          </a:xfrm>
          <a:noFill/>
          <a:ln w="3175">
            <a:solidFill>
              <a:schemeClr val="tx1"/>
            </a:solidFill>
            <a:miter lim="800000"/>
            <a:headEnd/>
            <a:tailEnd/>
          </a:ln>
        </p:spPr>
      </p:pic>
    </p:spTree>
    <p:extLst>
      <p:ext uri="{BB962C8B-B14F-4D97-AF65-F5344CB8AC3E}">
        <p14:creationId xmlns:p14="http://schemas.microsoft.com/office/powerpoint/2010/main" val="316277269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a:xfrm>
            <a:off x="1143000" y="571500"/>
            <a:ext cx="8229600" cy="1143000"/>
          </a:xfrm>
        </p:spPr>
        <p:txBody>
          <a:bodyPr lIns="91440" tIns="45720" rIns="91440" bIns="45720" anchor="t"/>
          <a:lstStyle/>
          <a:p>
            <a:pPr eaLnBrk="1" hangingPunct="1"/>
            <a:r>
              <a:rPr lang="de-CH" altLang="de-DE" sz="2400" smtClean="0"/>
              <a:t>SVP, FPOe und Vlaams Belang </a:t>
            </a:r>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785938"/>
            <a:ext cx="2643188" cy="28797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1785938"/>
            <a:ext cx="2636838" cy="28797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286500" y="1785938"/>
            <a:ext cx="2644775" cy="2879725"/>
          </a:xfrm>
          <a:noFill/>
          <a:ln w="3175">
            <a:solidFill>
              <a:schemeClr val="tx1"/>
            </a:solidFill>
            <a:miter lim="800000"/>
            <a:headEnd/>
            <a:tailEnd/>
          </a:ln>
        </p:spPr>
      </p:pic>
    </p:spTree>
    <p:extLst>
      <p:ext uri="{BB962C8B-B14F-4D97-AF65-F5344CB8AC3E}">
        <p14:creationId xmlns:p14="http://schemas.microsoft.com/office/powerpoint/2010/main" val="172128517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de-CH" sz="2800" smtClean="0"/>
              <a:t>Gliederung der Ausführungen</a:t>
            </a:r>
            <a:endParaRPr lang="de-DE" sz="2800" smtClean="0"/>
          </a:p>
        </p:txBody>
      </p:sp>
      <p:sp>
        <p:nvSpPr>
          <p:cNvPr id="12291" name="Rectangle 3"/>
          <p:cNvSpPr>
            <a:spLocks noGrp="1" noChangeArrowheads="1"/>
          </p:cNvSpPr>
          <p:nvPr>
            <p:ph type="body" idx="1"/>
          </p:nvPr>
        </p:nvSpPr>
        <p:spPr>
          <a:xfrm>
            <a:off x="1071538" y="1643050"/>
            <a:ext cx="7640637" cy="4043362"/>
          </a:xfrm>
        </p:spPr>
        <p:txBody>
          <a:bodyPr/>
          <a:lstStyle/>
          <a:p>
            <a:pPr marL="419100" indent="-419100" eaLnBrk="1" hangingPunct="1">
              <a:lnSpc>
                <a:spcPct val="130000"/>
              </a:lnSpc>
              <a:buFont typeface="Wingdings" pitchFamily="2" charset="2"/>
              <a:buAutoNum type="arabicPeriod"/>
            </a:pPr>
            <a:r>
              <a:rPr lang="de-CH" sz="2000" dirty="0" smtClean="0">
                <a:cs typeface="Times New Roman" pitchFamily="18" charset="0"/>
              </a:rPr>
              <a:t>Der gesellschaftliche Wandel</a:t>
            </a:r>
          </a:p>
          <a:p>
            <a:pPr marL="419100" indent="-419100" eaLnBrk="1" hangingPunct="1">
              <a:lnSpc>
                <a:spcPct val="130000"/>
              </a:lnSpc>
              <a:buFont typeface="Wingdings" pitchFamily="2" charset="2"/>
              <a:buAutoNum type="arabicPeriod"/>
            </a:pPr>
            <a:r>
              <a:rPr lang="de-CH" sz="2000" dirty="0" smtClean="0">
                <a:cs typeface="Times New Roman" pitchFamily="18" charset="0"/>
              </a:rPr>
              <a:t>Parteien im Wandel</a:t>
            </a:r>
          </a:p>
          <a:p>
            <a:pPr marL="419100" indent="-419100" eaLnBrk="1" hangingPunct="1">
              <a:lnSpc>
                <a:spcPct val="130000"/>
              </a:lnSpc>
              <a:buFont typeface="Wingdings" pitchFamily="2" charset="2"/>
              <a:buAutoNum type="arabicPeriod"/>
            </a:pPr>
            <a:r>
              <a:rPr lang="de-CH" sz="2000" dirty="0" smtClean="0">
                <a:cs typeface="Times New Roman" pitchFamily="18" charset="0"/>
              </a:rPr>
              <a:t>Ein paar Facts zu den Schweizer Parteien</a:t>
            </a:r>
          </a:p>
          <a:p>
            <a:pPr marL="419100" indent="-419100" eaLnBrk="1" hangingPunct="1">
              <a:lnSpc>
                <a:spcPct val="130000"/>
              </a:lnSpc>
              <a:buFont typeface="Wingdings" pitchFamily="2" charset="2"/>
              <a:buAutoNum type="arabicPeriod"/>
            </a:pPr>
            <a:r>
              <a:rPr lang="de-CH" sz="2000" b="1" dirty="0" smtClean="0">
                <a:solidFill>
                  <a:schemeClr val="tx2"/>
                </a:solidFill>
                <a:cs typeface="Times New Roman" pitchFamily="18" charset="0"/>
              </a:rPr>
              <a:t>Grundmuster der politischen Kommunikation in der Schweiz</a:t>
            </a:r>
            <a:endParaRPr lang="de-CH" sz="2000" b="1" dirty="0" smtClean="0">
              <a:solidFill>
                <a:schemeClr val="tx2"/>
              </a:solidFill>
            </a:endParaRPr>
          </a:p>
          <a:p>
            <a:pPr marL="419100" indent="-419100" eaLnBrk="1" hangingPunct="1">
              <a:lnSpc>
                <a:spcPct val="130000"/>
              </a:lnSpc>
              <a:buFont typeface="Wingdings" pitchFamily="2" charset="2"/>
              <a:buAutoNum type="arabicPeriod"/>
            </a:pPr>
            <a:r>
              <a:rPr lang="de-CH" sz="2000" dirty="0" smtClean="0"/>
              <a:t>Die Reaktion der Parteien auf die veränderten Voraussetzungen: Politisches Marketing und Amerikanisierung</a:t>
            </a:r>
            <a:endParaRPr lang="fr-CH" sz="2000" dirty="0" smtClean="0"/>
          </a:p>
          <a:p>
            <a:pPr marL="419100" indent="-419100" eaLnBrk="1" hangingPunct="1">
              <a:lnSpc>
                <a:spcPct val="130000"/>
              </a:lnSpc>
              <a:buNone/>
            </a:pPr>
            <a:endParaRPr lang="fr-CH" sz="2000" dirty="0" smtClean="0"/>
          </a:p>
          <a:p>
            <a:pPr marL="419100" indent="-419100" eaLnBrk="1" hangingPunct="1">
              <a:lnSpc>
                <a:spcPct val="130000"/>
              </a:lnSpc>
              <a:buNone/>
            </a:pPr>
            <a:r>
              <a:rPr lang="fr-CH" sz="2000" dirty="0" smtClean="0"/>
              <a:t>	</a:t>
            </a:r>
            <a:endParaRPr lang="de-CH" dirty="0" smtClean="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258888" y="-100013"/>
            <a:ext cx="6480175" cy="1143001"/>
          </a:xfrm>
          <a:noFill/>
        </p:spPr>
        <p:txBody>
          <a:bodyPr/>
          <a:lstStyle/>
          <a:p>
            <a:pPr eaLnBrk="1" hangingPunct="1"/>
            <a:r>
              <a:rPr lang="de-CH" sz="2400" smtClean="0">
                <a:cs typeface="Times New Roman" pitchFamily="18" charset="0"/>
              </a:rPr>
              <a:t>Die Parteipresse</a:t>
            </a:r>
          </a:p>
        </p:txBody>
      </p:sp>
      <p:sp>
        <p:nvSpPr>
          <p:cNvPr id="943107" name="Rectangle 3"/>
          <p:cNvSpPr>
            <a:spLocks noGrp="1" noChangeArrowheads="1"/>
          </p:cNvSpPr>
          <p:nvPr>
            <p:ph type="body" idx="1"/>
          </p:nvPr>
        </p:nvSpPr>
        <p:spPr>
          <a:xfrm>
            <a:off x="971550" y="1484313"/>
            <a:ext cx="7153275" cy="4103687"/>
          </a:xfrm>
          <a:noFill/>
        </p:spPr>
        <p:txBody>
          <a:bodyPr/>
          <a:lstStyle/>
          <a:p>
            <a:pPr eaLnBrk="1" hangingPunct="1">
              <a:lnSpc>
                <a:spcPct val="90000"/>
              </a:lnSpc>
            </a:pPr>
            <a:r>
              <a:rPr lang="de-CH" sz="2000" smtClean="0">
                <a:cs typeface="Times New Roman" pitchFamily="18" charset="0"/>
              </a:rPr>
              <a:t>19. Jahrhundert bis Ende 1960er Jahre: Zeitungen waren mehrheitlich Parteiblätter</a:t>
            </a:r>
          </a:p>
          <a:p>
            <a:pPr eaLnBrk="1" hangingPunct="1">
              <a:lnSpc>
                <a:spcPct val="90000"/>
              </a:lnSpc>
            </a:pPr>
            <a:endParaRPr lang="de-CH" sz="2000" smtClean="0">
              <a:cs typeface="Times New Roman" pitchFamily="18" charset="0"/>
            </a:endParaRPr>
          </a:p>
          <a:p>
            <a:pPr eaLnBrk="1" hangingPunct="1">
              <a:lnSpc>
                <a:spcPct val="90000"/>
              </a:lnSpc>
            </a:pPr>
            <a:r>
              <a:rPr lang="de-CH" sz="2000" smtClean="0">
                <a:cs typeface="Times New Roman" pitchFamily="18" charset="0"/>
              </a:rPr>
              <a:t>Mitte der 1960er Jahre: 370 politische Zeitungen, nur 237 offizielle Organe von Parteien, aber von den 133, die sich als unabhängig und neutral ausgeben, sind wohl kaum mehr als 5 wirklich unabhängig (Gruner 1964).</a:t>
            </a:r>
            <a:r>
              <a:rPr lang="de-CH" sz="2000" smtClean="0"/>
              <a:t> </a:t>
            </a:r>
          </a:p>
          <a:p>
            <a:pPr eaLnBrk="1" hangingPunct="1">
              <a:lnSpc>
                <a:spcPct val="90000"/>
              </a:lnSpc>
            </a:pPr>
            <a:endParaRPr lang="de-CH" sz="2000" smtClean="0"/>
          </a:p>
          <a:p>
            <a:pPr eaLnBrk="1" hangingPunct="1">
              <a:lnSpc>
                <a:spcPct val="90000"/>
              </a:lnSpc>
            </a:pPr>
            <a:r>
              <a:rPr lang="de-CH" sz="2000" smtClean="0"/>
              <a:t>Parteipolitisches Engagement der Journalisten</a:t>
            </a:r>
          </a:p>
          <a:p>
            <a:pPr eaLnBrk="1" hangingPunct="1">
              <a:lnSpc>
                <a:spcPct val="90000"/>
              </a:lnSpc>
            </a:pPr>
            <a:endParaRPr lang="de-CH" sz="2000" smtClean="0">
              <a:cs typeface="Times New Roman" pitchFamily="18" charset="0"/>
            </a:endParaRPr>
          </a:p>
          <a:p>
            <a:pPr eaLnBrk="1" hangingPunct="1">
              <a:lnSpc>
                <a:spcPct val="90000"/>
              </a:lnSpc>
            </a:pPr>
            <a:r>
              <a:rPr lang="de-CH" sz="2000" smtClean="0">
                <a:cs typeface="Times New Roman" pitchFamily="18" charset="0"/>
              </a:rPr>
              <a:t>Der öffentliche Diskurs entstand aus den liberalen, radikalen, konservativen, demokratischen und sozialistischen Stimmen </a:t>
            </a:r>
            <a:r>
              <a:rPr lang="de-DE" sz="2000" smtClean="0">
                <a:cs typeface="Times New Roman" pitchFamily="18" charset="0"/>
              </a:rPr>
              <a:t>= </a:t>
            </a:r>
            <a:r>
              <a:rPr lang="de-CH" sz="2000" smtClean="0">
                <a:cs typeface="Times New Roman" pitchFamily="18" charset="0"/>
              </a:rPr>
              <a:t>Aussenpluralismus</a:t>
            </a:r>
            <a:endParaRPr lang="de-DE" sz="2000" smtClean="0">
              <a:cs typeface="Times New Roman" pitchFamily="18" charset="0"/>
            </a:endParaRPr>
          </a:p>
          <a:p>
            <a:pPr eaLnBrk="1" hangingPunct="1">
              <a:lnSpc>
                <a:spcPct val="90000"/>
              </a:lnSpc>
            </a:pPr>
            <a:endParaRPr lang="de-CH" sz="20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3107">
                                            <p:txEl>
                                              <p:pRg st="0" end="0"/>
                                            </p:txEl>
                                          </p:spTgt>
                                        </p:tgtEl>
                                        <p:attrNameLst>
                                          <p:attrName>style.visibility</p:attrName>
                                        </p:attrNameLst>
                                      </p:cBhvr>
                                      <p:to>
                                        <p:strVal val="visible"/>
                                      </p:to>
                                    </p:set>
                                    <p:animEffect transition="in" filter="wipe(left)">
                                      <p:cBhvr>
                                        <p:cTn id="7" dur="500"/>
                                        <p:tgtEl>
                                          <p:spTgt spid="943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3107">
                                            <p:txEl>
                                              <p:pRg st="2" end="2"/>
                                            </p:txEl>
                                          </p:spTgt>
                                        </p:tgtEl>
                                        <p:attrNameLst>
                                          <p:attrName>style.visibility</p:attrName>
                                        </p:attrNameLst>
                                      </p:cBhvr>
                                      <p:to>
                                        <p:strVal val="visible"/>
                                      </p:to>
                                    </p:set>
                                    <p:animEffect transition="in" filter="wipe(left)">
                                      <p:cBhvr>
                                        <p:cTn id="12" dur="500"/>
                                        <p:tgtEl>
                                          <p:spTgt spid="9431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43107">
                                            <p:txEl>
                                              <p:pRg st="4" end="4"/>
                                            </p:txEl>
                                          </p:spTgt>
                                        </p:tgtEl>
                                        <p:attrNameLst>
                                          <p:attrName>style.visibility</p:attrName>
                                        </p:attrNameLst>
                                      </p:cBhvr>
                                      <p:to>
                                        <p:strVal val="visible"/>
                                      </p:to>
                                    </p:set>
                                    <p:animEffect transition="in" filter="wipe(left)">
                                      <p:cBhvr>
                                        <p:cTn id="17" dur="500"/>
                                        <p:tgtEl>
                                          <p:spTgt spid="94310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43107">
                                            <p:txEl>
                                              <p:pRg st="6" end="6"/>
                                            </p:txEl>
                                          </p:spTgt>
                                        </p:tgtEl>
                                        <p:attrNameLst>
                                          <p:attrName>style.visibility</p:attrName>
                                        </p:attrNameLst>
                                      </p:cBhvr>
                                      <p:to>
                                        <p:strVal val="visible"/>
                                      </p:to>
                                    </p:set>
                                    <p:animEffect transition="in" filter="wipe(left)">
                                      <p:cBhvr>
                                        <p:cTn id="22" dur="500"/>
                                        <p:tgtEl>
                                          <p:spTgt spid="9431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07"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87450" y="0"/>
            <a:ext cx="8134350" cy="952500"/>
          </a:xfrm>
          <a:noFill/>
        </p:spPr>
        <p:txBody>
          <a:bodyPr/>
          <a:lstStyle/>
          <a:p>
            <a:pPr eaLnBrk="1" hangingPunct="1"/>
            <a:r>
              <a:rPr lang="de-CH" sz="2400" smtClean="0">
                <a:cs typeface="Times New Roman" pitchFamily="18" charset="0"/>
              </a:rPr>
              <a:t>Auswirkungen der Parteipresse auf die </a:t>
            </a:r>
            <a:br>
              <a:rPr lang="de-CH" sz="2400" smtClean="0">
                <a:cs typeface="Times New Roman" pitchFamily="18" charset="0"/>
              </a:rPr>
            </a:br>
            <a:r>
              <a:rPr lang="de-CH" sz="2400" smtClean="0">
                <a:cs typeface="Times New Roman" pitchFamily="18" charset="0"/>
              </a:rPr>
              <a:t>Parteiorganisationen</a:t>
            </a:r>
          </a:p>
        </p:txBody>
      </p:sp>
      <p:sp>
        <p:nvSpPr>
          <p:cNvPr id="945155" name="Rectangle 3"/>
          <p:cNvSpPr>
            <a:spLocks noGrp="1" noChangeArrowheads="1"/>
          </p:cNvSpPr>
          <p:nvPr>
            <p:ph type="body" idx="1"/>
          </p:nvPr>
        </p:nvSpPr>
        <p:spPr>
          <a:xfrm>
            <a:off x="900113" y="1628775"/>
            <a:ext cx="7772400" cy="4705350"/>
          </a:xfrm>
          <a:noFill/>
        </p:spPr>
        <p:txBody>
          <a:bodyPr/>
          <a:lstStyle/>
          <a:p>
            <a:pPr eaLnBrk="1" hangingPunct="1"/>
            <a:r>
              <a:rPr lang="de-CH" sz="1800" smtClean="0">
                <a:cs typeface="Times New Roman" pitchFamily="18" charset="0"/>
              </a:rPr>
              <a:t>Die Ausbildung einer starken Parteiorganisation und die Bindung an ein Parteiorgan stehen in einem wechselseitigen Verhältnis (Gruner 1964: 286).</a:t>
            </a:r>
          </a:p>
          <a:p>
            <a:pPr eaLnBrk="1" hangingPunct="1"/>
            <a:r>
              <a:rPr lang="de-CH" sz="1800" smtClean="0">
                <a:cs typeface="Times New Roman" pitchFamily="18" charset="0"/>
              </a:rPr>
              <a:t>Je enger die Bindung an ein „Parteiorgan“, desto geringer der organisatorische Apparat. </a:t>
            </a:r>
          </a:p>
          <a:p>
            <a:pPr eaLnBrk="1" hangingPunct="1"/>
            <a:r>
              <a:rPr lang="de-CH" sz="1800" smtClean="0">
                <a:cs typeface="Times New Roman" pitchFamily="18" charset="0"/>
              </a:rPr>
              <a:t>These: Anhaltende Bedeutung der Parteipresse bis Mitte der 1960er Jahre mit stabilen Bindungen der Leser an die Parteiorgane hat die Herausbildung von Parteiorganisationen mit Mitgliederstrukturen lange Zeit behindert (Gruner 1964)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5155">
                                            <p:txEl>
                                              <p:pRg st="0" end="0"/>
                                            </p:txEl>
                                          </p:spTgt>
                                        </p:tgtEl>
                                        <p:attrNameLst>
                                          <p:attrName>style.visibility</p:attrName>
                                        </p:attrNameLst>
                                      </p:cBhvr>
                                      <p:to>
                                        <p:strVal val="visible"/>
                                      </p:to>
                                    </p:set>
                                    <p:animEffect transition="in" filter="wipe(left)">
                                      <p:cBhvr>
                                        <p:cTn id="7" dur="500"/>
                                        <p:tgtEl>
                                          <p:spTgt spid="945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5155">
                                            <p:txEl>
                                              <p:pRg st="1" end="1"/>
                                            </p:txEl>
                                          </p:spTgt>
                                        </p:tgtEl>
                                        <p:attrNameLst>
                                          <p:attrName>style.visibility</p:attrName>
                                        </p:attrNameLst>
                                      </p:cBhvr>
                                      <p:to>
                                        <p:strVal val="visible"/>
                                      </p:to>
                                    </p:set>
                                    <p:animEffect transition="in" filter="wipe(left)">
                                      <p:cBhvr>
                                        <p:cTn id="12" dur="500"/>
                                        <p:tgtEl>
                                          <p:spTgt spid="9451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45155">
                                            <p:txEl>
                                              <p:pRg st="2" end="2"/>
                                            </p:txEl>
                                          </p:spTgt>
                                        </p:tgtEl>
                                        <p:attrNameLst>
                                          <p:attrName>style.visibility</p:attrName>
                                        </p:attrNameLst>
                                      </p:cBhvr>
                                      <p:to>
                                        <p:strVal val="visible"/>
                                      </p:to>
                                    </p:set>
                                    <p:animEffect transition="in" filter="wipe(left)">
                                      <p:cBhvr>
                                        <p:cTn id="17" dur="500"/>
                                        <p:tgtEl>
                                          <p:spTgt spid="945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5"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85852" y="428604"/>
            <a:ext cx="7772400" cy="534987"/>
          </a:xfrm>
          <a:noFill/>
        </p:spPr>
        <p:txBody>
          <a:bodyPr/>
          <a:lstStyle/>
          <a:p>
            <a:pPr eaLnBrk="1" hangingPunct="1"/>
            <a:r>
              <a:rPr lang="de-CH" sz="2400" dirty="0" smtClean="0"/>
              <a:t>Niedergang der Parteipresse</a:t>
            </a:r>
          </a:p>
        </p:txBody>
      </p:sp>
      <p:sp>
        <p:nvSpPr>
          <p:cNvPr id="16387" name="Rectangle 3"/>
          <p:cNvSpPr>
            <a:spLocks noGrp="1" noChangeArrowheads="1"/>
          </p:cNvSpPr>
          <p:nvPr>
            <p:ph type="body" idx="1"/>
          </p:nvPr>
        </p:nvSpPr>
        <p:spPr>
          <a:xfrm>
            <a:off x="1042988" y="1484313"/>
            <a:ext cx="7215187" cy="3949700"/>
          </a:xfrm>
          <a:noFill/>
        </p:spPr>
        <p:txBody>
          <a:bodyPr/>
          <a:lstStyle/>
          <a:p>
            <a:pPr eaLnBrk="1" hangingPunct="1"/>
            <a:r>
              <a:rPr lang="de-CH" smtClean="0">
                <a:cs typeface="Times New Roman" pitchFamily="18" charset="0"/>
              </a:rPr>
              <a:t>Erst seit 1968 begannen sich die Zeitungen von den Parteien zu emanzipieren.</a:t>
            </a:r>
            <a:r>
              <a:rPr lang="de-CH" smtClean="0"/>
              <a:t> </a:t>
            </a:r>
          </a:p>
          <a:p>
            <a:pPr eaLnBrk="1" hangingPunct="1"/>
            <a:r>
              <a:rPr lang="de-CH" smtClean="0">
                <a:cs typeface="Times New Roman" pitchFamily="18" charset="0"/>
              </a:rPr>
              <a:t>Fusionen: parteigerichtete Blätter werden durch unabhängige ersetzt. Z.T. Fusion von Parteiblättern alter politischer Gegner</a:t>
            </a:r>
          </a:p>
          <a:p>
            <a:pPr eaLnBrk="1" hangingPunct="1"/>
            <a:r>
              <a:rPr lang="de-CH" smtClean="0">
                <a:cs typeface="Times New Roman" pitchFamily="18" charset="0"/>
              </a:rPr>
              <a:t>=&gt; Binnenpluralismus</a:t>
            </a: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87450" y="404813"/>
            <a:ext cx="7772400" cy="590550"/>
          </a:xfrm>
          <a:noFill/>
        </p:spPr>
        <p:txBody>
          <a:bodyPr/>
          <a:lstStyle/>
          <a:p>
            <a:pPr eaLnBrk="1" hangingPunct="1"/>
            <a:r>
              <a:rPr lang="de-CH" sz="1800" smtClean="0">
                <a:cs typeface="Times New Roman" pitchFamily="18" charset="0"/>
              </a:rPr>
              <a:t/>
            </a:r>
            <a:br>
              <a:rPr lang="de-CH" sz="1800" smtClean="0">
                <a:cs typeface="Times New Roman" pitchFamily="18" charset="0"/>
              </a:rPr>
            </a:br>
            <a:r>
              <a:rPr lang="de-CH" sz="1800" smtClean="0">
                <a:cs typeface="Times New Roman" pitchFamily="18" charset="0"/>
              </a:rPr>
              <a:t/>
            </a:r>
            <a:br>
              <a:rPr lang="de-CH" sz="1800" smtClean="0">
                <a:cs typeface="Times New Roman" pitchFamily="18" charset="0"/>
              </a:rPr>
            </a:br>
            <a:r>
              <a:rPr lang="de-CH" sz="2400" smtClean="0">
                <a:cs typeface="Times New Roman" pitchFamily="18" charset="0"/>
              </a:rPr>
              <a:t>Beispiele aus Blum (1996: 203):</a:t>
            </a:r>
          </a:p>
        </p:txBody>
      </p:sp>
      <p:sp>
        <p:nvSpPr>
          <p:cNvPr id="17411" name="Rectangle 3"/>
          <p:cNvSpPr>
            <a:spLocks noGrp="1" noChangeArrowheads="1"/>
          </p:cNvSpPr>
          <p:nvPr>
            <p:ph type="body" idx="1"/>
          </p:nvPr>
        </p:nvSpPr>
        <p:spPr>
          <a:xfrm>
            <a:off x="717550" y="1690688"/>
            <a:ext cx="7772400" cy="4724400"/>
          </a:xfrm>
          <a:noFill/>
        </p:spPr>
        <p:txBody>
          <a:bodyPr/>
          <a:lstStyle/>
          <a:p>
            <a:pPr marL="476250" indent="-381000" eaLnBrk="1" hangingPunct="1">
              <a:lnSpc>
                <a:spcPct val="90000"/>
              </a:lnSpc>
            </a:pPr>
            <a:r>
              <a:rPr lang="de-CH" sz="1800" smtClean="0"/>
              <a:t>Die Südostschweiz (</a:t>
            </a:r>
            <a:r>
              <a:rPr lang="de-CH" sz="1800" smtClean="0">
                <a:cs typeface="Times New Roman" pitchFamily="18" charset="0"/>
              </a:rPr>
              <a:t>"Neue Bündner Zeitung" (demokratisch), "Freie Rätier" (freisinnig) und "Bündner Tagblatt„)</a:t>
            </a:r>
          </a:p>
          <a:p>
            <a:pPr marL="476250" indent="-381000" eaLnBrk="1" hangingPunct="1">
              <a:lnSpc>
                <a:spcPct val="90000"/>
              </a:lnSpc>
            </a:pPr>
            <a:endParaRPr lang="de-CH" sz="1800" smtClean="0">
              <a:cs typeface="Times New Roman" pitchFamily="18" charset="0"/>
            </a:endParaRPr>
          </a:p>
          <a:p>
            <a:pPr marL="476250" indent="-381000" eaLnBrk="1" hangingPunct="1">
              <a:lnSpc>
                <a:spcPct val="90000"/>
              </a:lnSpc>
            </a:pPr>
            <a:r>
              <a:rPr lang="de-CH" sz="1800" smtClean="0">
                <a:cs typeface="Times New Roman" pitchFamily="18" charset="0"/>
              </a:rPr>
              <a:t>"National-Zeitung" (freisinnig, dann non-konform) und die "Basler-Nachrichten" (liberalkonservativ, dann liberal) zur "Basler Zeitung" </a:t>
            </a:r>
          </a:p>
          <a:p>
            <a:pPr marL="476250" indent="-381000" eaLnBrk="1" hangingPunct="1">
              <a:lnSpc>
                <a:spcPct val="90000"/>
              </a:lnSpc>
            </a:pPr>
            <a:endParaRPr lang="de-CH" sz="1800" smtClean="0">
              <a:cs typeface="Times New Roman" pitchFamily="18" charset="0"/>
            </a:endParaRPr>
          </a:p>
          <a:p>
            <a:pPr marL="476250" indent="-381000" eaLnBrk="1" hangingPunct="1">
              <a:lnSpc>
                <a:spcPct val="90000"/>
              </a:lnSpc>
            </a:pPr>
            <a:r>
              <a:rPr lang="de-CH" sz="1800" smtClean="0">
                <a:cs typeface="Times New Roman" pitchFamily="18" charset="0"/>
              </a:rPr>
              <a:t> "Vaterland" (christlich-demokratisch) und das "Luzerner Tagblatt" (freisinnig) zuerst zur "Luzerner Zeitung", dann die "Luzerner Zeitung" und die eher etwas progressiven parteiunabhängigen "Luzerner Neusten Nachrichten" zur "Neuen Luzerner Zeitung„</a:t>
            </a:r>
          </a:p>
          <a:p>
            <a:pPr marL="476250" indent="-381000" eaLnBrk="1" hangingPunct="1">
              <a:lnSpc>
                <a:spcPct val="90000"/>
              </a:lnSpc>
            </a:pPr>
            <a:endParaRPr lang="de-CH" sz="1800" smtClean="0">
              <a:cs typeface="Times New Roman" pitchFamily="18" charset="0"/>
            </a:endParaRPr>
          </a:p>
          <a:p>
            <a:pPr marL="476250" indent="-381000" eaLnBrk="1" hangingPunct="1">
              <a:lnSpc>
                <a:spcPct val="90000"/>
              </a:lnSpc>
            </a:pPr>
            <a:r>
              <a:rPr lang="fr-FR" sz="1800" smtClean="0">
                <a:cs typeface="Times New Roman" pitchFamily="18" charset="0"/>
              </a:rPr>
              <a:t>Le Temps aus dem Journal de Genève et Gazette de Lausanne und Nouveau Quotidien</a:t>
            </a:r>
            <a:r>
              <a:rPr lang="de-CH" sz="1800" smtClean="0">
                <a:cs typeface="Times New Roman" pitchFamily="18" charset="0"/>
              </a:rPr>
              <a:t>  </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Auf dem Weg zur flächendeckenden Einführung</a:t>
            </a:r>
            <a:endParaRPr lang="de-CH" sz="2400" dirty="0"/>
          </a:p>
        </p:txBody>
      </p:sp>
      <p:sp>
        <p:nvSpPr>
          <p:cNvPr id="3" name="Inhaltsplatzhalter 2"/>
          <p:cNvSpPr>
            <a:spLocks noGrp="1"/>
          </p:cNvSpPr>
          <p:nvPr>
            <p:ph idx="1"/>
          </p:nvPr>
        </p:nvSpPr>
        <p:spPr/>
        <p:txBody>
          <a:bodyPr/>
          <a:lstStyle/>
          <a:p>
            <a:endParaRPr lang="de-CH"/>
          </a:p>
        </p:txBody>
      </p:sp>
      <p:pic>
        <p:nvPicPr>
          <p:cNvPr id="531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84784"/>
            <a:ext cx="5976664" cy="4514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329188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28756" y="0"/>
            <a:ext cx="7772400" cy="971550"/>
          </a:xfrm>
          <a:noFill/>
        </p:spPr>
        <p:txBody>
          <a:bodyPr/>
          <a:lstStyle/>
          <a:p>
            <a:pPr eaLnBrk="1" hangingPunct="1"/>
            <a:r>
              <a:rPr lang="de-CH" sz="2400" dirty="0" smtClean="0"/>
              <a:t>Abkoppelung von politischen Akteuren und Medien</a:t>
            </a:r>
          </a:p>
        </p:txBody>
      </p:sp>
      <p:sp>
        <p:nvSpPr>
          <p:cNvPr id="18435" name="Rectangle 3"/>
          <p:cNvSpPr>
            <a:spLocks noGrp="1" noChangeArrowheads="1"/>
          </p:cNvSpPr>
          <p:nvPr>
            <p:ph type="body" idx="1"/>
          </p:nvPr>
        </p:nvSpPr>
        <p:spPr>
          <a:xfrm>
            <a:off x="971550" y="1989138"/>
            <a:ext cx="7772400" cy="3638550"/>
          </a:xfrm>
          <a:noFill/>
        </p:spPr>
        <p:txBody>
          <a:bodyPr/>
          <a:lstStyle/>
          <a:p>
            <a:pPr eaLnBrk="1" hangingPunct="1">
              <a:lnSpc>
                <a:spcPct val="90000"/>
              </a:lnSpc>
            </a:pPr>
            <a:r>
              <a:rPr lang="de-CH" sz="1800" smtClean="0"/>
              <a:t>Akteure müssen sich Präsenz in Medien erkämpfen/finanzieren</a:t>
            </a:r>
          </a:p>
          <a:p>
            <a:pPr lvl="1" eaLnBrk="1" hangingPunct="1">
              <a:lnSpc>
                <a:spcPct val="90000"/>
              </a:lnSpc>
            </a:pPr>
            <a:endParaRPr lang="de-CH" smtClean="0"/>
          </a:p>
          <a:p>
            <a:pPr eaLnBrk="1" hangingPunct="1">
              <a:lnSpc>
                <a:spcPct val="90000"/>
              </a:lnSpc>
            </a:pPr>
            <a:r>
              <a:rPr lang="de-CH" sz="1800" smtClean="0"/>
              <a:t>Kommerzialisierung Medien: Redaktionsstatute versuchen die kommerziellen Interessen der Verlage zurückzubinden.</a:t>
            </a:r>
          </a:p>
          <a:p>
            <a:pPr eaLnBrk="1" hangingPunct="1">
              <a:lnSpc>
                <a:spcPct val="90000"/>
              </a:lnSpc>
            </a:pPr>
            <a:endParaRPr lang="de-CH" sz="1800" smtClean="0"/>
          </a:p>
          <a:p>
            <a:pPr eaLnBrk="1" hangingPunct="1">
              <a:lnSpc>
                <a:spcPct val="90000"/>
              </a:lnSpc>
            </a:pPr>
            <a:r>
              <a:rPr lang="de-CH" sz="1800" smtClean="0"/>
              <a:t>Gefahr des Konzernjournalismus (Bsp. TA-Media: TA – TV3/Tele Züri)</a:t>
            </a:r>
          </a:p>
          <a:p>
            <a:pPr eaLnBrk="1" hangingPunct="1">
              <a:lnSpc>
                <a:spcPct val="90000"/>
              </a:lnSpc>
            </a:pPr>
            <a:endParaRPr lang="de-CH" sz="1800" smtClean="0"/>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187450" y="333375"/>
            <a:ext cx="7772400" cy="669925"/>
          </a:xfrm>
          <a:noFill/>
        </p:spPr>
        <p:txBody>
          <a:bodyPr/>
          <a:lstStyle/>
          <a:p>
            <a:pPr eaLnBrk="1" hangingPunct="1"/>
            <a:r>
              <a:rPr lang="de-CH" sz="2400" smtClean="0"/>
              <a:t>Für Parteien bedeutet Entkoppelung von der Presse:</a:t>
            </a:r>
          </a:p>
        </p:txBody>
      </p:sp>
      <p:sp>
        <p:nvSpPr>
          <p:cNvPr id="955395" name="Rectangle 3"/>
          <p:cNvSpPr>
            <a:spLocks noGrp="1" noChangeArrowheads="1"/>
          </p:cNvSpPr>
          <p:nvPr>
            <p:ph type="body" idx="1"/>
          </p:nvPr>
        </p:nvSpPr>
        <p:spPr>
          <a:xfrm>
            <a:off x="1116013" y="1700213"/>
            <a:ext cx="7215187" cy="3586162"/>
          </a:xfrm>
          <a:noFill/>
        </p:spPr>
        <p:txBody>
          <a:bodyPr/>
          <a:lstStyle/>
          <a:p>
            <a:pPr eaLnBrk="1" hangingPunct="1">
              <a:lnSpc>
                <a:spcPct val="90000"/>
              </a:lnSpc>
            </a:pPr>
            <a:r>
              <a:rPr lang="de-CH" smtClean="0"/>
              <a:t>Sie verlieren ein wichtiges Sprachrohr</a:t>
            </a:r>
          </a:p>
          <a:p>
            <a:pPr eaLnBrk="1" hangingPunct="1">
              <a:lnSpc>
                <a:spcPct val="90000"/>
              </a:lnSpc>
            </a:pPr>
            <a:endParaRPr lang="de-CH" smtClean="0"/>
          </a:p>
          <a:p>
            <a:pPr eaLnBrk="1" hangingPunct="1">
              <a:lnSpc>
                <a:spcPct val="90000"/>
              </a:lnSpc>
            </a:pPr>
            <a:r>
              <a:rPr lang="de-CH" smtClean="0"/>
              <a:t>Sie verlieren ein wichtiges Medium zur Einbindung von Parteisympathisanten</a:t>
            </a:r>
          </a:p>
          <a:p>
            <a:pPr eaLnBrk="1" hangingPunct="1">
              <a:lnSpc>
                <a:spcPct val="90000"/>
              </a:lnSpc>
            </a:pPr>
            <a:endParaRPr lang="de-CH" smtClean="0"/>
          </a:p>
          <a:p>
            <a:pPr eaLnBrk="1" hangingPunct="1">
              <a:lnSpc>
                <a:spcPct val="90000"/>
              </a:lnSpc>
            </a:pPr>
            <a:r>
              <a:rPr lang="de-CH" smtClean="0"/>
              <a:t>Sie sind auf teure Werberäume (</a:t>
            </a:r>
            <a:r>
              <a:rPr lang="en-GB" smtClean="0"/>
              <a:t>paid media</a:t>
            </a:r>
            <a:r>
              <a:rPr lang="de-CH" smtClean="0"/>
              <a:t>) angewiesen, oder</a:t>
            </a:r>
          </a:p>
          <a:p>
            <a:pPr eaLnBrk="1" hangingPunct="1">
              <a:lnSpc>
                <a:spcPct val="90000"/>
              </a:lnSpc>
            </a:pPr>
            <a:endParaRPr lang="de-CH" smtClean="0"/>
          </a:p>
          <a:p>
            <a:pPr eaLnBrk="1" hangingPunct="1">
              <a:lnSpc>
                <a:spcPct val="90000"/>
              </a:lnSpc>
            </a:pPr>
            <a:r>
              <a:rPr lang="de-CH" smtClean="0"/>
              <a:t>müssen mit Ereignissen („Pseudoereignissen“) eine Berichterstattung generieren.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5395">
                                            <p:txEl>
                                              <p:pRg st="0" end="0"/>
                                            </p:txEl>
                                          </p:spTgt>
                                        </p:tgtEl>
                                        <p:attrNameLst>
                                          <p:attrName>style.visibility</p:attrName>
                                        </p:attrNameLst>
                                      </p:cBhvr>
                                      <p:to>
                                        <p:strVal val="visible"/>
                                      </p:to>
                                    </p:set>
                                    <p:animEffect transition="in" filter="wipe(left)">
                                      <p:cBhvr>
                                        <p:cTn id="7" dur="500"/>
                                        <p:tgtEl>
                                          <p:spTgt spid="9553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5395">
                                            <p:txEl>
                                              <p:pRg st="2" end="2"/>
                                            </p:txEl>
                                          </p:spTgt>
                                        </p:tgtEl>
                                        <p:attrNameLst>
                                          <p:attrName>style.visibility</p:attrName>
                                        </p:attrNameLst>
                                      </p:cBhvr>
                                      <p:to>
                                        <p:strVal val="visible"/>
                                      </p:to>
                                    </p:set>
                                    <p:animEffect transition="in" filter="wipe(left)">
                                      <p:cBhvr>
                                        <p:cTn id="12" dur="500"/>
                                        <p:tgtEl>
                                          <p:spTgt spid="9553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55395">
                                            <p:txEl>
                                              <p:pRg st="4" end="4"/>
                                            </p:txEl>
                                          </p:spTgt>
                                        </p:tgtEl>
                                        <p:attrNameLst>
                                          <p:attrName>style.visibility</p:attrName>
                                        </p:attrNameLst>
                                      </p:cBhvr>
                                      <p:to>
                                        <p:strVal val="visible"/>
                                      </p:to>
                                    </p:set>
                                    <p:animEffect transition="in" filter="wipe(left)">
                                      <p:cBhvr>
                                        <p:cTn id="17" dur="500"/>
                                        <p:tgtEl>
                                          <p:spTgt spid="95539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55395">
                                            <p:txEl>
                                              <p:pRg st="6" end="6"/>
                                            </p:txEl>
                                          </p:spTgt>
                                        </p:tgtEl>
                                        <p:attrNameLst>
                                          <p:attrName>style.visibility</p:attrName>
                                        </p:attrNameLst>
                                      </p:cBhvr>
                                      <p:to>
                                        <p:strVal val="visible"/>
                                      </p:to>
                                    </p:set>
                                    <p:animEffect transition="in" filter="wipe(left)">
                                      <p:cBhvr>
                                        <p:cTn id="22" dur="500"/>
                                        <p:tgtEl>
                                          <p:spTgt spid="9553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395"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1187450" y="549275"/>
            <a:ext cx="7772400" cy="431800"/>
          </a:xfrm>
          <a:noFill/>
        </p:spPr>
        <p:txBody>
          <a:bodyPr/>
          <a:lstStyle/>
          <a:p>
            <a:pPr eaLnBrk="1" hangingPunct="1"/>
            <a:r>
              <a:rPr lang="de-CH" sz="2400" smtClean="0"/>
              <a:t>Aufschwung der parteieigenen Organe</a:t>
            </a:r>
            <a:endParaRPr lang="de-DE" sz="2400" smtClean="0"/>
          </a:p>
        </p:txBody>
      </p:sp>
      <p:graphicFrame>
        <p:nvGraphicFramePr>
          <p:cNvPr id="2050" name="Object 2"/>
          <p:cNvGraphicFramePr>
            <a:graphicFrameLocks noGrp="1" noChangeAspect="1"/>
          </p:cNvGraphicFramePr>
          <p:nvPr>
            <p:ph type="body" idx="1"/>
          </p:nvPr>
        </p:nvGraphicFramePr>
        <p:xfrm>
          <a:off x="1547813" y="1341438"/>
          <a:ext cx="5953125" cy="4965700"/>
        </p:xfrm>
        <a:graphic>
          <a:graphicData uri="http://schemas.openxmlformats.org/presentationml/2006/ole">
            <mc:AlternateContent xmlns:mc="http://schemas.openxmlformats.org/markup-compatibility/2006">
              <mc:Choice xmlns:v="urn:schemas-microsoft-com:vml" Requires="v">
                <p:oleObj spid="_x0000_s326677" name="Arbeitsblatt" r:id="rId5" imgW="5438880" imgH="4548600" progId="Excel.Sheet.8">
                  <p:embed/>
                </p:oleObj>
              </mc:Choice>
              <mc:Fallback>
                <p:oleObj name="Arbeitsblatt" r:id="rId5" imgW="5438880" imgH="4548600" progId="Excel.Sheet.8">
                  <p:embed/>
                  <p:pic>
                    <p:nvPicPr>
                      <p:cNvPr id="0" name="Object 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1341438"/>
                        <a:ext cx="5953125"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265238" y="714375"/>
            <a:ext cx="6692900" cy="352425"/>
          </a:xfrm>
        </p:spPr>
        <p:txBody>
          <a:bodyPr/>
          <a:lstStyle/>
          <a:p>
            <a:pPr eaLnBrk="1" hangingPunct="1"/>
            <a:r>
              <a:rPr lang="de-CH" sz="2400" smtClean="0"/>
              <a:t>Und heute: Das Internet</a:t>
            </a:r>
            <a:endParaRPr lang="de-DE" sz="2800" smtClean="0"/>
          </a:p>
        </p:txBody>
      </p:sp>
      <p:pic>
        <p:nvPicPr>
          <p:cNvPr id="20483" name="Picture 3"/>
          <p:cNvPicPr>
            <a:picLocks noGrp="1" noChangeAspect="1" noChangeArrowheads="1"/>
          </p:cNvPicPr>
          <p:nvPr>
            <p:ph type="body" idx="1"/>
          </p:nvPr>
        </p:nvPicPr>
        <p:blipFill>
          <a:blip r:embed="rId3"/>
          <a:srcRect/>
          <a:stretch>
            <a:fillRect/>
          </a:stretch>
        </p:blipFill>
        <p:spPr>
          <a:xfrm>
            <a:off x="395288" y="1341438"/>
            <a:ext cx="3944937" cy="2124075"/>
          </a:xfrm>
        </p:spPr>
      </p:pic>
      <p:pic>
        <p:nvPicPr>
          <p:cNvPr id="20484" name="Picture 4"/>
          <p:cNvPicPr>
            <a:picLocks noChangeAspect="1" noChangeArrowheads="1"/>
          </p:cNvPicPr>
          <p:nvPr/>
        </p:nvPicPr>
        <p:blipFill>
          <a:blip r:embed="rId4"/>
          <a:srcRect/>
          <a:stretch>
            <a:fillRect/>
          </a:stretch>
        </p:blipFill>
        <p:spPr bwMode="auto">
          <a:xfrm>
            <a:off x="5003800" y="1196975"/>
            <a:ext cx="3097213" cy="2322513"/>
          </a:xfrm>
          <a:prstGeom prst="rect">
            <a:avLst/>
          </a:prstGeom>
          <a:noFill/>
          <a:ln w="9525">
            <a:noFill/>
            <a:miter lim="800000"/>
            <a:headEnd/>
            <a:tailEnd/>
          </a:ln>
        </p:spPr>
      </p:pic>
      <p:pic>
        <p:nvPicPr>
          <p:cNvPr id="20485" name="Picture 5"/>
          <p:cNvPicPr>
            <a:picLocks noChangeAspect="1" noChangeArrowheads="1"/>
          </p:cNvPicPr>
          <p:nvPr/>
        </p:nvPicPr>
        <p:blipFill>
          <a:blip r:embed="rId5"/>
          <a:srcRect/>
          <a:stretch>
            <a:fillRect/>
          </a:stretch>
        </p:blipFill>
        <p:spPr bwMode="auto">
          <a:xfrm>
            <a:off x="971550" y="3860800"/>
            <a:ext cx="3240088" cy="2430463"/>
          </a:xfrm>
          <a:prstGeom prst="rect">
            <a:avLst/>
          </a:prstGeom>
          <a:noFill/>
          <a:ln w="9525">
            <a:noFill/>
            <a:miter lim="800000"/>
            <a:headEnd/>
            <a:tailEnd/>
          </a:ln>
        </p:spPr>
      </p:pic>
      <p:pic>
        <p:nvPicPr>
          <p:cNvPr id="20486" name="Picture 6"/>
          <p:cNvPicPr>
            <a:picLocks noChangeAspect="1" noChangeArrowheads="1"/>
          </p:cNvPicPr>
          <p:nvPr/>
        </p:nvPicPr>
        <p:blipFill>
          <a:blip r:embed="rId6"/>
          <a:srcRect/>
          <a:stretch>
            <a:fillRect/>
          </a:stretch>
        </p:blipFill>
        <p:spPr bwMode="auto">
          <a:xfrm>
            <a:off x="5076825" y="3933825"/>
            <a:ext cx="2808288" cy="2106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de-CH" sz="2800" smtClean="0"/>
              <a:t>Gliederung der Ausführungen</a:t>
            </a:r>
            <a:endParaRPr lang="de-DE" sz="2800" smtClean="0"/>
          </a:p>
        </p:txBody>
      </p:sp>
      <p:sp>
        <p:nvSpPr>
          <p:cNvPr id="12291" name="Rectangle 3"/>
          <p:cNvSpPr>
            <a:spLocks noGrp="1" noChangeArrowheads="1"/>
          </p:cNvSpPr>
          <p:nvPr>
            <p:ph type="body" idx="1"/>
          </p:nvPr>
        </p:nvSpPr>
        <p:spPr>
          <a:xfrm>
            <a:off x="1071538" y="1643050"/>
            <a:ext cx="7640637" cy="4043362"/>
          </a:xfrm>
        </p:spPr>
        <p:txBody>
          <a:bodyPr/>
          <a:lstStyle/>
          <a:p>
            <a:pPr marL="419100" indent="-419100" eaLnBrk="1" hangingPunct="1">
              <a:lnSpc>
                <a:spcPct val="130000"/>
              </a:lnSpc>
              <a:buFont typeface="Wingdings" pitchFamily="2" charset="2"/>
              <a:buAutoNum type="arabicPeriod"/>
            </a:pPr>
            <a:r>
              <a:rPr lang="de-CH" sz="2000" dirty="0" smtClean="0">
                <a:cs typeface="Times New Roman" pitchFamily="18" charset="0"/>
              </a:rPr>
              <a:t>Der gesellschaftliche Wandel</a:t>
            </a:r>
          </a:p>
          <a:p>
            <a:pPr marL="419100" indent="-419100" eaLnBrk="1" hangingPunct="1">
              <a:lnSpc>
                <a:spcPct val="130000"/>
              </a:lnSpc>
              <a:buFont typeface="Wingdings" pitchFamily="2" charset="2"/>
              <a:buAutoNum type="arabicPeriod"/>
            </a:pPr>
            <a:r>
              <a:rPr lang="de-CH" sz="2000" dirty="0" smtClean="0">
                <a:cs typeface="Times New Roman" pitchFamily="18" charset="0"/>
              </a:rPr>
              <a:t>Parteien im Wandel</a:t>
            </a:r>
          </a:p>
          <a:p>
            <a:pPr marL="419100" indent="-419100" eaLnBrk="1" hangingPunct="1">
              <a:lnSpc>
                <a:spcPct val="130000"/>
              </a:lnSpc>
              <a:buFont typeface="Wingdings" pitchFamily="2" charset="2"/>
              <a:buAutoNum type="arabicPeriod"/>
            </a:pPr>
            <a:r>
              <a:rPr lang="de-CH" sz="2000" dirty="0" smtClean="0">
                <a:cs typeface="Times New Roman" pitchFamily="18" charset="0"/>
              </a:rPr>
              <a:t>Ein paar Facts zu den Schweizer Parteien</a:t>
            </a:r>
          </a:p>
          <a:p>
            <a:pPr marL="419100" indent="-419100" eaLnBrk="1" hangingPunct="1">
              <a:lnSpc>
                <a:spcPct val="130000"/>
              </a:lnSpc>
              <a:buFont typeface="Wingdings" pitchFamily="2" charset="2"/>
              <a:buAutoNum type="arabicPeriod"/>
            </a:pPr>
            <a:r>
              <a:rPr lang="de-CH" sz="2000" dirty="0" smtClean="0">
                <a:cs typeface="Times New Roman" pitchFamily="18" charset="0"/>
              </a:rPr>
              <a:t>Grundmuster der politischen Kommunikation in der Schweiz</a:t>
            </a:r>
            <a:endParaRPr lang="de-CH" sz="2000" dirty="0" smtClean="0"/>
          </a:p>
          <a:p>
            <a:pPr marL="419100" indent="-419100" eaLnBrk="1" hangingPunct="1">
              <a:lnSpc>
                <a:spcPct val="130000"/>
              </a:lnSpc>
              <a:buFont typeface="Wingdings" pitchFamily="2" charset="2"/>
              <a:buAutoNum type="arabicPeriod"/>
            </a:pPr>
            <a:r>
              <a:rPr lang="de-CH" sz="2000" b="1" dirty="0" smtClean="0">
                <a:solidFill>
                  <a:schemeClr val="tx2"/>
                </a:solidFill>
              </a:rPr>
              <a:t>Die Reaktion der Parteien auf die veränderten Voraussetzungen: Politisches Marketing und Amerikanisierung</a:t>
            </a:r>
            <a:endParaRPr lang="fr-CH" sz="2000" b="1" dirty="0" smtClean="0">
              <a:solidFill>
                <a:schemeClr val="tx2"/>
              </a:solidFill>
            </a:endParaRPr>
          </a:p>
          <a:p>
            <a:pPr marL="419100" indent="-419100" eaLnBrk="1" hangingPunct="1">
              <a:lnSpc>
                <a:spcPct val="130000"/>
              </a:lnSpc>
              <a:buNone/>
            </a:pPr>
            <a:endParaRPr lang="fr-CH" sz="2000" dirty="0" smtClean="0"/>
          </a:p>
          <a:p>
            <a:pPr marL="419100" indent="-419100" eaLnBrk="1" hangingPunct="1">
              <a:lnSpc>
                <a:spcPct val="130000"/>
              </a:lnSpc>
              <a:buNone/>
            </a:pPr>
            <a:r>
              <a:rPr lang="fr-CH" sz="2000" dirty="0" smtClean="0"/>
              <a:t>	</a:t>
            </a:r>
            <a:endParaRPr lang="de-CH" dirty="0" smtClean="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1285852" y="500042"/>
            <a:ext cx="6621463" cy="558800"/>
          </a:xfrm>
          <a:noFill/>
          <a:ln>
            <a:miter lim="800000"/>
            <a:headEnd/>
            <a:tailEnd/>
          </a:ln>
        </p:spPr>
        <p:txBody>
          <a:bodyPr vert="horz" wrap="square" lIns="91440" tIns="45720" rIns="91440" bIns="45720" numCol="1" anchor="t" anchorCtr="0" compatLnSpc="1">
            <a:prstTxWarp prst="textNoShape">
              <a:avLst/>
            </a:prstTxWarp>
          </a:bodyPr>
          <a:lstStyle/>
          <a:p>
            <a:pPr algn="l"/>
            <a:r>
              <a:rPr lang="de-DE" sz="2400" dirty="0" smtClean="0"/>
              <a:t>Sophisten </a:t>
            </a:r>
          </a:p>
        </p:txBody>
      </p:sp>
      <p:sp>
        <p:nvSpPr>
          <p:cNvPr id="48131" name="Rectangle 3"/>
          <p:cNvSpPr>
            <a:spLocks noGrp="1" noChangeArrowheads="1"/>
          </p:cNvSpPr>
          <p:nvPr>
            <p:ph type="body" idx="1"/>
          </p:nvPr>
        </p:nvSpPr>
        <p:spPr bwMode="auto">
          <a:xfrm>
            <a:off x="292100" y="1919288"/>
            <a:ext cx="8647113" cy="4498975"/>
          </a:xfrm>
          <a:noFill/>
          <a:ln>
            <a:miter lim="800000"/>
            <a:headEnd/>
            <a:tailEnd/>
          </a:ln>
        </p:spPr>
        <p:txBody>
          <a:bodyPr vert="horz" wrap="square" lIns="91440" tIns="45720" rIns="91440" bIns="45720" numCol="1" anchor="t" anchorCtr="0" compatLnSpc="1">
            <a:prstTxWarp prst="textNoShape">
              <a:avLst/>
            </a:prstTxWarp>
          </a:bodyPr>
          <a:lstStyle/>
          <a:p>
            <a:pPr>
              <a:lnSpc>
                <a:spcPct val="90000"/>
              </a:lnSpc>
              <a:buFont typeface="Helvetica CE" charset="-18"/>
              <a:buNone/>
            </a:pPr>
            <a:r>
              <a:rPr lang="de-DE" sz="2400" smtClean="0"/>
              <a:t>	Sophisten traten im 5. Jh. V. Chr. als Lehrer der </a:t>
            </a:r>
            <a:br>
              <a:rPr lang="de-DE" sz="2400" smtClean="0"/>
            </a:br>
            <a:r>
              <a:rPr lang="de-DE" sz="2400" smtClean="0"/>
              <a:t>Redekunst auf. </a:t>
            </a:r>
          </a:p>
          <a:p>
            <a:pPr>
              <a:lnSpc>
                <a:spcPct val="90000"/>
              </a:lnSpc>
              <a:buFont typeface="Helvetica CE" charset="-18"/>
              <a:buNone/>
            </a:pPr>
            <a:endParaRPr lang="de-DE" sz="2400" smtClean="0"/>
          </a:p>
          <a:p>
            <a:pPr>
              <a:lnSpc>
                <a:spcPct val="90000"/>
              </a:lnSpc>
              <a:buFont typeface="Helvetica CE" charset="-18"/>
              <a:buNone/>
            </a:pPr>
            <a:r>
              <a:rPr lang="de-DE" sz="2400" smtClean="0"/>
              <a:t>	Das in Athen neu entwickelte System der Demokratie, in dem staatliche Entscheidungen auf Abstimmungen und auf rhetorischen Auseinandersetzungen beruhten, schaffte für viele Bürger das Bedürfnis, überzeugend reden zu können.</a:t>
            </a:r>
          </a:p>
          <a:p>
            <a:pPr>
              <a:lnSpc>
                <a:spcPct val="90000"/>
              </a:lnSpc>
              <a:buFont typeface="Helvetica CE" charset="-18"/>
              <a:buNone/>
            </a:pPr>
            <a:endParaRPr lang="de-DE" sz="2400" smtClean="0"/>
          </a:p>
          <a:p>
            <a:pPr>
              <a:lnSpc>
                <a:spcPct val="90000"/>
              </a:lnSpc>
              <a:buFont typeface="Helvetica CE" charset="-18"/>
              <a:buNone/>
            </a:pPr>
            <a:endParaRPr lang="de-DE" smtClean="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de-CH" sz="2400" smtClean="0"/>
              <a:t>Marketing (Herkunft)</a:t>
            </a:r>
            <a:r>
              <a:rPr lang="de-CH" sz="2800" smtClean="0"/>
              <a:t> </a:t>
            </a:r>
            <a:endParaRPr lang="de-DE" sz="2800" smtClean="0"/>
          </a:p>
        </p:txBody>
      </p:sp>
      <p:sp>
        <p:nvSpPr>
          <p:cNvPr id="45059" name="Rectangle 3"/>
          <p:cNvSpPr>
            <a:spLocks noGrp="1" noChangeArrowheads="1"/>
          </p:cNvSpPr>
          <p:nvPr>
            <p:ph type="body" idx="1"/>
          </p:nvPr>
        </p:nvSpPr>
        <p:spPr>
          <a:xfrm>
            <a:off x="971550" y="1916113"/>
            <a:ext cx="7640638" cy="4114800"/>
          </a:xfrm>
        </p:spPr>
        <p:txBody>
          <a:bodyPr/>
          <a:lstStyle/>
          <a:p>
            <a:pPr eaLnBrk="1" hangingPunct="1">
              <a:buFont typeface="Wingdings" pitchFamily="2" charset="2"/>
              <a:buNone/>
            </a:pPr>
            <a:r>
              <a:rPr lang="de-CH" smtClean="0"/>
              <a:t>	Übergang vom Verkäufermarkt (Nachfrage übersteigt das Angebot) zu einem Käufermarkt.</a:t>
            </a:r>
          </a:p>
          <a:p>
            <a:pPr eaLnBrk="1" hangingPunct="1">
              <a:buFont typeface="Wingdings" pitchFamily="2" charset="2"/>
              <a:buNone/>
            </a:pPr>
            <a:endParaRPr lang="de-CH" smtClean="0"/>
          </a:p>
          <a:p>
            <a:pPr eaLnBrk="1" hangingPunct="1">
              <a:buFont typeface="Wingdings" pitchFamily="2" charset="2"/>
              <a:buNone/>
            </a:pPr>
            <a:r>
              <a:rPr lang="de-CH" smtClean="0"/>
              <a:t>	Product, price, promotion and place!</a:t>
            </a:r>
            <a:endParaRPr lang="de-DE" smtClean="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187450" y="620713"/>
            <a:ext cx="6692900" cy="304800"/>
          </a:xfrm>
        </p:spPr>
        <p:txBody>
          <a:bodyPr/>
          <a:lstStyle/>
          <a:p>
            <a:pPr eaLnBrk="1" hangingPunct="1"/>
            <a:r>
              <a:rPr lang="de-CH" sz="2400" smtClean="0"/>
              <a:t>Politisches Marketing</a:t>
            </a:r>
            <a:endParaRPr lang="de-DE" sz="2400" smtClean="0"/>
          </a:p>
        </p:txBody>
      </p:sp>
      <p:sp>
        <p:nvSpPr>
          <p:cNvPr id="46083" name="Rectangle 3"/>
          <p:cNvSpPr>
            <a:spLocks noGrp="1" noChangeArrowheads="1"/>
          </p:cNvSpPr>
          <p:nvPr>
            <p:ph type="body" idx="1"/>
          </p:nvPr>
        </p:nvSpPr>
        <p:spPr>
          <a:xfrm>
            <a:off x="827088" y="1557338"/>
            <a:ext cx="7640637" cy="4114800"/>
          </a:xfrm>
        </p:spPr>
        <p:txBody>
          <a:bodyPr/>
          <a:lstStyle/>
          <a:p>
            <a:pPr eaLnBrk="1" hangingPunct="1">
              <a:buFont typeface="Wingdings" pitchFamily="2" charset="2"/>
              <a:buNone/>
            </a:pPr>
            <a:r>
              <a:rPr lang="de-CH" smtClean="0"/>
              <a:t>	Definition politisches Marketing: „(…) the application of marketing principles and procedures in political campaigns (…). The procedures involved include the analysis, developement, execution, and management of strategic campaigns (…) in response to the needs and wants of selected people and groups in a society“ (Newman 1999: xiii)</a:t>
            </a:r>
            <a:endParaRPr lang="de-DE" smtClean="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de-CH" sz="2400" smtClean="0"/>
              <a:t>Elemente des politischen Marketings (1)</a:t>
            </a:r>
            <a:endParaRPr lang="de-DE" sz="2400" smtClean="0"/>
          </a:p>
        </p:txBody>
      </p:sp>
      <p:sp>
        <p:nvSpPr>
          <p:cNvPr id="47107" name="Rectangle 3"/>
          <p:cNvSpPr>
            <a:spLocks noGrp="1" noChangeArrowheads="1"/>
          </p:cNvSpPr>
          <p:nvPr>
            <p:ph type="body" idx="1"/>
          </p:nvPr>
        </p:nvSpPr>
        <p:spPr>
          <a:xfrm>
            <a:off x="1187450" y="1844675"/>
            <a:ext cx="7640638" cy="4176713"/>
          </a:xfrm>
        </p:spPr>
        <p:txBody>
          <a:bodyPr/>
          <a:lstStyle/>
          <a:p>
            <a:pPr eaLnBrk="1" hangingPunct="1">
              <a:lnSpc>
                <a:spcPct val="100000"/>
              </a:lnSpc>
            </a:pPr>
            <a:r>
              <a:rPr lang="de-CH" smtClean="0"/>
              <a:t>Ziel- und Strategieplanung</a:t>
            </a:r>
          </a:p>
          <a:p>
            <a:pPr eaLnBrk="1" hangingPunct="1">
              <a:lnSpc>
                <a:spcPct val="100000"/>
              </a:lnSpc>
            </a:pPr>
            <a:r>
              <a:rPr lang="de-CH" smtClean="0"/>
              <a:t>Marktsegmentierung und targeting</a:t>
            </a:r>
          </a:p>
          <a:p>
            <a:pPr eaLnBrk="1" hangingPunct="1">
              <a:lnSpc>
                <a:spcPct val="100000"/>
              </a:lnSpc>
            </a:pPr>
            <a:r>
              <a:rPr lang="de-CH" smtClean="0"/>
              <a:t>Meinungsforschung</a:t>
            </a:r>
          </a:p>
          <a:p>
            <a:pPr eaLnBrk="1" hangingPunct="1">
              <a:lnSpc>
                <a:spcPct val="100000"/>
              </a:lnSpc>
            </a:pPr>
            <a:r>
              <a:rPr lang="de-CH" smtClean="0"/>
              <a:t>Issue management</a:t>
            </a:r>
          </a:p>
          <a:p>
            <a:pPr eaLnBrk="1" hangingPunct="1">
              <a:lnSpc>
                <a:spcPct val="100000"/>
              </a:lnSpc>
            </a:pPr>
            <a:r>
              <a:rPr lang="de-CH" smtClean="0"/>
              <a:t>Kandidaten- und Parteienimages</a:t>
            </a:r>
          </a:p>
          <a:p>
            <a:pPr eaLnBrk="1" hangingPunct="1">
              <a:lnSpc>
                <a:spcPct val="100000"/>
              </a:lnSpc>
            </a:pPr>
            <a:r>
              <a:rPr lang="de-CH" smtClean="0"/>
              <a:t>Event management</a:t>
            </a:r>
          </a:p>
        </p:txBody>
      </p:sp>
      <p:sp>
        <p:nvSpPr>
          <p:cNvPr id="47108" name="Text Box 4"/>
          <p:cNvSpPr txBox="1">
            <a:spLocks noChangeArrowheads="1"/>
          </p:cNvSpPr>
          <p:nvPr/>
        </p:nvSpPr>
        <p:spPr bwMode="auto">
          <a:xfrm>
            <a:off x="6443663" y="5661025"/>
            <a:ext cx="2305050" cy="304800"/>
          </a:xfrm>
          <a:prstGeom prst="rect">
            <a:avLst/>
          </a:prstGeom>
          <a:noFill/>
          <a:ln w="9525">
            <a:noFill/>
            <a:miter lim="800000"/>
            <a:headEnd/>
            <a:tailEnd/>
          </a:ln>
        </p:spPr>
        <p:txBody>
          <a:bodyPr>
            <a:spAutoFit/>
          </a:bodyPr>
          <a:lstStyle/>
          <a:p>
            <a:pPr>
              <a:spcBef>
                <a:spcPct val="50000"/>
              </a:spcBef>
            </a:pPr>
            <a:r>
              <a:rPr lang="de-CH" sz="1400" u="none">
                <a:latin typeface="Arial Unicode MS" pitchFamily="34" charset="-128"/>
              </a:rPr>
              <a:t>Vgl. Blunier 2006: 13</a:t>
            </a:r>
            <a:endParaRPr lang="de-DE" sz="1400" u="none">
              <a:latin typeface="Arial Unicode MS" pitchFamily="34" charset="-128"/>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de-CH" sz="2400" smtClean="0"/>
              <a:t>Elemente des politischen Marketings (2)</a:t>
            </a:r>
            <a:endParaRPr lang="de-DE" sz="2400" smtClean="0"/>
          </a:p>
        </p:txBody>
      </p:sp>
      <p:sp>
        <p:nvSpPr>
          <p:cNvPr id="48131" name="Rectangle 3"/>
          <p:cNvSpPr>
            <a:spLocks noGrp="1" noChangeArrowheads="1"/>
          </p:cNvSpPr>
          <p:nvPr>
            <p:ph type="body" idx="1"/>
          </p:nvPr>
        </p:nvSpPr>
        <p:spPr>
          <a:xfrm>
            <a:off x="1187450" y="1844675"/>
            <a:ext cx="7640638" cy="4176713"/>
          </a:xfrm>
        </p:spPr>
        <p:txBody>
          <a:bodyPr/>
          <a:lstStyle/>
          <a:p>
            <a:pPr eaLnBrk="1" hangingPunct="1">
              <a:lnSpc>
                <a:spcPct val="100000"/>
              </a:lnSpc>
            </a:pPr>
            <a:r>
              <a:rPr lang="de-CH" smtClean="0"/>
              <a:t>Personalisierung</a:t>
            </a:r>
          </a:p>
          <a:p>
            <a:pPr eaLnBrk="1" hangingPunct="1">
              <a:lnSpc>
                <a:spcPct val="100000"/>
              </a:lnSpc>
            </a:pPr>
            <a:r>
              <a:rPr lang="de-CH" smtClean="0"/>
              <a:t>Fundraising</a:t>
            </a:r>
          </a:p>
          <a:p>
            <a:pPr eaLnBrk="1" hangingPunct="1">
              <a:lnSpc>
                <a:spcPct val="100000"/>
              </a:lnSpc>
            </a:pPr>
            <a:r>
              <a:rPr lang="de-CH" smtClean="0"/>
              <a:t>Politische Werbung</a:t>
            </a:r>
          </a:p>
          <a:p>
            <a:pPr eaLnBrk="1" hangingPunct="1">
              <a:lnSpc>
                <a:spcPct val="100000"/>
              </a:lnSpc>
            </a:pPr>
            <a:r>
              <a:rPr lang="de-CH" smtClean="0"/>
              <a:t>Online-Marketing</a:t>
            </a:r>
          </a:p>
          <a:p>
            <a:pPr eaLnBrk="1" hangingPunct="1">
              <a:lnSpc>
                <a:spcPct val="100000"/>
              </a:lnSpc>
            </a:pPr>
            <a:r>
              <a:rPr lang="de-CH" smtClean="0"/>
              <a:t>Politisches Consulting</a:t>
            </a:r>
          </a:p>
          <a:p>
            <a:pPr eaLnBrk="1" hangingPunct="1">
              <a:lnSpc>
                <a:spcPct val="100000"/>
              </a:lnSpc>
            </a:pPr>
            <a:r>
              <a:rPr lang="de-CH" smtClean="0"/>
              <a:t>Spin doctors</a:t>
            </a:r>
          </a:p>
          <a:p>
            <a:pPr eaLnBrk="1" hangingPunct="1">
              <a:lnSpc>
                <a:spcPct val="100000"/>
              </a:lnSpc>
            </a:pPr>
            <a:r>
              <a:rPr lang="de-CH" smtClean="0"/>
              <a:t>Konkurrenzorientierung</a:t>
            </a:r>
          </a:p>
          <a:p>
            <a:pPr eaLnBrk="1" hangingPunct="1">
              <a:lnSpc>
                <a:spcPct val="100000"/>
              </a:lnSpc>
            </a:pPr>
            <a:endParaRPr lang="de-DE" smtClean="0"/>
          </a:p>
        </p:txBody>
      </p:sp>
      <p:sp>
        <p:nvSpPr>
          <p:cNvPr id="48132" name="Text Box 4"/>
          <p:cNvSpPr txBox="1">
            <a:spLocks noChangeArrowheads="1"/>
          </p:cNvSpPr>
          <p:nvPr/>
        </p:nvSpPr>
        <p:spPr bwMode="auto">
          <a:xfrm>
            <a:off x="6443663" y="5661025"/>
            <a:ext cx="2305050" cy="304800"/>
          </a:xfrm>
          <a:prstGeom prst="rect">
            <a:avLst/>
          </a:prstGeom>
          <a:noFill/>
          <a:ln w="9525">
            <a:noFill/>
            <a:miter lim="800000"/>
            <a:headEnd/>
            <a:tailEnd/>
          </a:ln>
        </p:spPr>
        <p:txBody>
          <a:bodyPr>
            <a:spAutoFit/>
          </a:bodyPr>
          <a:lstStyle/>
          <a:p>
            <a:pPr>
              <a:spcBef>
                <a:spcPct val="50000"/>
              </a:spcBef>
            </a:pPr>
            <a:r>
              <a:rPr lang="de-CH" sz="1400" u="none">
                <a:latin typeface="Arial Unicode MS" pitchFamily="34" charset="-128"/>
              </a:rPr>
              <a:t>Vgl. Blunier 2006: 13</a:t>
            </a:r>
            <a:endParaRPr lang="de-DE" sz="1400" u="none">
              <a:latin typeface="Arial Unicode MS" pitchFamily="34"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530434" name="Picture 2" descr="http://ais.badische-zeitung.de/piece/02/69/22/bc/404446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88640"/>
            <a:ext cx="5636794" cy="2304256"/>
          </a:xfrm>
          <a:prstGeom prst="rect">
            <a:avLst/>
          </a:prstGeom>
          <a:noFill/>
          <a:extLst>
            <a:ext uri="{909E8E84-426E-40DD-AFC4-6F175D3DCCD1}">
              <a14:hiddenFill xmlns:a14="http://schemas.microsoft.com/office/drawing/2010/main">
                <a:solidFill>
                  <a:srgbClr val="FFFFFF"/>
                </a:solidFill>
              </a14:hiddenFill>
            </a:ext>
          </a:extLst>
        </p:spPr>
      </p:pic>
      <p:pic>
        <p:nvPicPr>
          <p:cNvPr id="530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519" y="2060848"/>
            <a:ext cx="5825132" cy="4308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323634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de-CH" sz="2400" smtClean="0"/>
              <a:t>Erste Probleme</a:t>
            </a:r>
            <a:endParaRPr lang="de-DE" sz="2400" smtClean="0"/>
          </a:p>
        </p:txBody>
      </p:sp>
      <p:sp>
        <p:nvSpPr>
          <p:cNvPr id="49155" name="Rectangle 3"/>
          <p:cNvSpPr>
            <a:spLocks noGrp="1" noChangeArrowheads="1"/>
          </p:cNvSpPr>
          <p:nvPr>
            <p:ph type="body" idx="1"/>
          </p:nvPr>
        </p:nvSpPr>
        <p:spPr>
          <a:xfrm>
            <a:off x="1042988" y="1916113"/>
            <a:ext cx="7640637" cy="4114800"/>
          </a:xfrm>
        </p:spPr>
        <p:txBody>
          <a:bodyPr/>
          <a:lstStyle/>
          <a:p>
            <a:pPr eaLnBrk="1" hangingPunct="1"/>
            <a:r>
              <a:rPr lang="de-CH" smtClean="0"/>
              <a:t>Verlagerung von der Angebots- zur Nachfrageorientierung (Problem: Zielgruppenpopulismus) </a:t>
            </a:r>
          </a:p>
          <a:p>
            <a:pPr eaLnBrk="1" hangingPunct="1"/>
            <a:endParaRPr lang="de-CH" smtClean="0"/>
          </a:p>
          <a:p>
            <a:pPr eaLnBrk="1" hangingPunct="1"/>
            <a:r>
              <a:rPr lang="de-CH" smtClean="0"/>
              <a:t>Intensivierung der Beziehung zu den Medien (Instrumentalisierung der Medien und Mediatisierung der Politik) </a:t>
            </a:r>
          </a:p>
          <a:p>
            <a:pPr eaLnBrk="1" hangingPunct="1">
              <a:buFont typeface="Wingdings" pitchFamily="2" charset="2"/>
              <a:buNone/>
            </a:pPr>
            <a:r>
              <a:rPr lang="de-CH" smtClean="0"/>
              <a:t>	</a:t>
            </a:r>
            <a:endParaRPr lang="de-DE" smtClean="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de-CH" sz="2400" smtClean="0"/>
              <a:t>Vergleich zwischen marktwirtschaftlichem und politischem Marketing (1)</a:t>
            </a:r>
            <a:endParaRPr lang="de-DE" sz="2400" smtClean="0"/>
          </a:p>
        </p:txBody>
      </p:sp>
      <p:sp>
        <p:nvSpPr>
          <p:cNvPr id="50179" name="Rectangle 3"/>
          <p:cNvSpPr>
            <a:spLocks noGrp="1" noChangeArrowheads="1"/>
          </p:cNvSpPr>
          <p:nvPr>
            <p:ph type="body" idx="1"/>
          </p:nvPr>
        </p:nvSpPr>
        <p:spPr>
          <a:xfrm>
            <a:off x="1187450" y="1557338"/>
            <a:ext cx="7640638" cy="4114800"/>
          </a:xfrm>
        </p:spPr>
        <p:txBody>
          <a:bodyPr/>
          <a:lstStyle/>
          <a:p>
            <a:pPr eaLnBrk="1" hangingPunct="1"/>
            <a:r>
              <a:rPr lang="de-CH" sz="2000" smtClean="0"/>
              <a:t>Der politische Markt ist ziemlich geschlossen (wenig neue Anbieter)</a:t>
            </a:r>
          </a:p>
          <a:p>
            <a:pPr eaLnBrk="1" hangingPunct="1"/>
            <a:r>
              <a:rPr lang="de-CH" sz="2000" smtClean="0"/>
              <a:t>In der Politik werden in erster Linie kollektive Güter angeboten</a:t>
            </a:r>
          </a:p>
          <a:p>
            <a:pPr eaLnBrk="1" hangingPunct="1"/>
            <a:r>
              <a:rPr lang="de-CH" sz="2000" smtClean="0"/>
              <a:t>Die Organisationsbeschaffenheit einer Partei unterscheidet sich von derjenigen eines Unternehmens</a:t>
            </a:r>
          </a:p>
          <a:p>
            <a:pPr eaLnBrk="1" hangingPunct="1"/>
            <a:r>
              <a:rPr lang="de-CH" sz="2000" smtClean="0"/>
              <a:t>Der politische Markt ist kein Wachstumsmarkt, sondern in seiner Grösse gegeben</a:t>
            </a:r>
          </a:p>
          <a:p>
            <a:pPr eaLnBrk="1" hangingPunct="1"/>
            <a:r>
              <a:rPr lang="de-CH" sz="2000" smtClean="0"/>
              <a:t>Die „Kunden“, d.h. Wähler, können sich dem politischen Markt entziehen</a:t>
            </a:r>
            <a:endParaRPr lang="de-DE" sz="2000" smtClean="0"/>
          </a:p>
        </p:txBody>
      </p:sp>
      <p:sp>
        <p:nvSpPr>
          <p:cNvPr id="50180" name="Text Box 4"/>
          <p:cNvSpPr txBox="1">
            <a:spLocks noChangeArrowheads="1"/>
          </p:cNvSpPr>
          <p:nvPr/>
        </p:nvSpPr>
        <p:spPr bwMode="auto">
          <a:xfrm>
            <a:off x="5076825" y="6092825"/>
            <a:ext cx="2305050" cy="304800"/>
          </a:xfrm>
          <a:prstGeom prst="rect">
            <a:avLst/>
          </a:prstGeom>
          <a:noFill/>
          <a:ln w="9525">
            <a:noFill/>
            <a:miter lim="800000"/>
            <a:headEnd/>
            <a:tailEnd/>
          </a:ln>
        </p:spPr>
        <p:txBody>
          <a:bodyPr>
            <a:spAutoFit/>
          </a:bodyPr>
          <a:lstStyle/>
          <a:p>
            <a:pPr>
              <a:spcBef>
                <a:spcPct val="50000"/>
              </a:spcBef>
            </a:pPr>
            <a:r>
              <a:rPr lang="de-CH" sz="1400" u="none">
                <a:latin typeface="Arial Unicode MS" pitchFamily="34" charset="-128"/>
              </a:rPr>
              <a:t>Vgl. Blunier 2006: 16</a:t>
            </a:r>
            <a:endParaRPr lang="de-DE" sz="1400" u="none">
              <a:latin typeface="Arial Unicode MS" pitchFamily="34" charset="-128"/>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de-CH" sz="2400" smtClean="0"/>
              <a:t>Vergleich zwischen marktwirtschaftlichem und politischem Marketing (2)</a:t>
            </a:r>
            <a:endParaRPr lang="de-DE" sz="2400" smtClean="0"/>
          </a:p>
        </p:txBody>
      </p:sp>
      <p:sp>
        <p:nvSpPr>
          <p:cNvPr id="51203" name="Rectangle 3"/>
          <p:cNvSpPr>
            <a:spLocks noGrp="1" noChangeArrowheads="1"/>
          </p:cNvSpPr>
          <p:nvPr>
            <p:ph type="body" idx="1"/>
          </p:nvPr>
        </p:nvSpPr>
        <p:spPr>
          <a:xfrm>
            <a:off x="1187450" y="1557338"/>
            <a:ext cx="7640638" cy="4114800"/>
          </a:xfrm>
        </p:spPr>
        <p:txBody>
          <a:bodyPr/>
          <a:lstStyle/>
          <a:p>
            <a:pPr eaLnBrk="1" hangingPunct="1">
              <a:lnSpc>
                <a:spcPct val="120000"/>
              </a:lnSpc>
            </a:pPr>
            <a:r>
              <a:rPr lang="de-CH" sz="2000" smtClean="0"/>
              <a:t>Wahlen werden nur periodisch abgehalten, während kommerzielle Märkte kontinuierlich laufen</a:t>
            </a:r>
          </a:p>
          <a:p>
            <a:pPr eaLnBrk="1" hangingPunct="1">
              <a:lnSpc>
                <a:spcPct val="120000"/>
              </a:lnSpc>
            </a:pPr>
            <a:r>
              <a:rPr lang="de-CH" sz="2000" smtClean="0"/>
              <a:t>Es bestehen unterschiedliche Zielsetzungen (auch eine tiefe Wahlbeteiligung kann von Vorteil sein)</a:t>
            </a:r>
          </a:p>
          <a:p>
            <a:pPr eaLnBrk="1" hangingPunct="1">
              <a:lnSpc>
                <a:spcPct val="120000"/>
              </a:lnSpc>
            </a:pPr>
            <a:r>
              <a:rPr lang="de-CH" sz="2000" smtClean="0"/>
              <a:t>Politische Kommunikation steht unter grösserem Zeit- und Gelddruck</a:t>
            </a:r>
          </a:p>
          <a:p>
            <a:pPr eaLnBrk="1" hangingPunct="1">
              <a:lnSpc>
                <a:spcPct val="120000"/>
              </a:lnSpc>
            </a:pPr>
            <a:r>
              <a:rPr lang="de-CH" sz="2000" smtClean="0"/>
              <a:t>Die politischen Akteure sind stark auf News und unabhängige Medien angewiesen</a:t>
            </a:r>
          </a:p>
          <a:p>
            <a:pPr eaLnBrk="1" hangingPunct="1">
              <a:lnSpc>
                <a:spcPct val="120000"/>
              </a:lnSpc>
            </a:pPr>
            <a:r>
              <a:rPr lang="de-CH" sz="2000" smtClean="0"/>
              <a:t>Politische Kampagnen sind verletzlicher für Angriffe verschiedener Gruppen</a:t>
            </a:r>
          </a:p>
          <a:p>
            <a:pPr eaLnBrk="1" hangingPunct="1">
              <a:lnSpc>
                <a:spcPct val="120000"/>
              </a:lnSpc>
            </a:pPr>
            <a:endParaRPr lang="de-CH" sz="2000" smtClean="0"/>
          </a:p>
          <a:p>
            <a:pPr eaLnBrk="1" hangingPunct="1">
              <a:lnSpc>
                <a:spcPct val="120000"/>
              </a:lnSpc>
            </a:pPr>
            <a:endParaRPr lang="de-DE" sz="2000" smtClean="0"/>
          </a:p>
        </p:txBody>
      </p:sp>
      <p:sp>
        <p:nvSpPr>
          <p:cNvPr id="51204" name="Text Box 4"/>
          <p:cNvSpPr txBox="1">
            <a:spLocks noChangeArrowheads="1"/>
          </p:cNvSpPr>
          <p:nvPr/>
        </p:nvSpPr>
        <p:spPr bwMode="auto">
          <a:xfrm>
            <a:off x="5076825" y="6092825"/>
            <a:ext cx="2305050" cy="304800"/>
          </a:xfrm>
          <a:prstGeom prst="rect">
            <a:avLst/>
          </a:prstGeom>
          <a:noFill/>
          <a:ln w="9525">
            <a:noFill/>
            <a:miter lim="800000"/>
            <a:headEnd/>
            <a:tailEnd/>
          </a:ln>
        </p:spPr>
        <p:txBody>
          <a:bodyPr>
            <a:spAutoFit/>
          </a:bodyPr>
          <a:lstStyle/>
          <a:p>
            <a:pPr>
              <a:spcBef>
                <a:spcPct val="50000"/>
              </a:spcBef>
            </a:pPr>
            <a:r>
              <a:rPr lang="de-CH" sz="1400" u="none">
                <a:latin typeface="Arial Unicode MS" pitchFamily="34" charset="-128"/>
              </a:rPr>
              <a:t>Vgl. Blunier 2006: 16</a:t>
            </a:r>
            <a:endParaRPr lang="de-DE" sz="1400" u="none">
              <a:latin typeface="Arial Unicode MS" pitchFamily="34" charset="-128"/>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187450" y="-100013"/>
            <a:ext cx="7561263" cy="1143001"/>
          </a:xfrm>
          <a:noFill/>
        </p:spPr>
        <p:txBody>
          <a:bodyPr/>
          <a:lstStyle/>
          <a:p>
            <a:pPr eaLnBrk="1" hangingPunct="1"/>
            <a:r>
              <a:rPr lang="de-CH" sz="2400" smtClean="0"/>
              <a:t>Amerikanisierung von Wahlkämpfen (vgl. Radunski 1980: 151)</a:t>
            </a:r>
            <a:endParaRPr lang="de-DE" sz="2400" smtClean="0"/>
          </a:p>
        </p:txBody>
      </p:sp>
      <p:sp>
        <p:nvSpPr>
          <p:cNvPr id="1057795" name="Rectangle 3"/>
          <p:cNvSpPr>
            <a:spLocks noGrp="1" noChangeArrowheads="1"/>
          </p:cNvSpPr>
          <p:nvPr>
            <p:ph type="body" idx="1"/>
          </p:nvPr>
        </p:nvSpPr>
        <p:spPr>
          <a:xfrm>
            <a:off x="539750" y="1773238"/>
            <a:ext cx="8229600" cy="4525962"/>
          </a:xfrm>
          <a:noFill/>
        </p:spPr>
        <p:txBody>
          <a:bodyPr/>
          <a:lstStyle/>
          <a:p>
            <a:pPr eaLnBrk="1" hangingPunct="1"/>
            <a:r>
              <a:rPr lang="de-CH" smtClean="0"/>
              <a:t>Der Kandidat ist wichtiger als die Partei.</a:t>
            </a:r>
          </a:p>
          <a:p>
            <a:pPr eaLnBrk="1" hangingPunct="1"/>
            <a:r>
              <a:rPr lang="de-CH" smtClean="0"/>
              <a:t>Die Wahlkampfführung liegt bei professionellen Spezialisten.</a:t>
            </a:r>
          </a:p>
          <a:p>
            <a:pPr eaLnBrk="1" hangingPunct="1"/>
            <a:r>
              <a:rPr lang="de-CH" smtClean="0"/>
              <a:t>Den Wahlkampagnen liegen umfangreiche Studien zugrunde.</a:t>
            </a:r>
          </a:p>
          <a:p>
            <a:pPr eaLnBrk="1" hangingPunct="1"/>
            <a:r>
              <a:rPr lang="de-CH" smtClean="0"/>
              <a:t>Der Wahlkampf bedient sich verstärkt elektronischer Medien. </a:t>
            </a:r>
            <a:endParaRPr lang="de-DE"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endSync delay="0"/>
                                  <p:childTnLst>
                                    <p:set>
                                      <p:cBhvr>
                                        <p:cTn id="6" dur="1" fill="hold">
                                          <p:endSync delay="0"/>
                                        </p:cTn>
                                        <p:tgtEl>
                                          <p:spTgt spid="1057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endSync delay="0"/>
                                  <p:childTnLst>
                                    <p:set>
                                      <p:cBhvr>
                                        <p:cTn id="10" dur="1" fill="hold">
                                          <p:endSync delay="0"/>
                                        </p:cTn>
                                        <p:tgtEl>
                                          <p:spTgt spid="1057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endSync delay="0"/>
                                  <p:childTnLst>
                                    <p:set>
                                      <p:cBhvr>
                                        <p:cTn id="14" dur="1" fill="hold">
                                          <p:endSync delay="0"/>
                                        </p:cTn>
                                        <p:tgtEl>
                                          <p:spTgt spid="1057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endSync delay="0"/>
                                  <p:childTnLst>
                                    <p:set>
                                      <p:cBhvr>
                                        <p:cTn id="18" dur="1" fill="hold">
                                          <p:endSync delay="0"/>
                                        </p:cTn>
                                        <p:tgtEl>
                                          <p:spTgt spid="10577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795" grpId="0" build="p"/>
    </p:bld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116013" y="333375"/>
            <a:ext cx="8229600" cy="639763"/>
          </a:xfrm>
          <a:noFill/>
        </p:spPr>
        <p:txBody>
          <a:bodyPr/>
          <a:lstStyle/>
          <a:p>
            <a:pPr eaLnBrk="1" hangingPunct="1"/>
            <a:r>
              <a:rPr lang="de-CH" sz="2400" smtClean="0"/>
              <a:t>Weitere Indikatoren </a:t>
            </a:r>
            <a:br>
              <a:rPr lang="de-CH" sz="2400" smtClean="0"/>
            </a:br>
            <a:r>
              <a:rPr lang="de-CH" sz="2400" smtClean="0"/>
              <a:t>(Schulz 1997: 186 ff., Müller 1999: 40)</a:t>
            </a:r>
            <a:endParaRPr lang="de-DE" sz="2400" smtClean="0"/>
          </a:p>
        </p:txBody>
      </p:sp>
      <p:sp>
        <p:nvSpPr>
          <p:cNvPr id="1059843" name="Rectangle 3"/>
          <p:cNvSpPr>
            <a:spLocks noGrp="1" noChangeArrowheads="1"/>
          </p:cNvSpPr>
          <p:nvPr>
            <p:ph type="body" idx="1"/>
          </p:nvPr>
        </p:nvSpPr>
        <p:spPr>
          <a:xfrm>
            <a:off x="1274763" y="2132013"/>
            <a:ext cx="7640637" cy="3560762"/>
          </a:xfrm>
          <a:noFill/>
        </p:spPr>
        <p:txBody>
          <a:bodyPr/>
          <a:lstStyle/>
          <a:p>
            <a:pPr eaLnBrk="1" hangingPunct="1"/>
            <a:r>
              <a:rPr lang="de-CH" smtClean="0"/>
              <a:t>Entertainisierung der Politik (‚Talkshow-Campaigning‘)</a:t>
            </a:r>
          </a:p>
          <a:p>
            <a:pPr eaLnBrk="1" hangingPunct="1"/>
            <a:r>
              <a:rPr lang="de-CH" smtClean="0"/>
              <a:t>Negativecampaigning als fester Bestandteil des Wahlkampfes</a:t>
            </a:r>
          </a:p>
          <a:p>
            <a:pPr eaLnBrk="1" hangingPunct="1"/>
            <a:r>
              <a:rPr lang="de-CH" smtClean="0"/>
              <a:t>Inszenierung von Pseudoereignissen zur Beeinflussung der Medien</a:t>
            </a:r>
            <a:endParaRPr lang="de-DE"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endSync delay="0"/>
                                  <p:childTnLst>
                                    <p:set>
                                      <p:cBhvr>
                                        <p:cTn id="6" dur="1" fill="hold">
                                          <p:endSync delay="0"/>
                                        </p:cTn>
                                        <p:tgtEl>
                                          <p:spTgt spid="1059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endSync delay="0"/>
                                  <p:childTnLst>
                                    <p:set>
                                      <p:cBhvr>
                                        <p:cTn id="10" dur="1" fill="hold">
                                          <p:endSync delay="0"/>
                                        </p:cTn>
                                        <p:tgtEl>
                                          <p:spTgt spid="1059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endSync delay="0"/>
                                  <p:childTnLst>
                                    <p:set>
                                      <p:cBhvr>
                                        <p:cTn id="14" dur="1" fill="hold">
                                          <p:endSync delay="0"/>
                                        </p:cTn>
                                        <p:tgtEl>
                                          <p:spTgt spid="10598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9843"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187450" y="427038"/>
            <a:ext cx="8229600" cy="554037"/>
          </a:xfrm>
          <a:noFill/>
        </p:spPr>
        <p:txBody>
          <a:bodyPr/>
          <a:lstStyle/>
          <a:p>
            <a:pPr eaLnBrk="1" hangingPunct="1"/>
            <a:r>
              <a:rPr lang="de-CH" sz="2400" smtClean="0"/>
              <a:t>Institutionelle und kulturelle Hürden</a:t>
            </a:r>
            <a:endParaRPr lang="de-DE" sz="2400" smtClean="0"/>
          </a:p>
        </p:txBody>
      </p:sp>
      <p:sp>
        <p:nvSpPr>
          <p:cNvPr id="54275" name="Rectangle 3"/>
          <p:cNvSpPr>
            <a:spLocks noGrp="1" noChangeArrowheads="1"/>
          </p:cNvSpPr>
          <p:nvPr>
            <p:ph type="body" idx="1"/>
          </p:nvPr>
        </p:nvSpPr>
        <p:spPr>
          <a:xfrm>
            <a:off x="539750" y="1557338"/>
            <a:ext cx="8229600" cy="3524250"/>
          </a:xfrm>
          <a:noFill/>
        </p:spPr>
        <p:txBody>
          <a:bodyPr/>
          <a:lstStyle/>
          <a:p>
            <a:pPr eaLnBrk="1" hangingPunct="1"/>
            <a:r>
              <a:rPr lang="de-CH" sz="2000" smtClean="0"/>
              <a:t>Konkordanz (&lt;- elektorale Bescheidenheit)</a:t>
            </a:r>
          </a:p>
          <a:p>
            <a:pPr eaLnBrk="1" hangingPunct="1"/>
            <a:r>
              <a:rPr lang="de-CH" sz="2000" smtClean="0"/>
              <a:t>Föderalismus</a:t>
            </a:r>
          </a:p>
          <a:p>
            <a:pPr eaLnBrk="1" hangingPunct="1"/>
            <a:r>
              <a:rPr lang="de-CH" sz="2000" smtClean="0"/>
              <a:t>Direkte Demokratie</a:t>
            </a:r>
          </a:p>
          <a:p>
            <a:pPr eaLnBrk="1" hangingPunct="1"/>
            <a:r>
              <a:rPr lang="de-CH" sz="2000" smtClean="0"/>
              <a:t>Milizsystem</a:t>
            </a:r>
          </a:p>
          <a:p>
            <a:pPr eaLnBrk="1" hangingPunct="1"/>
            <a:r>
              <a:rPr lang="de-CH" sz="2000" smtClean="0"/>
              <a:t>Handlungsspielraum der Parteien (Mitgliederentwicklung vs. Finanzen und Professionalisierung )</a:t>
            </a:r>
          </a:p>
          <a:p>
            <a:pPr eaLnBrk="1" hangingPunct="1"/>
            <a:endParaRPr lang="de-CH" sz="2000" smtClean="0"/>
          </a:p>
          <a:p>
            <a:pPr eaLnBrk="1" hangingPunct="1">
              <a:buFont typeface="Wingdings" pitchFamily="2" charset="2"/>
              <a:buNone/>
            </a:pPr>
            <a:endParaRPr lang="de-CH" sz="2000" smtClean="0"/>
          </a:p>
          <a:p>
            <a:pPr eaLnBrk="1" hangingPunct="1">
              <a:buFont typeface="Wingdings" pitchFamily="2" charset="2"/>
              <a:buNone/>
            </a:pPr>
            <a:endParaRPr lang="de-DE" sz="2000" smtClean="0"/>
          </a:p>
        </p:txBody>
      </p:sp>
      <p:sp>
        <p:nvSpPr>
          <p:cNvPr id="1061892" name="Text Box 4"/>
          <p:cNvSpPr txBox="1">
            <a:spLocks noChangeArrowheads="1"/>
          </p:cNvSpPr>
          <p:nvPr/>
        </p:nvSpPr>
        <p:spPr bwMode="auto">
          <a:xfrm>
            <a:off x="490538" y="5478463"/>
            <a:ext cx="7893050" cy="457200"/>
          </a:xfrm>
          <a:prstGeom prst="rect">
            <a:avLst/>
          </a:prstGeom>
          <a:noFill/>
          <a:ln w="9525">
            <a:noFill/>
            <a:miter lim="800000"/>
            <a:headEnd/>
            <a:tailEnd/>
          </a:ln>
        </p:spPr>
        <p:txBody>
          <a:bodyPr>
            <a:spAutoFit/>
          </a:bodyPr>
          <a:lstStyle/>
          <a:p>
            <a:pPr algn="ctr" eaLnBrk="1" hangingPunct="1">
              <a:spcBef>
                <a:spcPct val="50000"/>
              </a:spcBef>
            </a:pPr>
            <a:endParaRPr lang="de-DE" b="1" u="none">
              <a:latin typeface="Arial Unicode MS" pitchFamily="34" charset="-128"/>
            </a:endParaRPr>
          </a:p>
        </p:txBody>
      </p:sp>
      <p:sp>
        <p:nvSpPr>
          <p:cNvPr id="54277" name="Text Box 5"/>
          <p:cNvSpPr txBox="1">
            <a:spLocks noChangeArrowheads="1"/>
          </p:cNvSpPr>
          <p:nvPr/>
        </p:nvSpPr>
        <p:spPr bwMode="auto">
          <a:xfrm>
            <a:off x="4284663" y="5373688"/>
            <a:ext cx="4206875" cy="579437"/>
          </a:xfrm>
          <a:prstGeom prst="rect">
            <a:avLst/>
          </a:prstGeom>
          <a:noFill/>
          <a:ln w="9525">
            <a:noFill/>
            <a:miter lim="800000"/>
            <a:headEnd/>
            <a:tailEnd/>
          </a:ln>
        </p:spPr>
        <p:txBody>
          <a:bodyPr>
            <a:spAutoFit/>
          </a:bodyPr>
          <a:lstStyle/>
          <a:p>
            <a:pPr eaLnBrk="1" hangingPunct="1">
              <a:spcBef>
                <a:spcPct val="50000"/>
              </a:spcBef>
            </a:pPr>
            <a:r>
              <a:rPr lang="de-CH" sz="3200" u="none">
                <a:solidFill>
                  <a:srgbClr val="FF0000"/>
                </a:solidFill>
                <a:latin typeface="Arial Unicode MS" pitchFamily="34" charset="-128"/>
              </a:rPr>
              <a:t>&lt;= Shopping-Modell!</a:t>
            </a:r>
            <a:endParaRPr lang="de-DE" sz="3200" u="none">
              <a:solidFill>
                <a:srgbClr val="FF0000"/>
              </a:solidFill>
              <a:latin typeface="Arial Unicode MS"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061892"/>
                                        </p:tgtEl>
                                        <p:attrNameLst>
                                          <p:attrName>style.visibility</p:attrName>
                                        </p:attrNameLst>
                                      </p:cBhvr>
                                      <p:to>
                                        <p:strVal val="visible"/>
                                      </p:to>
                                    </p:set>
                                    <p:anim calcmode="lin" valueType="num">
                                      <p:cBhvr additive="base">
                                        <p:cTn id="7" dur="500" fill="hold"/>
                                        <p:tgtEl>
                                          <p:spTgt spid="1061892"/>
                                        </p:tgtEl>
                                        <p:attrNameLst>
                                          <p:attrName>ppt_x</p:attrName>
                                        </p:attrNameLst>
                                      </p:cBhvr>
                                      <p:tavLst>
                                        <p:tav tm="0">
                                          <p:val>
                                            <p:strVal val="#ppt_x"/>
                                          </p:val>
                                        </p:tav>
                                        <p:tav tm="100000">
                                          <p:val>
                                            <p:strVal val="#ppt_x"/>
                                          </p:val>
                                        </p:tav>
                                      </p:tavLst>
                                    </p:anim>
                                    <p:anim calcmode="lin" valueType="num">
                                      <p:cBhvr additive="base">
                                        <p:cTn id="8" dur="500" fill="hold"/>
                                        <p:tgtEl>
                                          <p:spTgt spid="10618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892"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srcRect/>
          <a:stretch>
            <a:fillRect/>
          </a:stretch>
        </p:blipFill>
        <p:spPr bwMode="auto">
          <a:xfrm>
            <a:off x="3000375" y="1357313"/>
            <a:ext cx="3062288"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238250" y="476250"/>
            <a:ext cx="6502400" cy="565150"/>
          </a:xfrm>
          <a:noFill/>
        </p:spPr>
        <p:txBody>
          <a:bodyPr/>
          <a:lstStyle/>
          <a:p>
            <a:pPr eaLnBrk="1" hangingPunct="1"/>
            <a:r>
              <a:rPr lang="de-CH" sz="2400" smtClean="0"/>
              <a:t>Aber am Politikmarketing kommen auch die Schweizer Parteien nicht vorbei!</a:t>
            </a:r>
            <a:endParaRPr lang="de-DE" sz="2400" smtClean="0"/>
          </a:p>
        </p:txBody>
      </p:sp>
      <p:sp>
        <p:nvSpPr>
          <p:cNvPr id="961539" name="Rectangle 3"/>
          <p:cNvSpPr>
            <a:spLocks noGrp="1" noChangeArrowheads="1"/>
          </p:cNvSpPr>
          <p:nvPr>
            <p:ph type="body" idx="1"/>
          </p:nvPr>
        </p:nvSpPr>
        <p:spPr>
          <a:xfrm>
            <a:off x="827088" y="1844675"/>
            <a:ext cx="7640637" cy="3324225"/>
          </a:xfrm>
          <a:noFill/>
        </p:spPr>
        <p:txBody>
          <a:bodyPr/>
          <a:lstStyle/>
          <a:p>
            <a:pPr eaLnBrk="1" hangingPunct="1"/>
            <a:r>
              <a:rPr lang="de-DE" sz="2000" smtClean="0"/>
              <a:t>Wir sind gut, aber werden nicht zur Kenntnis genommen (Durrer)</a:t>
            </a:r>
          </a:p>
          <a:p>
            <a:pPr eaLnBrk="1" hangingPunct="1"/>
            <a:r>
              <a:rPr lang="de-CH" sz="2000" smtClean="0"/>
              <a:t>Luftballone und Guido-Mobile</a:t>
            </a:r>
          </a:p>
          <a:p>
            <a:pPr eaLnBrk="1" hangingPunct="1"/>
            <a:r>
              <a:rPr lang="de-CH" sz="2000" smtClean="0"/>
              <a:t>Junge Parteisekretäre aus der PR-Branche</a:t>
            </a:r>
          </a:p>
          <a:p>
            <a:pPr eaLnBrk="1" hangingPunct="1"/>
            <a:r>
              <a:rPr lang="de-CH" sz="2000" smtClean="0"/>
              <a:t>An den Parteitagen wird gesungen und getanzt</a:t>
            </a:r>
          </a:p>
          <a:p>
            <a:pPr eaLnBrk="1" hangingPunct="1"/>
            <a:r>
              <a:rPr lang="de-CH" sz="2000" smtClean="0"/>
              <a:t>Themenführerschaft und Eventmanagement sind hoch im Kurs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endSync delay="0"/>
                                  <p:childTnLst>
                                    <p:set>
                                      <p:cBhvr>
                                        <p:cTn id="6" dur="1" fill="hold">
                                          <p:endSync delay="0"/>
                                        </p:cTn>
                                        <p:tgtEl>
                                          <p:spTgt spid="961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endSync delay="0"/>
                                  <p:childTnLst>
                                    <p:set>
                                      <p:cBhvr>
                                        <p:cTn id="10" dur="1" fill="hold">
                                          <p:endSync delay="0"/>
                                        </p:cTn>
                                        <p:tgtEl>
                                          <p:spTgt spid="961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endSync delay="0"/>
                                  <p:childTnLst>
                                    <p:set>
                                      <p:cBhvr>
                                        <p:cTn id="14" dur="1" fill="hold">
                                          <p:endSync delay="0"/>
                                        </p:cTn>
                                        <p:tgtEl>
                                          <p:spTgt spid="9615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endSync delay="0"/>
                                  <p:childTnLst>
                                    <p:set>
                                      <p:cBhvr>
                                        <p:cTn id="18" dur="1" fill="hold">
                                          <p:endSync delay="0"/>
                                        </p:cTn>
                                        <p:tgtEl>
                                          <p:spTgt spid="9615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endSync delay="0"/>
                                  <p:childTnLst>
                                    <p:set>
                                      <p:cBhvr>
                                        <p:cTn id="22" dur="1" fill="hold">
                                          <p:endSync delay="0"/>
                                        </p:cTn>
                                        <p:tgtEl>
                                          <p:spTgt spid="9615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39"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Grp="1" noChangeAspect="1"/>
          </p:cNvGraphicFramePr>
          <p:nvPr>
            <p:ph idx="1"/>
          </p:nvPr>
        </p:nvGraphicFramePr>
        <p:xfrm>
          <a:off x="2411413" y="549275"/>
          <a:ext cx="4173537" cy="5681663"/>
        </p:xfrm>
        <a:graphic>
          <a:graphicData uri="http://schemas.openxmlformats.org/presentationml/2006/ole">
            <mc:AlternateContent xmlns:mc="http://schemas.openxmlformats.org/markup-compatibility/2006">
              <mc:Choice xmlns:v="urn:schemas-microsoft-com:vml" Requires="v">
                <p:oleObj spid="_x0000_s3093" name="Bitmap" r:id="rId4" imgW="6190476" imgH="8430802" progId="PBrush">
                  <p:embed/>
                </p:oleObj>
              </mc:Choice>
              <mc:Fallback>
                <p:oleObj name="Bitmap" r:id="rId4" imgW="6190476" imgH="8430802" progId="PBrush">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549275"/>
                        <a:ext cx="4173537" cy="568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a:xfrm>
            <a:off x="1265238" y="642918"/>
            <a:ext cx="6692900" cy="304800"/>
          </a:xfrm>
        </p:spPr>
        <p:txBody>
          <a:bodyPr/>
          <a:lstStyle/>
          <a:p>
            <a:r>
              <a:rPr lang="de-CH" sz="2400" dirty="0" smtClean="0"/>
              <a:t>SP (2003 und 2007)</a:t>
            </a:r>
          </a:p>
        </p:txBody>
      </p:sp>
      <p:pic>
        <p:nvPicPr>
          <p:cNvPr id="34819" name="Picture 4"/>
          <p:cNvPicPr>
            <a:picLocks noChangeAspect="1" noChangeArrowheads="1"/>
          </p:cNvPicPr>
          <p:nvPr/>
        </p:nvPicPr>
        <p:blipFill>
          <a:blip r:embed="rId3"/>
          <a:srcRect/>
          <a:stretch>
            <a:fillRect/>
          </a:stretch>
        </p:blipFill>
        <p:spPr bwMode="auto">
          <a:xfrm>
            <a:off x="785813" y="1214438"/>
            <a:ext cx="3116262" cy="4286250"/>
          </a:xfrm>
          <a:prstGeom prst="rect">
            <a:avLst/>
          </a:prstGeom>
          <a:noFill/>
          <a:ln w="9525">
            <a:noFill/>
            <a:miter lim="800000"/>
            <a:headEnd/>
            <a:tailEnd/>
          </a:ln>
        </p:spPr>
      </p:pic>
      <p:pic>
        <p:nvPicPr>
          <p:cNvPr id="5" name="Picture 2"/>
          <p:cNvPicPr>
            <a:picLocks noChangeAspect="1" noChangeArrowheads="1"/>
          </p:cNvPicPr>
          <p:nvPr/>
        </p:nvPicPr>
        <p:blipFill>
          <a:blip r:embed="rId4"/>
          <a:srcRect/>
          <a:stretch>
            <a:fillRect/>
          </a:stretch>
        </p:blipFill>
        <p:spPr bwMode="auto">
          <a:xfrm>
            <a:off x="4929190" y="1285860"/>
            <a:ext cx="3214710" cy="4269537"/>
          </a:xfrm>
          <a:prstGeom prst="rect">
            <a:avLst/>
          </a:prstGeom>
          <a:noFill/>
          <a:ln w="9525">
            <a:noFill/>
            <a:miter lim="800000"/>
            <a:headEnd/>
            <a:tailEnd/>
          </a:ln>
        </p:spPr>
      </p:pic>
      <p:sp>
        <p:nvSpPr>
          <p:cNvPr id="6" name="Inhaltsplatzhalter 5"/>
          <p:cNvSpPr>
            <a:spLocks noGrp="1"/>
          </p:cNvSpPr>
          <p:nvPr>
            <p:ph idx="1"/>
          </p:nvPr>
        </p:nvSpPr>
        <p:spPr/>
        <p:txBody>
          <a:bodyPr/>
          <a:lstStyle/>
          <a:p>
            <a:endParaRPr lang="de-CH"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srcRect/>
          <a:stretch>
            <a:fillRect/>
          </a:stretch>
        </p:blipFill>
        <p:spPr bwMode="auto">
          <a:xfrm>
            <a:off x="1143000" y="642938"/>
            <a:ext cx="7596188" cy="5357812"/>
          </a:xfrm>
          <a:prstGeom prst="rect">
            <a:avLst/>
          </a:prstGeom>
          <a:noFill/>
          <a:ln w="9525">
            <a:noFill/>
            <a:miter lim="800000"/>
            <a:headEnd/>
            <a:tailEnd/>
          </a:ln>
        </p:spPr>
      </p:pic>
    </p:spTree>
    <p:extLst>
      <p:ext uri="{BB962C8B-B14F-4D97-AF65-F5344CB8AC3E}">
        <p14:creationId xmlns:p14="http://schemas.microsoft.com/office/powerpoint/2010/main" val="50315167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p:txBody>
          <a:bodyPr/>
          <a:lstStyle/>
          <a:p>
            <a:r>
              <a:rPr lang="de-CH" sz="2400" dirty="0" smtClean="0"/>
              <a:t>2007</a:t>
            </a:r>
          </a:p>
        </p:txBody>
      </p:sp>
      <p:sp>
        <p:nvSpPr>
          <p:cNvPr id="36867" name="Inhaltsplatzhalter 2"/>
          <p:cNvSpPr>
            <a:spLocks noGrp="1"/>
          </p:cNvSpPr>
          <p:nvPr>
            <p:ph idx="1"/>
          </p:nvPr>
        </p:nvSpPr>
        <p:spPr/>
        <p:txBody>
          <a:bodyPr/>
          <a:lstStyle/>
          <a:p>
            <a:endParaRPr lang="de-CH" smtClean="0"/>
          </a:p>
        </p:txBody>
      </p:sp>
      <p:pic>
        <p:nvPicPr>
          <p:cNvPr id="36868" name="Picture 2"/>
          <p:cNvPicPr>
            <a:picLocks noChangeAspect="1" noChangeArrowheads="1"/>
          </p:cNvPicPr>
          <p:nvPr/>
        </p:nvPicPr>
        <p:blipFill>
          <a:blip r:embed="rId3"/>
          <a:srcRect/>
          <a:stretch>
            <a:fillRect/>
          </a:stretch>
        </p:blipFill>
        <p:spPr bwMode="auto">
          <a:xfrm>
            <a:off x="1285852" y="1357298"/>
            <a:ext cx="5429288" cy="40859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85852" y="285728"/>
            <a:ext cx="6692900" cy="304800"/>
          </a:xfrm>
        </p:spPr>
        <p:txBody>
          <a:bodyPr/>
          <a:lstStyle/>
          <a:p>
            <a:r>
              <a:rPr lang="de-CH" sz="2400" dirty="0" smtClean="0"/>
              <a:t>SVP  (diverse Kampagnen)</a:t>
            </a:r>
            <a:endParaRPr lang="de-CH" sz="2400" dirty="0"/>
          </a:p>
        </p:txBody>
      </p:sp>
      <p:sp>
        <p:nvSpPr>
          <p:cNvPr id="3" name="Inhaltsplatzhalter 2"/>
          <p:cNvSpPr>
            <a:spLocks noGrp="1"/>
          </p:cNvSpPr>
          <p:nvPr>
            <p:ph idx="1"/>
          </p:nvPr>
        </p:nvSpPr>
        <p:spPr/>
        <p:txBody>
          <a:bodyPr/>
          <a:lstStyle/>
          <a:p>
            <a:endParaRPr lang="de-CH" dirty="0"/>
          </a:p>
        </p:txBody>
      </p:sp>
      <p:pic>
        <p:nvPicPr>
          <p:cNvPr id="4" name="Picture 7"/>
          <p:cNvPicPr>
            <a:picLocks noChangeAspect="1" noChangeArrowheads="1"/>
          </p:cNvPicPr>
          <p:nvPr/>
        </p:nvPicPr>
        <p:blipFill>
          <a:blip r:embed="rId3"/>
          <a:srcRect/>
          <a:stretch>
            <a:fillRect/>
          </a:stretch>
        </p:blipFill>
        <p:spPr bwMode="auto">
          <a:xfrm>
            <a:off x="3143240" y="1000108"/>
            <a:ext cx="5469777" cy="5214974"/>
          </a:xfrm>
          <a:prstGeom prst="rect">
            <a:avLst/>
          </a:prstGeom>
          <a:noFill/>
          <a:ln w="9525">
            <a:noFill/>
            <a:miter lim="800000"/>
            <a:headEnd/>
            <a:tailEnd/>
          </a:ln>
          <a:effectLst/>
        </p:spPr>
      </p:pic>
      <p:sp>
        <p:nvSpPr>
          <p:cNvPr id="5" name="Textfeld 4"/>
          <p:cNvSpPr txBox="1"/>
          <p:nvPr/>
        </p:nvSpPr>
        <p:spPr>
          <a:xfrm>
            <a:off x="571472" y="6072206"/>
            <a:ext cx="6215106" cy="307777"/>
          </a:xfrm>
          <a:prstGeom prst="rect">
            <a:avLst/>
          </a:prstGeom>
          <a:noFill/>
        </p:spPr>
        <p:txBody>
          <a:bodyPr wrap="square" rtlCol="0">
            <a:spAutoFit/>
          </a:bodyPr>
          <a:lstStyle/>
          <a:p>
            <a:pPr algn="l"/>
            <a:r>
              <a:rPr lang="de-CH" sz="1400" dirty="0" smtClean="0">
                <a:latin typeface="+mj-lt"/>
              </a:rPr>
              <a:t>http://www.rhetorik.ch/Aktuell/Aktuell.html</a:t>
            </a:r>
            <a:endParaRPr lang="de-CH" sz="1400" dirty="0">
              <a:latin typeface="+mj-lt"/>
            </a:endParaRPr>
          </a:p>
        </p:txBody>
      </p:sp>
      <p:pic>
        <p:nvPicPr>
          <p:cNvPr id="6" name="Picture 3"/>
          <p:cNvPicPr>
            <a:picLocks noChangeAspect="1" noChangeArrowheads="1"/>
          </p:cNvPicPr>
          <p:nvPr/>
        </p:nvPicPr>
        <p:blipFill>
          <a:blip r:embed="rId4"/>
          <a:srcRect/>
          <a:stretch>
            <a:fillRect/>
          </a:stretch>
        </p:blipFill>
        <p:spPr bwMode="auto">
          <a:xfrm>
            <a:off x="1071538" y="3571876"/>
            <a:ext cx="1857388" cy="2434441"/>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1071538" y="1000108"/>
            <a:ext cx="1785950" cy="2525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de-DE" sz="2400" dirty="0" smtClean="0"/>
              <a:t>Wahlkampf 2007: FDP und CVP</a:t>
            </a:r>
          </a:p>
        </p:txBody>
      </p:sp>
      <p:pic>
        <p:nvPicPr>
          <p:cNvPr id="11267" name="Picture 4"/>
          <p:cNvPicPr>
            <a:picLocks noChangeAspect="1" noChangeArrowheads="1"/>
          </p:cNvPicPr>
          <p:nvPr/>
        </p:nvPicPr>
        <p:blipFill>
          <a:blip r:embed="rId3"/>
          <a:srcRect/>
          <a:stretch>
            <a:fillRect/>
          </a:stretch>
        </p:blipFill>
        <p:spPr bwMode="auto">
          <a:xfrm>
            <a:off x="611188" y="1557338"/>
            <a:ext cx="3094037" cy="4432300"/>
          </a:xfrm>
          <a:prstGeom prst="rect">
            <a:avLst/>
          </a:prstGeom>
          <a:noFill/>
          <a:ln w="9525">
            <a:noFill/>
            <a:miter lim="800000"/>
            <a:headEnd/>
            <a:tailEnd/>
          </a:ln>
        </p:spPr>
      </p:pic>
      <p:pic>
        <p:nvPicPr>
          <p:cNvPr id="11269" name="Picture 6"/>
          <p:cNvPicPr>
            <a:picLocks noChangeAspect="1" noChangeArrowheads="1"/>
          </p:cNvPicPr>
          <p:nvPr/>
        </p:nvPicPr>
        <p:blipFill>
          <a:blip r:embed="rId4"/>
          <a:srcRect/>
          <a:stretch>
            <a:fillRect/>
          </a:stretch>
        </p:blipFill>
        <p:spPr bwMode="auto">
          <a:xfrm>
            <a:off x="4857752" y="1643050"/>
            <a:ext cx="2928958" cy="42367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de-DE" sz="2400" dirty="0" smtClean="0"/>
              <a:t>GPS 2007</a:t>
            </a:r>
            <a:endParaRPr lang="de-DE" dirty="0" smtClean="0"/>
          </a:p>
        </p:txBody>
      </p:sp>
      <p:pic>
        <p:nvPicPr>
          <p:cNvPr id="32771" name="Picture 3"/>
          <p:cNvPicPr>
            <a:picLocks noGrp="1" noChangeAspect="1" noChangeArrowheads="1"/>
          </p:cNvPicPr>
          <p:nvPr>
            <p:ph type="body" idx="1"/>
          </p:nvPr>
        </p:nvPicPr>
        <p:blipFill>
          <a:blip r:embed="rId3"/>
          <a:srcRect/>
          <a:stretch>
            <a:fillRect/>
          </a:stretch>
        </p:blipFill>
        <p:spPr>
          <a:xfrm>
            <a:off x="827088" y="1557338"/>
            <a:ext cx="7640637" cy="4114800"/>
          </a:xfrm>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258888" y="476250"/>
            <a:ext cx="6692900" cy="304800"/>
          </a:xfrm>
        </p:spPr>
        <p:txBody>
          <a:bodyPr/>
          <a:lstStyle/>
          <a:p>
            <a:r>
              <a:rPr lang="de-CH" sz="2400" dirty="0" smtClean="0"/>
              <a:t>Die </a:t>
            </a:r>
            <a:r>
              <a:rPr lang="de-CH" sz="2400" dirty="0"/>
              <a:t>Wahlprogramme 2007</a:t>
            </a:r>
            <a:endParaRPr lang="de-DE" sz="2400" dirty="0"/>
          </a:p>
        </p:txBody>
      </p:sp>
      <p:pic>
        <p:nvPicPr>
          <p:cNvPr id="704516" name="Picture 4"/>
          <p:cNvPicPr>
            <a:picLocks noChangeAspect="1" noChangeArrowheads="1"/>
          </p:cNvPicPr>
          <p:nvPr/>
        </p:nvPicPr>
        <p:blipFill>
          <a:blip r:embed="rId3"/>
          <a:srcRect/>
          <a:stretch>
            <a:fillRect/>
          </a:stretch>
        </p:blipFill>
        <p:spPr bwMode="auto">
          <a:xfrm>
            <a:off x="2700338" y="3789363"/>
            <a:ext cx="1627187" cy="2520950"/>
          </a:xfrm>
          <a:prstGeom prst="rect">
            <a:avLst/>
          </a:prstGeom>
          <a:noFill/>
          <a:ln w="9525">
            <a:solidFill>
              <a:schemeClr val="tx1"/>
            </a:solidFill>
            <a:miter lim="800000"/>
            <a:headEnd/>
            <a:tailEnd/>
          </a:ln>
          <a:effectLst/>
        </p:spPr>
      </p:pic>
      <p:pic>
        <p:nvPicPr>
          <p:cNvPr id="704517" name="Picture 5"/>
          <p:cNvPicPr>
            <a:picLocks noGrp="1" noChangeAspect="1" noChangeArrowheads="1"/>
          </p:cNvPicPr>
          <p:nvPr>
            <p:ph type="body" idx="1"/>
          </p:nvPr>
        </p:nvPicPr>
        <p:blipFill>
          <a:blip r:embed="rId4"/>
          <a:srcRect/>
          <a:stretch>
            <a:fillRect/>
          </a:stretch>
        </p:blipFill>
        <p:spPr>
          <a:xfrm>
            <a:off x="4716463" y="3789363"/>
            <a:ext cx="1863725" cy="2520950"/>
          </a:xfrm>
          <a:noFill/>
          <a:ln>
            <a:solidFill>
              <a:schemeClr val="tx1"/>
            </a:solidFill>
          </a:ln>
        </p:spPr>
      </p:pic>
      <p:pic>
        <p:nvPicPr>
          <p:cNvPr id="704518" name="Picture 6"/>
          <p:cNvPicPr>
            <a:picLocks noChangeAspect="1" noChangeArrowheads="1"/>
          </p:cNvPicPr>
          <p:nvPr/>
        </p:nvPicPr>
        <p:blipFill>
          <a:blip r:embed="rId5" cstate="print"/>
          <a:srcRect/>
          <a:stretch>
            <a:fillRect/>
          </a:stretch>
        </p:blipFill>
        <p:spPr bwMode="auto">
          <a:xfrm>
            <a:off x="323850" y="2781300"/>
            <a:ext cx="1827213" cy="2519363"/>
          </a:xfrm>
          <a:prstGeom prst="rect">
            <a:avLst/>
          </a:prstGeom>
          <a:noFill/>
          <a:ln w="9525">
            <a:noFill/>
            <a:miter lim="800000"/>
            <a:headEnd/>
            <a:tailEnd/>
          </a:ln>
          <a:effectLst/>
        </p:spPr>
      </p:pic>
      <p:pic>
        <p:nvPicPr>
          <p:cNvPr id="704519" name="Picture 7"/>
          <p:cNvPicPr>
            <a:picLocks noChangeAspect="1" noChangeArrowheads="1"/>
          </p:cNvPicPr>
          <p:nvPr/>
        </p:nvPicPr>
        <p:blipFill>
          <a:blip r:embed="rId6"/>
          <a:srcRect/>
          <a:stretch>
            <a:fillRect/>
          </a:stretch>
        </p:blipFill>
        <p:spPr bwMode="auto">
          <a:xfrm>
            <a:off x="250825" y="3068638"/>
            <a:ext cx="2147888" cy="2519362"/>
          </a:xfrm>
          <a:prstGeom prst="rect">
            <a:avLst/>
          </a:prstGeom>
          <a:noFill/>
          <a:ln w="9525">
            <a:solidFill>
              <a:schemeClr val="tx1"/>
            </a:solidFill>
            <a:miter lim="800000"/>
            <a:headEnd/>
            <a:tailEnd/>
          </a:ln>
          <a:effectLst/>
        </p:spPr>
      </p:pic>
      <p:pic>
        <p:nvPicPr>
          <p:cNvPr id="704521" name="Picture 9"/>
          <p:cNvPicPr>
            <a:picLocks noChangeAspect="1" noChangeArrowheads="1"/>
          </p:cNvPicPr>
          <p:nvPr/>
        </p:nvPicPr>
        <p:blipFill>
          <a:blip r:embed="rId7"/>
          <a:srcRect/>
          <a:stretch>
            <a:fillRect/>
          </a:stretch>
        </p:blipFill>
        <p:spPr bwMode="auto">
          <a:xfrm>
            <a:off x="7019925" y="2636838"/>
            <a:ext cx="1828800" cy="2520950"/>
          </a:xfrm>
          <a:prstGeom prst="rect">
            <a:avLst/>
          </a:prstGeom>
          <a:noFill/>
          <a:ln w="9525">
            <a:solidFill>
              <a:schemeClr val="tx1"/>
            </a:solidFill>
            <a:miter lim="800000"/>
            <a:headEnd/>
            <a:tailEnd/>
          </a:ln>
          <a:effectLst/>
        </p:spPr>
      </p:pic>
      <p:pic>
        <p:nvPicPr>
          <p:cNvPr id="704522" name="Picture 10"/>
          <p:cNvPicPr>
            <a:picLocks noChangeAspect="1" noChangeArrowheads="1"/>
          </p:cNvPicPr>
          <p:nvPr/>
        </p:nvPicPr>
        <p:blipFill>
          <a:blip r:embed="rId8" cstate="print"/>
          <a:srcRect/>
          <a:stretch>
            <a:fillRect/>
          </a:stretch>
        </p:blipFill>
        <p:spPr bwMode="auto">
          <a:xfrm>
            <a:off x="3563938" y="1052513"/>
            <a:ext cx="1863725" cy="2517775"/>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04519"/>
                                        </p:tgtEl>
                                        <p:attrNameLst>
                                          <p:attrName>style.visibility</p:attrName>
                                        </p:attrNameLst>
                                      </p:cBhvr>
                                      <p:to>
                                        <p:strVal val="visible"/>
                                      </p:to>
                                    </p:set>
                                    <p:animEffect transition="in" filter="fade">
                                      <p:cBhvr>
                                        <p:cTn id="7" dur="1000"/>
                                        <p:tgtEl>
                                          <p:spTgt spid="704519"/>
                                        </p:tgtEl>
                                      </p:cBhvr>
                                    </p:animEffect>
                                    <p:anim calcmode="lin" valueType="num">
                                      <p:cBhvr>
                                        <p:cTn id="8" dur="1000" fill="hold"/>
                                        <p:tgtEl>
                                          <p:spTgt spid="704519"/>
                                        </p:tgtEl>
                                        <p:attrNameLst>
                                          <p:attrName>ppt_x</p:attrName>
                                        </p:attrNameLst>
                                      </p:cBhvr>
                                      <p:tavLst>
                                        <p:tav tm="0">
                                          <p:val>
                                            <p:strVal val="#ppt_x"/>
                                          </p:val>
                                        </p:tav>
                                        <p:tav tm="100000">
                                          <p:val>
                                            <p:strVal val="#ppt_x"/>
                                          </p:val>
                                        </p:tav>
                                      </p:tavLst>
                                    </p:anim>
                                    <p:anim calcmode="lin" valueType="num">
                                      <p:cBhvr>
                                        <p:cTn id="9" dur="900" decel="100000" fill="hold"/>
                                        <p:tgtEl>
                                          <p:spTgt spid="7045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045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Grp="1" noChangeArrowheads="1"/>
          </p:cNvSpPr>
          <p:nvPr>
            <p:ph type="title"/>
          </p:nvPr>
        </p:nvSpPr>
        <p:spPr>
          <a:xfrm>
            <a:off x="1258888" y="549275"/>
            <a:ext cx="6692900" cy="304800"/>
          </a:xfrm>
        </p:spPr>
        <p:txBody>
          <a:bodyPr/>
          <a:lstStyle/>
          <a:p>
            <a:r>
              <a:rPr lang="de-CH" sz="2400"/>
              <a:t>Kernthemen (2007)</a:t>
            </a:r>
            <a:r>
              <a:rPr lang="en-US" sz="1400"/>
              <a:t/>
            </a:r>
            <a:br>
              <a:rPr lang="en-US" sz="1400"/>
            </a:br>
            <a:endParaRPr lang="en-US" sz="1400"/>
          </a:p>
        </p:txBody>
      </p:sp>
      <p:graphicFrame>
        <p:nvGraphicFramePr>
          <p:cNvPr id="793668" name="Group 68"/>
          <p:cNvGraphicFramePr>
            <a:graphicFrameLocks noGrp="1"/>
          </p:cNvGraphicFramePr>
          <p:nvPr>
            <p:ph idx="1"/>
          </p:nvPr>
        </p:nvGraphicFramePr>
        <p:xfrm>
          <a:off x="395288" y="1125538"/>
          <a:ext cx="8504237" cy="5273040"/>
        </p:xfrm>
        <a:graphic>
          <a:graphicData uri="http://schemas.openxmlformats.org/drawingml/2006/table">
            <a:tbl>
              <a:tblPr/>
              <a:tblGrid>
                <a:gridCol w="1439862"/>
                <a:gridCol w="1962150"/>
                <a:gridCol w="1566863"/>
                <a:gridCol w="1833562"/>
                <a:gridCol w="1701800"/>
              </a:tblGrid>
              <a:tr h="358775">
                <a:tc>
                  <a:txBody>
                    <a:bodyPr/>
                    <a:lstStyle/>
                    <a:p>
                      <a:pPr marL="0" marR="0" lvl="0" indent="0" algn="ctr"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400" b="0" i="0" u="none" strike="noStrike" cap="none" normalizeH="0" baseline="0" smtClean="0">
                          <a:ln>
                            <a:noFill/>
                          </a:ln>
                          <a:solidFill>
                            <a:schemeClr val="tx1"/>
                          </a:solidFill>
                          <a:effectLst/>
                          <a:latin typeface="Verdana" pitchFamily="34" charset="0"/>
                        </a:rPr>
                        <a:t>SVP</a:t>
                      </a:r>
                      <a:endParaRPr kumimoji="0" lang="en-US" sz="1400" b="0" i="0" u="none" strike="noStrike" cap="none" normalizeH="0" baseline="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400" b="0" i="0" u="none" strike="noStrike" cap="none" normalizeH="0" baseline="0" smtClean="0">
                          <a:ln>
                            <a:noFill/>
                          </a:ln>
                          <a:solidFill>
                            <a:schemeClr val="tx1"/>
                          </a:solidFill>
                          <a:effectLst/>
                          <a:latin typeface="Verdana" pitchFamily="34" charset="0"/>
                        </a:rPr>
                        <a:t>FDP</a:t>
                      </a:r>
                      <a:endParaRPr kumimoji="0" lang="en-US" sz="14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400" b="0" i="0" u="none" strike="noStrike" cap="none" normalizeH="0" baseline="0" smtClean="0">
                          <a:ln>
                            <a:noFill/>
                          </a:ln>
                          <a:solidFill>
                            <a:schemeClr val="tx1"/>
                          </a:solidFill>
                          <a:effectLst/>
                          <a:latin typeface="Verdana" pitchFamily="34" charset="0"/>
                        </a:rPr>
                        <a:t>CVP</a:t>
                      </a:r>
                      <a:endParaRPr kumimoji="0" lang="en-US" sz="14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400" b="0" i="0" u="none" strike="noStrike" cap="none" normalizeH="0" baseline="0" smtClean="0">
                          <a:ln>
                            <a:noFill/>
                          </a:ln>
                          <a:solidFill>
                            <a:schemeClr val="tx1"/>
                          </a:solidFill>
                          <a:effectLst/>
                          <a:latin typeface="Verdana" pitchFamily="34" charset="0"/>
                        </a:rPr>
                        <a:t>SP</a:t>
                      </a:r>
                      <a:endParaRPr kumimoji="0" lang="en-US" sz="14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400" b="0" i="0" u="none" strike="noStrike" cap="none" normalizeH="0" baseline="0" smtClean="0">
                          <a:ln>
                            <a:noFill/>
                          </a:ln>
                          <a:solidFill>
                            <a:schemeClr val="tx1"/>
                          </a:solidFill>
                          <a:effectLst/>
                          <a:latin typeface="Verdana" pitchFamily="34" charset="0"/>
                        </a:rPr>
                        <a:t>GPS</a:t>
                      </a:r>
                      <a:endParaRPr kumimoji="0" lang="en-US" sz="14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5788">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200" b="0" i="0" u="none" strike="noStrike" cap="none" normalizeH="0" baseline="0" smtClean="0">
                          <a:ln>
                            <a:noFill/>
                          </a:ln>
                          <a:solidFill>
                            <a:schemeClr val="tx1"/>
                          </a:solidFill>
                          <a:effectLst/>
                          <a:latin typeface="Verdana" pitchFamily="34" charset="0"/>
                        </a:rPr>
                        <a:t>Wahlvertrag: Mein Zuhause – unsere Schweiz</a:t>
                      </a:r>
                      <a:endParaRPr kumimoji="0" lang="en-US" sz="1200" b="0" i="0" u="none" strike="noStrike" cap="none" normalizeH="0" baseline="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200" b="0" i="0" u="none" strike="noStrike" cap="none" normalizeH="0" baseline="0" smtClean="0">
                          <a:ln>
                            <a:noFill/>
                          </a:ln>
                          <a:solidFill>
                            <a:schemeClr val="tx1"/>
                          </a:solidFill>
                          <a:effectLst/>
                          <a:latin typeface="Verdana" pitchFamily="34" charset="0"/>
                        </a:rPr>
                        <a:t>4 Projekte für die Zukunft der Schweiz</a:t>
                      </a:r>
                      <a:endParaRPr kumimoji="0" lang="en-US" sz="12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200" b="0" i="0" u="none" strike="noStrike" cap="none" normalizeH="0" baseline="0" smtClean="0">
                          <a:ln>
                            <a:noFill/>
                          </a:ln>
                          <a:solidFill>
                            <a:schemeClr val="tx1"/>
                          </a:solidFill>
                          <a:effectLst/>
                          <a:latin typeface="Verdana" pitchFamily="34" charset="0"/>
                        </a:rPr>
                        <a:t>Wahlvertrag 07</a:t>
                      </a:r>
                      <a:endParaRPr kumimoji="0" lang="en-US" sz="12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200" b="0" i="0" u="none" strike="noStrike" cap="none" normalizeH="0" baseline="0" smtClean="0">
                          <a:ln>
                            <a:noFill/>
                          </a:ln>
                          <a:solidFill>
                            <a:schemeClr val="tx1"/>
                          </a:solidFill>
                          <a:effectLst/>
                          <a:latin typeface="Verdana" pitchFamily="34" charset="0"/>
                        </a:rPr>
                        <a:t>Wir stehen für neue Fairness. Und Sie?</a:t>
                      </a:r>
                      <a:endParaRPr kumimoji="0" lang="en-US" sz="12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200" b="0" i="0" u="none" strike="noStrike" cap="none" normalizeH="0" baseline="0" smtClean="0">
                          <a:ln>
                            <a:noFill/>
                          </a:ln>
                          <a:solidFill>
                            <a:schemeClr val="tx1"/>
                          </a:solidFill>
                          <a:effectLst/>
                          <a:latin typeface="Verdana" pitchFamily="34" charset="0"/>
                        </a:rPr>
                        <a:t>Du hast gute Grün(d)e – wähl das grüne Original</a:t>
                      </a:r>
                      <a:endParaRPr kumimoji="0" lang="en-US" sz="12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8963">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en-US" sz="1000" b="0" i="0" u="none" strike="noStrike" cap="none" normalizeH="0" baseline="0" smtClean="0">
                          <a:ln>
                            <a:noFill/>
                          </a:ln>
                          <a:solidFill>
                            <a:schemeClr val="tx1"/>
                          </a:solidFill>
                          <a:effectLst/>
                          <a:latin typeface="Verdana" pitchFamily="34" charset="0"/>
                        </a:rPr>
                        <a:t>Demokratische Selbstbestimmung statt Staatsallmacht (EU, Souveränität)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DE" sz="1000" b="0" i="0" u="none" strike="noStrike" cap="none" normalizeH="0" baseline="0" smtClean="0">
                          <a:ln>
                            <a:noFill/>
                          </a:ln>
                          <a:solidFill>
                            <a:schemeClr val="tx1"/>
                          </a:solidFill>
                          <a:effectLst/>
                          <a:latin typeface="Verdana" pitchFamily="34" charset="0"/>
                        </a:rPr>
                        <a:t>Die intelligente Schweiz - Investition in Talente, Neugier, Ideen</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000" b="0" i="0" u="none" strike="noStrike" cap="none" normalizeH="0" baseline="0" smtClean="0">
                          <a:ln>
                            <a:noFill/>
                          </a:ln>
                          <a:solidFill>
                            <a:schemeClr val="tx1"/>
                          </a:solidFill>
                          <a:effectLst/>
                          <a:latin typeface="Verdana" pitchFamily="34" charset="0"/>
                        </a:rPr>
                        <a:t>Für eine familienfreundliche Schweiz</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000" b="0" i="0" u="none" strike="noStrike" cap="none" normalizeH="0" baseline="0" smtClean="0">
                          <a:ln>
                            <a:noFill/>
                          </a:ln>
                          <a:solidFill>
                            <a:schemeClr val="tx1"/>
                          </a:solidFill>
                          <a:effectLst/>
                          <a:latin typeface="Verdana" pitchFamily="34" charset="0"/>
                        </a:rPr>
                        <a:t>Soziale Sicherheit und faire Verteilung</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DE" sz="1000" b="0" i="0" u="none" strike="noStrike" cap="none" normalizeH="0" baseline="0" smtClean="0">
                          <a:ln>
                            <a:noFill/>
                          </a:ln>
                          <a:solidFill>
                            <a:schemeClr val="tx1"/>
                          </a:solidFill>
                          <a:effectLst/>
                          <a:latin typeface="Verdana" pitchFamily="34" charset="0"/>
                        </a:rPr>
                        <a:t>Für den Schutz der Umwelt</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r>
              <a:tr h="587375">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DE" sz="1000" b="0" i="0" u="none" strike="noStrike" cap="none" normalizeH="0" baseline="0" smtClean="0">
                          <a:ln>
                            <a:noFill/>
                          </a:ln>
                          <a:solidFill>
                            <a:schemeClr val="tx1"/>
                          </a:solidFill>
                          <a:effectLst/>
                          <a:latin typeface="Verdana" pitchFamily="34" charset="0"/>
                        </a:rPr>
                        <a:t>Mehr dem Bürger, weniger dem Staat: Weniger Steuern</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DE" sz="1000" b="0" i="0" u="none" strike="noStrike" cap="none" normalizeH="0" baseline="0" smtClean="0">
                          <a:ln>
                            <a:noFill/>
                          </a:ln>
                          <a:solidFill>
                            <a:schemeClr val="tx1"/>
                          </a:solidFill>
                          <a:effectLst/>
                          <a:latin typeface="Verdana" pitchFamily="34" charset="0"/>
                        </a:rPr>
                        <a:t>Die wachsende Schweiz - Europas Wachstums-nation: wirtschaftlich, menschlich, kreativ.</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000" b="0" i="0" u="none" strike="noStrike" cap="none" normalizeH="0" baseline="0" smtClean="0">
                          <a:ln>
                            <a:noFill/>
                          </a:ln>
                          <a:solidFill>
                            <a:schemeClr val="tx1"/>
                          </a:solidFill>
                          <a:effectLst/>
                          <a:latin typeface="Verdana" pitchFamily="34" charset="0"/>
                        </a:rPr>
                        <a:t>Für eine sozial sichere Schweiz</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000" b="0" i="0" u="none" strike="noStrike" cap="none" normalizeH="0" baseline="0" smtClean="0">
                          <a:ln>
                            <a:noFill/>
                          </a:ln>
                          <a:solidFill>
                            <a:schemeClr val="tx1"/>
                          </a:solidFill>
                          <a:effectLst/>
                          <a:latin typeface="Verdana" pitchFamily="34" charset="0"/>
                        </a:rPr>
                        <a:t>Vereinbarkeit von Beruf und Familie</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en-US" sz="1000" b="0" i="0" u="none" strike="noStrike" cap="none" normalizeH="0" baseline="0" smtClean="0">
                          <a:ln>
                            <a:noFill/>
                          </a:ln>
                          <a:solidFill>
                            <a:srgbClr val="000000"/>
                          </a:solidFill>
                          <a:effectLst/>
                          <a:latin typeface="Verdana" pitchFamily="34" charset="0"/>
                        </a:rPr>
                        <a:t>Für den ökologischen Umbau der Wirtschaft,</a:t>
                      </a:r>
                      <a:br>
                        <a:rPr kumimoji="0" lang="en-US" sz="1000" b="0" i="0" u="none" strike="noStrike" cap="none" normalizeH="0" baseline="0" smtClean="0">
                          <a:ln>
                            <a:noFill/>
                          </a:ln>
                          <a:solidFill>
                            <a:srgbClr val="000000"/>
                          </a:solidFill>
                          <a:effectLst/>
                          <a:latin typeface="Verdana" pitchFamily="34" charset="0"/>
                        </a:rPr>
                      </a:br>
                      <a:endParaRPr kumimoji="0" lang="en-US" sz="1000" b="0" i="0" u="none" strike="noStrike" cap="none" normalizeH="0" baseline="0" smtClean="0">
                        <a:ln>
                          <a:noFill/>
                        </a:ln>
                        <a:solidFill>
                          <a:srgbClr val="000000"/>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00"/>
                    </a:solidFill>
                  </a:tcPr>
                </a:tc>
              </a:tr>
              <a:tr h="588963">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en-US" sz="1000" b="0" i="0" u="none" strike="noStrike" cap="none" normalizeH="0" baseline="0" smtClean="0">
                          <a:ln>
                            <a:noFill/>
                          </a:ln>
                          <a:solidFill>
                            <a:schemeClr val="tx1"/>
                          </a:solidFill>
                          <a:effectLst/>
                          <a:latin typeface="Verdana" pitchFamily="34" charset="0"/>
                        </a:rPr>
                        <a:t>Erfolge dank konsequentem Handeln: gegen Asylmissbrauch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DE" sz="1000" b="0" i="0" u="none" strike="noStrike" cap="none" normalizeH="0" baseline="0" smtClean="0">
                          <a:ln>
                            <a:noFill/>
                          </a:ln>
                          <a:solidFill>
                            <a:schemeClr val="tx1"/>
                          </a:solidFill>
                          <a:effectLst/>
                          <a:latin typeface="Verdana" pitchFamily="34" charset="0"/>
                        </a:rPr>
                        <a:t>Die offene Schweiz - Integration und Vernetzung</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000" b="0" i="0" u="none" strike="noStrike" cap="none" normalizeH="0" baseline="0" smtClean="0">
                          <a:ln>
                            <a:noFill/>
                          </a:ln>
                          <a:solidFill>
                            <a:schemeClr val="tx1"/>
                          </a:solidFill>
                          <a:effectLst/>
                          <a:latin typeface="Verdana" pitchFamily="34" charset="0"/>
                        </a:rPr>
                        <a:t>Für eine ökologisch nachhaltige Schweiz</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000" b="0" i="0" u="none" strike="noStrike" cap="none" normalizeH="0" baseline="0" smtClean="0">
                          <a:ln>
                            <a:noFill/>
                          </a:ln>
                          <a:solidFill>
                            <a:schemeClr val="tx1"/>
                          </a:solidFill>
                          <a:effectLst/>
                          <a:latin typeface="Verdana" pitchFamily="34" charset="0"/>
                        </a:rPr>
                        <a:t>EU annähern</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en-US" sz="1000" b="0" i="0" u="none" strike="noStrike" cap="none" normalizeH="0" baseline="0" smtClean="0">
                          <a:ln>
                            <a:noFill/>
                          </a:ln>
                          <a:solidFill>
                            <a:srgbClr val="000000"/>
                          </a:solidFill>
                          <a:effectLst/>
                          <a:latin typeface="Verdana" pitchFamily="34" charset="0"/>
                        </a:rPr>
                        <a:t>Für soziale und weltweite Gerechtigkeit.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585788">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endParaRPr kumimoji="0" lang="de-DE" sz="1000" b="0" i="0" u="none" strike="noStrike" cap="none" normalizeH="0" baseline="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DE" sz="1000" b="0" i="0" u="none" strike="noStrike" cap="none" normalizeH="0" baseline="0" smtClean="0">
                          <a:ln>
                            <a:noFill/>
                          </a:ln>
                          <a:solidFill>
                            <a:schemeClr val="tx1"/>
                          </a:solidFill>
                          <a:effectLst/>
                          <a:latin typeface="Verdana" pitchFamily="34" charset="0"/>
                        </a:rPr>
                        <a:t>Die gerechte Schweiz - Die neue 4-Generationen-</a:t>
                      </a:r>
                    </a:p>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DE" sz="1000" b="0" i="0" u="none" strike="noStrike" cap="none" normalizeH="0" baseline="0" smtClean="0">
                          <a:ln>
                            <a:noFill/>
                          </a:ln>
                          <a:solidFill>
                            <a:schemeClr val="tx1"/>
                          </a:solidFill>
                          <a:effectLst/>
                          <a:latin typeface="Verdana" pitchFamily="34" charset="0"/>
                        </a:rPr>
                        <a:t>gesellschaft: mehr Chancen für alle.</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99FF"/>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DE" sz="1000" b="0" i="0" u="none" strike="noStrike" cap="none" normalizeH="0" baseline="0" smtClean="0">
                          <a:ln>
                            <a:noFill/>
                          </a:ln>
                          <a:solidFill>
                            <a:schemeClr val="tx1"/>
                          </a:solidFill>
                          <a:effectLst/>
                          <a:latin typeface="Verdana" pitchFamily="34" charset="0"/>
                        </a:rPr>
                        <a:t>Für eine Schweiz mit Vollbeschäftigung</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00"/>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r>
                        <a:rPr kumimoji="0" lang="de-CH" sz="1000" b="0" i="0" u="none" strike="noStrike" cap="none" normalizeH="0" baseline="0" smtClean="0">
                          <a:ln>
                            <a:noFill/>
                          </a:ln>
                          <a:solidFill>
                            <a:schemeClr val="tx1"/>
                          </a:solidFill>
                          <a:effectLst/>
                          <a:latin typeface="Verdana" pitchFamily="34" charset="0"/>
                        </a:rPr>
                        <a:t>Förderung erneuerbarer Energie</a:t>
                      </a:r>
                      <a:endParaRPr kumimoji="0" lang="en-US" sz="10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99"/>
                    </a:solidFill>
                  </a:tcPr>
                </a:tc>
                <a:tc>
                  <a:txBody>
                    <a:bodyPr/>
                    <a:lstStyle/>
                    <a:p>
                      <a:pPr marL="0" marR="0" lvl="0" indent="0" algn="l" defTabSz="914400" rtl="0" eaLnBrk="1" fontAlgn="base" latinLnBrk="0" hangingPunct="1">
                        <a:lnSpc>
                          <a:spcPct val="140000"/>
                        </a:lnSpc>
                        <a:spcBef>
                          <a:spcPct val="20000"/>
                        </a:spcBef>
                        <a:spcAft>
                          <a:spcPct val="0"/>
                        </a:spcAft>
                        <a:buClr>
                          <a:schemeClr val="tx2"/>
                        </a:buClr>
                        <a:buSzPct val="100000"/>
                        <a:buFont typeface="Wingdings" pitchFamily="2" charset="2"/>
                        <a:buNone/>
                        <a:tabLst/>
                      </a:pPr>
                      <a:endParaRPr kumimoji="0" lang="de-DE" sz="1000" b="0" i="0" u="none" strike="noStrike" cap="none" normalizeH="0" baseline="0" smtClean="0">
                        <a:ln>
                          <a:noFill/>
                        </a:ln>
                        <a:solidFill>
                          <a:srgbClr val="000000"/>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Konvergenz?</a:t>
            </a:r>
            <a:endParaRPr lang="de-CH" dirty="0"/>
          </a:p>
        </p:txBody>
      </p:sp>
      <p:sp>
        <p:nvSpPr>
          <p:cNvPr id="3" name="Inhaltsplatzhalter 2"/>
          <p:cNvSpPr>
            <a:spLocks noGrp="1"/>
          </p:cNvSpPr>
          <p:nvPr>
            <p:ph idx="1"/>
          </p:nvPr>
        </p:nvSpPr>
        <p:spPr/>
        <p:txBody>
          <a:bodyPr/>
          <a:lstStyle/>
          <a:p>
            <a:r>
              <a:rPr lang="de-CH" dirty="0" smtClean="0"/>
              <a:t>Bezüglich Form?</a:t>
            </a:r>
          </a:p>
          <a:p>
            <a:endParaRPr lang="de-CH" dirty="0"/>
          </a:p>
          <a:p>
            <a:r>
              <a:rPr lang="de-CH" dirty="0" smtClean="0"/>
              <a:t>Bezüglich Inhalt?</a:t>
            </a:r>
            <a:endParaRPr lang="de-CH" dirty="0"/>
          </a:p>
        </p:txBody>
      </p:sp>
    </p:spTree>
    <p:extLst>
      <p:ext uri="{BB962C8B-B14F-4D97-AF65-F5344CB8AC3E}">
        <p14:creationId xmlns:p14="http://schemas.microsoft.com/office/powerpoint/2010/main" val="401783816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dirty="0"/>
          </a:p>
        </p:txBody>
      </p:sp>
      <p:pic>
        <p:nvPicPr>
          <p:cNvPr id="521218" name="Picture 2"/>
          <p:cNvPicPr>
            <a:picLocks noChangeAspect="1" noChangeArrowheads="1"/>
          </p:cNvPicPr>
          <p:nvPr/>
        </p:nvPicPr>
        <p:blipFill>
          <a:blip r:embed="rId3" cstate="print"/>
          <a:srcRect/>
          <a:stretch>
            <a:fillRect/>
          </a:stretch>
        </p:blipFill>
        <p:spPr bwMode="auto">
          <a:xfrm>
            <a:off x="1000100" y="571480"/>
            <a:ext cx="3143272" cy="5286889"/>
          </a:xfrm>
          <a:prstGeom prst="rect">
            <a:avLst/>
          </a:prstGeom>
          <a:noFill/>
          <a:ln w="9525">
            <a:solidFill>
              <a:schemeClr val="tx1"/>
            </a:solidFill>
            <a:miter lim="800000"/>
            <a:headEnd/>
            <a:tailEnd/>
          </a:ln>
          <a:effectLst/>
        </p:spPr>
      </p:pic>
      <p:pic>
        <p:nvPicPr>
          <p:cNvPr id="521219" name="Picture 3"/>
          <p:cNvPicPr>
            <a:picLocks noChangeAspect="1" noChangeArrowheads="1"/>
          </p:cNvPicPr>
          <p:nvPr/>
        </p:nvPicPr>
        <p:blipFill>
          <a:blip r:embed="rId4"/>
          <a:srcRect/>
          <a:stretch>
            <a:fillRect/>
          </a:stretch>
        </p:blipFill>
        <p:spPr bwMode="auto">
          <a:xfrm>
            <a:off x="4857752" y="285728"/>
            <a:ext cx="3429024" cy="57780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522242" name="Picture 2"/>
          <p:cNvPicPr>
            <a:picLocks noChangeAspect="1" noChangeArrowheads="1"/>
          </p:cNvPicPr>
          <p:nvPr/>
        </p:nvPicPr>
        <p:blipFill>
          <a:blip r:embed="rId3"/>
          <a:srcRect/>
          <a:stretch>
            <a:fillRect/>
          </a:stretch>
        </p:blipFill>
        <p:spPr bwMode="auto">
          <a:xfrm>
            <a:off x="357158" y="642918"/>
            <a:ext cx="3616816" cy="5143512"/>
          </a:xfrm>
          <a:prstGeom prst="rect">
            <a:avLst/>
          </a:prstGeom>
          <a:noFill/>
          <a:ln w="9525">
            <a:solidFill>
              <a:schemeClr val="tx1"/>
            </a:solidFill>
            <a:miter lim="800000"/>
            <a:headEnd/>
            <a:tailEnd/>
          </a:ln>
          <a:effectLst/>
        </p:spPr>
      </p:pic>
      <p:pic>
        <p:nvPicPr>
          <p:cNvPr id="522243" name="Picture 3"/>
          <p:cNvPicPr>
            <a:picLocks noChangeAspect="1" noChangeArrowheads="1"/>
          </p:cNvPicPr>
          <p:nvPr/>
        </p:nvPicPr>
        <p:blipFill>
          <a:blip r:embed="rId4"/>
          <a:srcRect/>
          <a:stretch>
            <a:fillRect/>
          </a:stretch>
        </p:blipFill>
        <p:spPr bwMode="auto">
          <a:xfrm>
            <a:off x="4071934" y="1785926"/>
            <a:ext cx="4759968" cy="3357586"/>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523266" name="Picture 2"/>
          <p:cNvPicPr>
            <a:picLocks noChangeAspect="1" noChangeArrowheads="1"/>
          </p:cNvPicPr>
          <p:nvPr/>
        </p:nvPicPr>
        <p:blipFill>
          <a:blip r:embed="rId3" cstate="print"/>
          <a:srcRect/>
          <a:stretch>
            <a:fillRect/>
          </a:stretch>
        </p:blipFill>
        <p:spPr bwMode="auto">
          <a:xfrm>
            <a:off x="785786" y="500042"/>
            <a:ext cx="3714776" cy="5259227"/>
          </a:xfrm>
          <a:prstGeom prst="rect">
            <a:avLst/>
          </a:prstGeom>
          <a:noFill/>
          <a:ln w="9525">
            <a:solidFill>
              <a:schemeClr val="tx1"/>
            </a:solidFill>
            <a:miter lim="800000"/>
            <a:headEnd/>
            <a:tailEnd/>
          </a:ln>
          <a:effectLst/>
        </p:spPr>
      </p:pic>
      <p:pic>
        <p:nvPicPr>
          <p:cNvPr id="523267" name="Picture 3"/>
          <p:cNvPicPr>
            <a:picLocks noChangeAspect="1" noChangeArrowheads="1"/>
          </p:cNvPicPr>
          <p:nvPr/>
        </p:nvPicPr>
        <p:blipFill>
          <a:blip r:embed="rId4" cstate="print"/>
          <a:srcRect/>
          <a:stretch>
            <a:fillRect/>
          </a:stretch>
        </p:blipFill>
        <p:spPr bwMode="auto">
          <a:xfrm>
            <a:off x="5072066" y="1071546"/>
            <a:ext cx="3500462" cy="4947007"/>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de-CH" sz="2400" smtClean="0"/>
              <a:t>Gliederung der E-Democracy</a:t>
            </a:r>
          </a:p>
        </p:txBody>
      </p:sp>
      <p:sp>
        <p:nvSpPr>
          <p:cNvPr id="13315" name="AutoShape 3"/>
          <p:cNvSpPr>
            <a:spLocks noChangeArrowheads="1"/>
          </p:cNvSpPr>
          <p:nvPr/>
        </p:nvSpPr>
        <p:spPr bwMode="auto">
          <a:xfrm>
            <a:off x="755650" y="1484313"/>
            <a:ext cx="2125663" cy="1441450"/>
          </a:xfrm>
          <a:prstGeom prst="chevron">
            <a:avLst>
              <a:gd name="adj" fmla="val 36409"/>
            </a:avLst>
          </a:prstGeom>
          <a:solidFill>
            <a:srgbClr val="CCECFF"/>
          </a:solidFill>
          <a:ln w="9525">
            <a:solidFill>
              <a:schemeClr val="tx1"/>
            </a:solidFill>
            <a:miter lim="800000"/>
            <a:headEnd/>
            <a:tailEnd/>
          </a:ln>
        </p:spPr>
        <p:txBody>
          <a:bodyPr wrap="none" lIns="82296" tIns="41148" rIns="82296" bIns="41148" anchor="ctr"/>
          <a:lstStyle/>
          <a:p>
            <a:pPr defTabSz="822325" eaLnBrk="1" hangingPunct="1"/>
            <a:endParaRPr lang="de-CH" sz="2200">
              <a:latin typeface="Times New Roman" pitchFamily="18" charset="0"/>
            </a:endParaRPr>
          </a:p>
        </p:txBody>
      </p:sp>
      <p:sp>
        <p:nvSpPr>
          <p:cNvPr id="13316" name="Rectangle 4"/>
          <p:cNvSpPr>
            <a:spLocks noChangeArrowheads="1"/>
          </p:cNvSpPr>
          <p:nvPr/>
        </p:nvSpPr>
        <p:spPr bwMode="auto">
          <a:xfrm>
            <a:off x="1319213" y="1903413"/>
            <a:ext cx="1238250" cy="508000"/>
          </a:xfrm>
          <a:prstGeom prst="rect">
            <a:avLst/>
          </a:prstGeom>
          <a:noFill/>
          <a:ln w="9525">
            <a:noFill/>
            <a:miter lim="800000"/>
            <a:headEnd/>
            <a:tailEnd/>
          </a:ln>
        </p:spPr>
        <p:txBody>
          <a:bodyPr wrap="none" lIns="82296" tIns="41148" rIns="82296" bIns="41148" anchor="ctr">
            <a:spAutoFit/>
          </a:bodyPr>
          <a:lstStyle/>
          <a:p>
            <a:pPr defTabSz="822325" eaLnBrk="1" hangingPunct="1"/>
            <a:r>
              <a:rPr lang="de-CH" sz="1400" b="1">
                <a:latin typeface="MS PGothic" pitchFamily="34" charset="-128"/>
              </a:rPr>
              <a:t>Pre-Voting</a:t>
            </a:r>
          </a:p>
          <a:p>
            <a:pPr defTabSz="822325" eaLnBrk="1" hangingPunct="1"/>
            <a:r>
              <a:rPr lang="de-CH" sz="1400" b="1">
                <a:latin typeface="MS PGothic" pitchFamily="34" charset="-128"/>
              </a:rPr>
              <a:t>Sphere</a:t>
            </a:r>
            <a:endParaRPr lang="de-CH" sz="2200">
              <a:latin typeface="Symbol" pitchFamily="18" charset="2"/>
            </a:endParaRPr>
          </a:p>
        </p:txBody>
      </p:sp>
      <p:sp>
        <p:nvSpPr>
          <p:cNvPr id="13317" name="AutoShape 5"/>
          <p:cNvSpPr>
            <a:spLocks noChangeArrowheads="1"/>
          </p:cNvSpPr>
          <p:nvPr/>
        </p:nvSpPr>
        <p:spPr bwMode="auto">
          <a:xfrm>
            <a:off x="3294063" y="1484313"/>
            <a:ext cx="2125662" cy="1441450"/>
          </a:xfrm>
          <a:prstGeom prst="chevron">
            <a:avLst>
              <a:gd name="adj" fmla="val 36409"/>
            </a:avLst>
          </a:prstGeom>
          <a:solidFill>
            <a:srgbClr val="AEC9DB"/>
          </a:solidFill>
          <a:ln w="9525">
            <a:solidFill>
              <a:schemeClr val="tx1"/>
            </a:solidFill>
            <a:miter lim="800000"/>
            <a:headEnd/>
            <a:tailEnd/>
          </a:ln>
        </p:spPr>
        <p:txBody>
          <a:bodyPr wrap="none" lIns="82296" tIns="41148" rIns="82296" bIns="41148" anchor="ctr"/>
          <a:lstStyle/>
          <a:p>
            <a:pPr defTabSz="822325" eaLnBrk="1" hangingPunct="1"/>
            <a:endParaRPr lang="de-CH" sz="2200">
              <a:latin typeface="Times New Roman" pitchFamily="18" charset="0"/>
            </a:endParaRPr>
          </a:p>
        </p:txBody>
      </p:sp>
      <p:sp>
        <p:nvSpPr>
          <p:cNvPr id="13318" name="Rectangle 6"/>
          <p:cNvSpPr>
            <a:spLocks noChangeArrowheads="1"/>
          </p:cNvSpPr>
          <p:nvPr/>
        </p:nvSpPr>
        <p:spPr bwMode="auto">
          <a:xfrm>
            <a:off x="3989388" y="1903413"/>
            <a:ext cx="866775" cy="508000"/>
          </a:xfrm>
          <a:prstGeom prst="rect">
            <a:avLst/>
          </a:prstGeom>
          <a:noFill/>
          <a:ln w="9525">
            <a:noFill/>
            <a:miter lim="800000"/>
            <a:headEnd/>
            <a:tailEnd/>
          </a:ln>
        </p:spPr>
        <p:txBody>
          <a:bodyPr wrap="none" lIns="82296" tIns="41148" rIns="82296" bIns="41148" anchor="ctr">
            <a:spAutoFit/>
          </a:bodyPr>
          <a:lstStyle/>
          <a:p>
            <a:pPr defTabSz="822325" eaLnBrk="1" hangingPunct="1"/>
            <a:r>
              <a:rPr lang="de-CH" sz="1400" b="1">
                <a:latin typeface="MS PGothic" pitchFamily="34" charset="-128"/>
              </a:rPr>
              <a:t>Voting</a:t>
            </a:r>
          </a:p>
          <a:p>
            <a:pPr defTabSz="822325" eaLnBrk="1" hangingPunct="1"/>
            <a:r>
              <a:rPr lang="de-CH" sz="1400" b="1">
                <a:latin typeface="MS PGothic" pitchFamily="34" charset="-128"/>
              </a:rPr>
              <a:t>Sphere</a:t>
            </a:r>
            <a:endParaRPr lang="de-CH" sz="2200">
              <a:latin typeface="Symbol" pitchFamily="18" charset="2"/>
            </a:endParaRPr>
          </a:p>
        </p:txBody>
      </p:sp>
      <p:sp>
        <p:nvSpPr>
          <p:cNvPr id="13319" name="AutoShape 7"/>
          <p:cNvSpPr>
            <a:spLocks noChangeArrowheads="1"/>
          </p:cNvSpPr>
          <p:nvPr/>
        </p:nvSpPr>
        <p:spPr bwMode="auto">
          <a:xfrm>
            <a:off x="5762625" y="1484313"/>
            <a:ext cx="2125663" cy="1441450"/>
          </a:xfrm>
          <a:prstGeom prst="chevron">
            <a:avLst>
              <a:gd name="adj" fmla="val 36409"/>
            </a:avLst>
          </a:prstGeom>
          <a:solidFill>
            <a:srgbClr val="CCECFF"/>
          </a:solidFill>
          <a:ln w="9525">
            <a:solidFill>
              <a:schemeClr val="tx1"/>
            </a:solidFill>
            <a:miter lim="800000"/>
            <a:headEnd/>
            <a:tailEnd/>
          </a:ln>
        </p:spPr>
        <p:txBody>
          <a:bodyPr wrap="none" lIns="82296" tIns="41148" rIns="82296" bIns="41148" anchor="ctr"/>
          <a:lstStyle/>
          <a:p>
            <a:pPr defTabSz="822325" eaLnBrk="1" hangingPunct="1"/>
            <a:endParaRPr lang="de-CH" sz="2200">
              <a:latin typeface="Times New Roman" pitchFamily="18" charset="0"/>
            </a:endParaRPr>
          </a:p>
        </p:txBody>
      </p:sp>
      <p:sp>
        <p:nvSpPr>
          <p:cNvPr id="13320" name="Rectangle 8"/>
          <p:cNvSpPr>
            <a:spLocks noChangeArrowheads="1"/>
          </p:cNvSpPr>
          <p:nvPr/>
        </p:nvSpPr>
        <p:spPr bwMode="auto">
          <a:xfrm>
            <a:off x="6259513" y="1903413"/>
            <a:ext cx="1339850" cy="508000"/>
          </a:xfrm>
          <a:prstGeom prst="rect">
            <a:avLst/>
          </a:prstGeom>
          <a:noFill/>
          <a:ln w="9525">
            <a:noFill/>
            <a:miter lim="800000"/>
            <a:headEnd/>
            <a:tailEnd/>
          </a:ln>
        </p:spPr>
        <p:txBody>
          <a:bodyPr wrap="none" lIns="82296" tIns="41148" rIns="82296" bIns="41148" anchor="ctr">
            <a:spAutoFit/>
          </a:bodyPr>
          <a:lstStyle/>
          <a:p>
            <a:pPr defTabSz="822325" eaLnBrk="1" hangingPunct="1"/>
            <a:r>
              <a:rPr lang="de-CH" sz="1400" b="1">
                <a:latin typeface="MS PGothic" pitchFamily="34" charset="-128"/>
              </a:rPr>
              <a:t>Post-Voting</a:t>
            </a:r>
          </a:p>
          <a:p>
            <a:pPr defTabSz="822325" eaLnBrk="1" hangingPunct="1"/>
            <a:r>
              <a:rPr lang="de-CH" sz="1400" b="1">
                <a:latin typeface="MS PGothic" pitchFamily="34" charset="-128"/>
              </a:rPr>
              <a:t>Sphere</a:t>
            </a:r>
            <a:endParaRPr lang="de-CH" sz="2200">
              <a:latin typeface="Symbol" pitchFamily="18" charset="2"/>
            </a:endParaRPr>
          </a:p>
        </p:txBody>
      </p:sp>
      <p:sp>
        <p:nvSpPr>
          <p:cNvPr id="13321" name="Rectangle 9"/>
          <p:cNvSpPr>
            <a:spLocks noChangeArrowheads="1"/>
          </p:cNvSpPr>
          <p:nvPr/>
        </p:nvSpPr>
        <p:spPr bwMode="auto">
          <a:xfrm>
            <a:off x="619125" y="3473450"/>
            <a:ext cx="2262188" cy="1852613"/>
          </a:xfrm>
          <a:prstGeom prst="rect">
            <a:avLst/>
          </a:prstGeom>
          <a:noFill/>
          <a:ln w="12700">
            <a:noFill/>
            <a:miter lim="800000"/>
            <a:headEnd/>
            <a:tailEnd/>
          </a:ln>
        </p:spPr>
        <p:txBody>
          <a:bodyPr lIns="41148" tIns="0" rIns="41148" bIns="0"/>
          <a:lstStyle/>
          <a:p>
            <a:pPr marL="150813" indent="-150813" algn="l" defTabSz="739775" eaLnBrk="1" hangingPunct="1">
              <a:spcBef>
                <a:spcPts val="600"/>
              </a:spcBef>
              <a:buClr>
                <a:schemeClr val="tx2"/>
              </a:buClr>
              <a:buSzPct val="100000"/>
              <a:buFont typeface="Wingdings" pitchFamily="2" charset="2"/>
              <a:buChar char="§"/>
            </a:pPr>
            <a:r>
              <a:rPr lang="de-CH" sz="2000" b="1">
                <a:latin typeface="Arial Unicode MS" pitchFamily="34" charset="-128"/>
              </a:rPr>
              <a:t>Akt des Auswählens</a:t>
            </a:r>
            <a:endParaRPr lang="de-CH" sz="2000">
              <a:latin typeface="Arial Unicode MS" pitchFamily="34" charset="-128"/>
            </a:endParaRPr>
          </a:p>
          <a:p>
            <a:pPr marL="150813" indent="-150813" algn="l" defTabSz="739775" eaLnBrk="1" hangingPunct="1">
              <a:spcBef>
                <a:spcPts val="600"/>
              </a:spcBef>
              <a:buClr>
                <a:schemeClr val="tx2"/>
              </a:buClr>
              <a:buSzPct val="100000"/>
              <a:buFont typeface="Wingdings" pitchFamily="2" charset="2"/>
              <a:buChar char="§"/>
            </a:pPr>
            <a:r>
              <a:rPr lang="de-CH" sz="2000">
                <a:latin typeface="Arial Unicode MS" pitchFamily="34" charset="-128"/>
              </a:rPr>
              <a:t>Meinungsbildung</a:t>
            </a:r>
          </a:p>
          <a:p>
            <a:pPr marL="150813" indent="-150813" algn="l" defTabSz="739775" eaLnBrk="1" hangingPunct="1">
              <a:spcBef>
                <a:spcPts val="600"/>
              </a:spcBef>
              <a:buClr>
                <a:schemeClr val="tx2"/>
              </a:buClr>
              <a:buSzPct val="100000"/>
              <a:buFont typeface="Wingdings" pitchFamily="2" charset="2"/>
              <a:buChar char="§"/>
            </a:pPr>
            <a:r>
              <a:rPr lang="de-CH" sz="2000">
                <a:latin typeface="Arial Unicode MS" pitchFamily="34" charset="-128"/>
              </a:rPr>
              <a:t>www, Blogs, Foren</a:t>
            </a:r>
          </a:p>
          <a:p>
            <a:pPr marL="150813" indent="-150813" algn="l" defTabSz="739775" eaLnBrk="1" hangingPunct="1">
              <a:spcBef>
                <a:spcPts val="600"/>
              </a:spcBef>
              <a:buClr>
                <a:schemeClr val="tx2"/>
              </a:buClr>
              <a:buSzPct val="100000"/>
              <a:buFont typeface="Wingdings" pitchFamily="2" charset="2"/>
              <a:buChar char="§"/>
            </a:pPr>
            <a:r>
              <a:rPr lang="de-CH" sz="2000">
                <a:latin typeface="Arial Unicode MS" pitchFamily="34" charset="-128"/>
              </a:rPr>
              <a:t>Kampagnentools</a:t>
            </a:r>
          </a:p>
          <a:p>
            <a:pPr marL="150813" indent="-150813" algn="l" defTabSz="739775" eaLnBrk="1" hangingPunct="1">
              <a:spcBef>
                <a:spcPts val="600"/>
              </a:spcBef>
              <a:buClr>
                <a:schemeClr val="tx2"/>
              </a:buClr>
              <a:buSzPct val="100000"/>
              <a:buFont typeface="Wingdings" pitchFamily="2" charset="2"/>
              <a:buChar char="§"/>
            </a:pPr>
            <a:r>
              <a:rPr lang="de-CH" sz="2000" b="1">
                <a:solidFill>
                  <a:schemeClr val="tx2"/>
                </a:solidFill>
                <a:latin typeface="Arial Unicode MS" pitchFamily="34" charset="-128"/>
              </a:rPr>
              <a:t>Online-Wahlhilfen</a:t>
            </a:r>
          </a:p>
          <a:p>
            <a:pPr marL="150813" indent="-150813" algn="l" defTabSz="739775" eaLnBrk="1" hangingPunct="1">
              <a:spcBef>
                <a:spcPts val="600"/>
              </a:spcBef>
              <a:buClr>
                <a:schemeClr val="tx2"/>
              </a:buClr>
              <a:buSzPct val="100000"/>
              <a:buFont typeface="Arial" charset="0"/>
              <a:buNone/>
            </a:pPr>
            <a:endParaRPr lang="de-CH" sz="2000">
              <a:latin typeface="Arial Unicode MS" pitchFamily="34" charset="-128"/>
            </a:endParaRPr>
          </a:p>
        </p:txBody>
      </p:sp>
      <p:sp>
        <p:nvSpPr>
          <p:cNvPr id="13322" name="Rectangle 10"/>
          <p:cNvSpPr>
            <a:spLocks noChangeArrowheads="1"/>
          </p:cNvSpPr>
          <p:nvPr/>
        </p:nvSpPr>
        <p:spPr bwMode="auto">
          <a:xfrm>
            <a:off x="3224213" y="3473450"/>
            <a:ext cx="2263775" cy="1852613"/>
          </a:xfrm>
          <a:prstGeom prst="rect">
            <a:avLst/>
          </a:prstGeom>
          <a:noFill/>
          <a:ln w="12700">
            <a:noFill/>
            <a:miter lim="800000"/>
            <a:headEnd/>
            <a:tailEnd/>
          </a:ln>
        </p:spPr>
        <p:txBody>
          <a:bodyPr lIns="41148" tIns="0" rIns="41148" bIns="0"/>
          <a:lstStyle/>
          <a:p>
            <a:pPr marL="150813" indent="-150813" algn="l" defTabSz="739775" eaLnBrk="1" hangingPunct="1">
              <a:spcBef>
                <a:spcPts val="600"/>
              </a:spcBef>
              <a:buClr>
                <a:schemeClr val="tx2"/>
              </a:buClr>
              <a:buSzPct val="100000"/>
              <a:buFont typeface="Wingdings" pitchFamily="2" charset="2"/>
              <a:buChar char="§"/>
            </a:pPr>
            <a:r>
              <a:rPr lang="de-CH" sz="2000" b="1">
                <a:latin typeface="Arial Unicode MS" pitchFamily="34" charset="-128"/>
              </a:rPr>
              <a:t>Akt des Wählens</a:t>
            </a:r>
            <a:endParaRPr lang="de-CH" sz="2000">
              <a:latin typeface="Arial Unicode MS" pitchFamily="34" charset="-128"/>
            </a:endParaRPr>
          </a:p>
          <a:p>
            <a:pPr marL="150813" indent="-150813" algn="l" defTabSz="739775" eaLnBrk="1" hangingPunct="1">
              <a:spcBef>
                <a:spcPts val="600"/>
              </a:spcBef>
              <a:buClr>
                <a:schemeClr val="tx2"/>
              </a:buClr>
              <a:buSzPct val="100000"/>
              <a:buFont typeface="Wingdings" pitchFamily="2" charset="2"/>
              <a:buChar char="§"/>
            </a:pPr>
            <a:r>
              <a:rPr lang="de-CH" sz="2000">
                <a:latin typeface="Arial Unicode MS" pitchFamily="34" charset="-128"/>
              </a:rPr>
              <a:t>Stimmabgabe</a:t>
            </a:r>
          </a:p>
          <a:p>
            <a:pPr marL="150813" indent="-150813" algn="l" defTabSz="739775" eaLnBrk="1" hangingPunct="1">
              <a:spcBef>
                <a:spcPts val="600"/>
              </a:spcBef>
              <a:buClr>
                <a:schemeClr val="tx2"/>
              </a:buClr>
              <a:buSzPct val="100000"/>
              <a:buFont typeface="Wingdings" pitchFamily="2" charset="2"/>
              <a:buChar char="§"/>
            </a:pPr>
            <a:r>
              <a:rPr lang="de-CH" sz="2000">
                <a:latin typeface="Arial Unicode MS" pitchFamily="34" charset="-128"/>
              </a:rPr>
              <a:t>E-Voting</a:t>
            </a:r>
          </a:p>
          <a:p>
            <a:pPr marL="150813" indent="-150813" algn="l" defTabSz="739775" eaLnBrk="1" hangingPunct="1">
              <a:spcBef>
                <a:spcPts val="600"/>
              </a:spcBef>
              <a:buClr>
                <a:schemeClr val="tx2"/>
              </a:buClr>
              <a:buSzPct val="100000"/>
              <a:buFont typeface="Wingdings" pitchFamily="2" charset="2"/>
              <a:buChar char="§"/>
            </a:pPr>
            <a:r>
              <a:rPr lang="de-CH" sz="2000">
                <a:latin typeface="Arial Unicode MS" pitchFamily="34" charset="-128"/>
              </a:rPr>
              <a:t>Administrativer Akt?</a:t>
            </a:r>
          </a:p>
          <a:p>
            <a:pPr marL="150813" indent="-150813" algn="l" defTabSz="739775" eaLnBrk="1" hangingPunct="1">
              <a:spcBef>
                <a:spcPts val="600"/>
              </a:spcBef>
              <a:buClr>
                <a:schemeClr val="tx2"/>
              </a:buClr>
              <a:buSzPct val="100000"/>
              <a:buFont typeface="Wingdings" pitchFamily="2" charset="2"/>
              <a:buChar char="§"/>
            </a:pPr>
            <a:endParaRPr lang="de-CH" sz="2000">
              <a:latin typeface="Arial Unicode MS" pitchFamily="34" charset="-128"/>
            </a:endParaRPr>
          </a:p>
          <a:p>
            <a:pPr marL="150813" indent="-150813" algn="l" defTabSz="739775" eaLnBrk="1" hangingPunct="1">
              <a:spcBef>
                <a:spcPts val="600"/>
              </a:spcBef>
              <a:buClr>
                <a:schemeClr val="tx2"/>
              </a:buClr>
              <a:buSzPct val="100000"/>
              <a:buFont typeface="Arial" charset="0"/>
              <a:buNone/>
            </a:pPr>
            <a:endParaRPr lang="de-CH" sz="2000">
              <a:latin typeface="Arial Unicode MS" pitchFamily="34" charset="-128"/>
            </a:endParaRPr>
          </a:p>
        </p:txBody>
      </p:sp>
      <p:sp>
        <p:nvSpPr>
          <p:cNvPr id="13323" name="Rectangle 11"/>
          <p:cNvSpPr>
            <a:spLocks noChangeArrowheads="1"/>
          </p:cNvSpPr>
          <p:nvPr/>
        </p:nvSpPr>
        <p:spPr bwMode="auto">
          <a:xfrm>
            <a:off x="5694363" y="3473450"/>
            <a:ext cx="2262187" cy="1852613"/>
          </a:xfrm>
          <a:prstGeom prst="rect">
            <a:avLst/>
          </a:prstGeom>
          <a:noFill/>
          <a:ln w="12700">
            <a:noFill/>
            <a:miter lim="800000"/>
            <a:headEnd/>
            <a:tailEnd/>
          </a:ln>
        </p:spPr>
        <p:txBody>
          <a:bodyPr lIns="41148" tIns="0" rIns="41148" bIns="0"/>
          <a:lstStyle/>
          <a:p>
            <a:pPr marL="150813" indent="-150813" algn="l" defTabSz="739775" eaLnBrk="1" hangingPunct="1">
              <a:spcBef>
                <a:spcPts val="600"/>
              </a:spcBef>
              <a:buClr>
                <a:schemeClr val="tx2"/>
              </a:buClr>
              <a:buSzPct val="100000"/>
              <a:buFont typeface="Wingdings" pitchFamily="2" charset="2"/>
              <a:buChar char="§"/>
            </a:pPr>
            <a:r>
              <a:rPr lang="de-CH" sz="2000" b="1">
                <a:latin typeface="Arial Unicode MS" pitchFamily="34" charset="-128"/>
              </a:rPr>
              <a:t>Nachwahl-Kontrolle</a:t>
            </a:r>
            <a:endParaRPr lang="de-CH" sz="2000">
              <a:latin typeface="Arial Unicode MS" pitchFamily="34" charset="-128"/>
            </a:endParaRPr>
          </a:p>
          <a:p>
            <a:pPr marL="150813" indent="-150813" algn="l" defTabSz="739775" eaLnBrk="1" hangingPunct="1">
              <a:spcBef>
                <a:spcPts val="600"/>
              </a:spcBef>
              <a:buClr>
                <a:schemeClr val="tx2"/>
              </a:buClr>
              <a:buSzPct val="100000"/>
              <a:buFont typeface="Wingdings" pitchFamily="2" charset="2"/>
              <a:buChar char="§"/>
            </a:pPr>
            <a:r>
              <a:rPr lang="de-CH" sz="2000">
                <a:latin typeface="Arial Unicode MS" pitchFamily="34" charset="-128"/>
              </a:rPr>
              <a:t>Nach der Wahl ist vor der Wahl</a:t>
            </a:r>
          </a:p>
          <a:p>
            <a:pPr marL="150813" indent="-150813" algn="l" defTabSz="739775" eaLnBrk="1" hangingPunct="1">
              <a:spcBef>
                <a:spcPts val="600"/>
              </a:spcBef>
              <a:buClr>
                <a:schemeClr val="tx2"/>
              </a:buClr>
              <a:buSzPct val="100000"/>
              <a:buFont typeface="Wingdings" pitchFamily="2" charset="2"/>
              <a:buChar char="§"/>
            </a:pPr>
            <a:r>
              <a:rPr lang="de-CH" altLang="ja-JP" sz="2000">
                <a:latin typeface="Arial Unicode MS" pitchFamily="34" charset="-128"/>
                <a:ea typeface="Arial Unicode MS" pitchFamily="34" charset="-128"/>
                <a:cs typeface="Arial Unicode MS" pitchFamily="34" charset="-128"/>
              </a:rPr>
              <a:t>Werden Wahlver-sprechen eingehalten?</a:t>
            </a:r>
          </a:p>
          <a:p>
            <a:pPr marL="150813" indent="-150813" algn="l" defTabSz="739775" eaLnBrk="1" hangingPunct="1">
              <a:lnSpc>
                <a:spcPct val="140000"/>
              </a:lnSpc>
              <a:spcBef>
                <a:spcPts val="563"/>
              </a:spcBef>
              <a:buClr>
                <a:schemeClr val="tx2"/>
              </a:buClr>
              <a:buSzPct val="100000"/>
              <a:buFont typeface="Wingdings" pitchFamily="2" charset="2"/>
              <a:buChar char="§"/>
            </a:pPr>
            <a:endParaRPr lang="de-CH" sz="1000">
              <a:latin typeface="Arial Unicode MS" pitchFamily="34" charset="-128"/>
            </a:endParaRPr>
          </a:p>
        </p:txBody>
      </p:sp>
      <p:sp>
        <p:nvSpPr>
          <p:cNvPr id="13324" name="Rectangle 12"/>
          <p:cNvSpPr>
            <a:spLocks noChangeArrowheads="1"/>
          </p:cNvSpPr>
          <p:nvPr/>
        </p:nvSpPr>
        <p:spPr bwMode="auto">
          <a:xfrm>
            <a:off x="619125" y="2994025"/>
            <a:ext cx="7312025" cy="479425"/>
          </a:xfrm>
          <a:prstGeom prst="rect">
            <a:avLst/>
          </a:prstGeom>
          <a:noFill/>
          <a:ln w="12700">
            <a:noFill/>
            <a:miter lim="800000"/>
            <a:headEnd/>
            <a:tailEnd/>
          </a:ln>
        </p:spPr>
        <p:txBody>
          <a:bodyPr lIns="41148" tIns="0" rIns="41148" bIns="0"/>
          <a:lstStyle/>
          <a:p>
            <a:pPr marL="150813" indent="-150813" algn="l" defTabSz="739775" eaLnBrk="1" hangingPunct="1">
              <a:lnSpc>
                <a:spcPct val="140000"/>
              </a:lnSpc>
              <a:spcBef>
                <a:spcPts val="563"/>
              </a:spcBef>
              <a:buClr>
                <a:schemeClr val="tx2"/>
              </a:buClr>
              <a:buSzPct val="100000"/>
              <a:buFont typeface="Wingdings" pitchFamily="2" charset="2"/>
              <a:buChar char="§"/>
            </a:pPr>
            <a:endParaRPr lang="de-CH" sz="1800">
              <a:latin typeface="Arial Unicode MS" pitchFamily="34" charset="-128"/>
            </a:endParaRPr>
          </a:p>
        </p:txBody>
      </p:sp>
    </p:spTree>
    <p:extLst>
      <p:ext uri="{BB962C8B-B14F-4D97-AF65-F5344CB8AC3E}">
        <p14:creationId xmlns:p14="http://schemas.microsoft.com/office/powerpoint/2010/main" val="737806414"/>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dirty="0"/>
          </a:p>
        </p:txBody>
      </p:sp>
      <p:pic>
        <p:nvPicPr>
          <p:cNvPr id="524290" name="Picture 2"/>
          <p:cNvPicPr>
            <a:picLocks noChangeAspect="1" noChangeArrowheads="1"/>
          </p:cNvPicPr>
          <p:nvPr/>
        </p:nvPicPr>
        <p:blipFill>
          <a:blip r:embed="rId3"/>
          <a:srcRect/>
          <a:stretch>
            <a:fillRect/>
          </a:stretch>
        </p:blipFill>
        <p:spPr bwMode="auto">
          <a:xfrm>
            <a:off x="285720" y="1142984"/>
            <a:ext cx="3904584" cy="4714908"/>
          </a:xfrm>
          <a:prstGeom prst="rect">
            <a:avLst/>
          </a:prstGeom>
          <a:noFill/>
          <a:ln w="9525">
            <a:solidFill>
              <a:schemeClr val="tx1"/>
            </a:solidFill>
            <a:miter lim="800000"/>
            <a:headEnd/>
            <a:tailEnd/>
          </a:ln>
          <a:effectLst/>
        </p:spPr>
      </p:pic>
      <p:pic>
        <p:nvPicPr>
          <p:cNvPr id="524291" name="Picture 3"/>
          <p:cNvPicPr>
            <a:picLocks noChangeAspect="1" noChangeArrowheads="1"/>
          </p:cNvPicPr>
          <p:nvPr/>
        </p:nvPicPr>
        <p:blipFill>
          <a:blip r:embed="rId4"/>
          <a:srcRect/>
          <a:stretch>
            <a:fillRect/>
          </a:stretch>
        </p:blipFill>
        <p:spPr bwMode="auto">
          <a:xfrm>
            <a:off x="4357686" y="1928802"/>
            <a:ext cx="4429156" cy="2739035"/>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525314" name="Picture 2"/>
          <p:cNvPicPr>
            <a:picLocks noChangeAspect="1" noChangeArrowheads="1"/>
          </p:cNvPicPr>
          <p:nvPr/>
        </p:nvPicPr>
        <p:blipFill>
          <a:blip r:embed="rId3"/>
          <a:srcRect/>
          <a:stretch>
            <a:fillRect/>
          </a:stretch>
        </p:blipFill>
        <p:spPr bwMode="auto">
          <a:xfrm>
            <a:off x="857224" y="1428736"/>
            <a:ext cx="7200000" cy="41538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dirty="0"/>
          </a:p>
        </p:txBody>
      </p:sp>
      <p:pic>
        <p:nvPicPr>
          <p:cNvPr id="526338" name="Picture 2"/>
          <p:cNvPicPr>
            <a:picLocks noChangeAspect="1" noChangeArrowheads="1"/>
          </p:cNvPicPr>
          <p:nvPr/>
        </p:nvPicPr>
        <p:blipFill>
          <a:blip r:embed="rId3"/>
          <a:srcRect/>
          <a:stretch>
            <a:fillRect/>
          </a:stretch>
        </p:blipFill>
        <p:spPr bwMode="auto">
          <a:xfrm>
            <a:off x="857224" y="1071546"/>
            <a:ext cx="3309972" cy="4714884"/>
          </a:xfrm>
          <a:prstGeom prst="rect">
            <a:avLst/>
          </a:prstGeom>
          <a:noFill/>
          <a:ln w="9525">
            <a:noFill/>
            <a:miter lim="800000"/>
            <a:headEnd/>
            <a:tailEnd/>
          </a:ln>
          <a:effectLst/>
        </p:spPr>
      </p:pic>
      <p:pic>
        <p:nvPicPr>
          <p:cNvPr id="526339" name="Picture 3"/>
          <p:cNvPicPr>
            <a:picLocks noChangeAspect="1" noChangeArrowheads="1"/>
          </p:cNvPicPr>
          <p:nvPr/>
        </p:nvPicPr>
        <p:blipFill>
          <a:blip r:embed="rId4"/>
          <a:srcRect/>
          <a:stretch>
            <a:fillRect/>
          </a:stretch>
        </p:blipFill>
        <p:spPr bwMode="auto">
          <a:xfrm>
            <a:off x="4429124" y="2285992"/>
            <a:ext cx="4111271" cy="2643206"/>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527362" name="Picture 2"/>
          <p:cNvPicPr>
            <a:picLocks noChangeAspect="1" noChangeArrowheads="1"/>
          </p:cNvPicPr>
          <p:nvPr/>
        </p:nvPicPr>
        <p:blipFill>
          <a:blip r:embed="rId3" cstate="print"/>
          <a:srcRect/>
          <a:stretch>
            <a:fillRect/>
          </a:stretch>
        </p:blipFill>
        <p:spPr bwMode="auto">
          <a:xfrm>
            <a:off x="928662" y="1071545"/>
            <a:ext cx="3429024" cy="4822065"/>
          </a:xfrm>
          <a:prstGeom prst="rect">
            <a:avLst/>
          </a:prstGeom>
          <a:noFill/>
          <a:ln w="9525">
            <a:solidFill>
              <a:schemeClr val="tx1"/>
            </a:solidFill>
            <a:miter lim="800000"/>
            <a:headEnd/>
            <a:tailEnd/>
          </a:ln>
          <a:effectLst/>
        </p:spPr>
      </p:pic>
      <p:pic>
        <p:nvPicPr>
          <p:cNvPr id="527363" name="Picture 3"/>
          <p:cNvPicPr>
            <a:picLocks noGrp="1" noChangeAspect="1" noChangeArrowheads="1"/>
          </p:cNvPicPr>
          <p:nvPr>
            <p:ph idx="1"/>
          </p:nvPr>
        </p:nvPicPr>
        <p:blipFill>
          <a:blip r:embed="rId4"/>
          <a:srcRect/>
          <a:stretch>
            <a:fillRect/>
          </a:stretch>
        </p:blipFill>
        <p:spPr bwMode="auto">
          <a:xfrm>
            <a:off x="5214942" y="1571612"/>
            <a:ext cx="3006376" cy="4114800"/>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ChangeArrowheads="1"/>
          </p:cNvSpPr>
          <p:nvPr>
            <p:ph type="title"/>
          </p:nvPr>
        </p:nvSpPr>
        <p:spPr>
          <a:xfrm>
            <a:off x="1258888" y="620713"/>
            <a:ext cx="6692900" cy="304800"/>
          </a:xfrm>
        </p:spPr>
        <p:txBody>
          <a:bodyPr/>
          <a:lstStyle/>
          <a:p>
            <a:r>
              <a:rPr lang="de-CH" sz="2400" dirty="0" smtClean="0"/>
              <a:t>Bedeutung von Wahlprogrammen: These</a:t>
            </a:r>
            <a:endParaRPr lang="de-DE" sz="2400" dirty="0"/>
          </a:p>
        </p:txBody>
      </p:sp>
      <p:sp>
        <p:nvSpPr>
          <p:cNvPr id="773123" name="Rectangle 3"/>
          <p:cNvSpPr>
            <a:spLocks noGrp="1" noChangeArrowheads="1"/>
          </p:cNvSpPr>
          <p:nvPr>
            <p:ph type="body" idx="1"/>
          </p:nvPr>
        </p:nvSpPr>
        <p:spPr>
          <a:xfrm>
            <a:off x="827088" y="1341438"/>
            <a:ext cx="7640637" cy="4833937"/>
          </a:xfrm>
        </p:spPr>
        <p:txBody>
          <a:bodyPr/>
          <a:lstStyle/>
          <a:p>
            <a:pPr>
              <a:lnSpc>
                <a:spcPct val="130000"/>
              </a:lnSpc>
              <a:buFont typeface="Wingdings" pitchFamily="2" charset="2"/>
              <a:buNone/>
            </a:pPr>
            <a:r>
              <a:rPr lang="de-CH" sz="1800"/>
              <a:t>	Für den Wahlerfolg einer Partei ist das Image wichtiger als Statistiken, die zeigen, dass man bei Volksabstimmungen meistens die „richtige Parole“ herausgegeben hat.</a:t>
            </a:r>
          </a:p>
          <a:p>
            <a:pPr>
              <a:lnSpc>
                <a:spcPct val="130000"/>
              </a:lnSpc>
              <a:buFont typeface="Wingdings" pitchFamily="2" charset="2"/>
              <a:buNone/>
            </a:pPr>
            <a:endParaRPr lang="de-CH" sz="1800"/>
          </a:p>
          <a:p>
            <a:pPr>
              <a:lnSpc>
                <a:spcPct val="130000"/>
              </a:lnSpc>
              <a:buFont typeface="Wingdings" pitchFamily="2" charset="2"/>
              <a:buNone/>
            </a:pPr>
            <a:r>
              <a:rPr lang="de-CH" sz="1800"/>
              <a:t>	Wahlprogramme zeigen auf, welches Image sich eine Partei geben will, wo und wie sie Wählerstimmen gewinnen will.</a:t>
            </a:r>
          </a:p>
          <a:p>
            <a:pPr>
              <a:lnSpc>
                <a:spcPct val="130000"/>
              </a:lnSpc>
              <a:buFont typeface="Wingdings" pitchFamily="2" charset="2"/>
              <a:buNone/>
            </a:pPr>
            <a:endParaRPr lang="de-CH" sz="1800"/>
          </a:p>
          <a:p>
            <a:pPr>
              <a:lnSpc>
                <a:spcPct val="130000"/>
              </a:lnSpc>
              <a:buFont typeface="Wingdings" pitchFamily="2" charset="2"/>
              <a:buNone/>
            </a:pPr>
            <a:r>
              <a:rPr lang="de-CH" sz="1800"/>
              <a:t>	Wahlprogramme sind nicht in Stein gemeisselt. Gegen aussen zählen die grossen Linien.</a:t>
            </a:r>
          </a:p>
          <a:p>
            <a:pPr>
              <a:lnSpc>
                <a:spcPct val="130000"/>
              </a:lnSpc>
              <a:buFont typeface="Wingdings" pitchFamily="2" charset="2"/>
              <a:buNone/>
            </a:pPr>
            <a:endParaRPr lang="de-CH" sz="1800"/>
          </a:p>
          <a:p>
            <a:pPr>
              <a:lnSpc>
                <a:spcPct val="130000"/>
              </a:lnSpc>
              <a:buFont typeface="Wingdings" pitchFamily="2" charset="2"/>
              <a:buNone/>
            </a:pPr>
            <a:r>
              <a:rPr lang="de-CH" sz="1800"/>
              <a:t>	Immer wichtiger für eine Partei wird, ob ihr ein Sieger- oder ein Verliererimage anhaftet.</a:t>
            </a:r>
            <a:endParaRPr lang="de-DE"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73123">
                                            <p:txEl>
                                              <p:pRg st="0" end="0"/>
                                            </p:txEl>
                                          </p:spTgt>
                                        </p:tgtEl>
                                        <p:attrNameLst>
                                          <p:attrName>style.visibility</p:attrName>
                                        </p:attrNameLst>
                                      </p:cBhvr>
                                      <p:to>
                                        <p:strVal val="visible"/>
                                      </p:to>
                                    </p:set>
                                    <p:animEffect transition="in" filter="fade">
                                      <p:cBhvr>
                                        <p:cTn id="7" dur="1000"/>
                                        <p:tgtEl>
                                          <p:spTgt spid="773123">
                                            <p:txEl>
                                              <p:pRg st="0" end="0"/>
                                            </p:txEl>
                                          </p:spTgt>
                                        </p:tgtEl>
                                      </p:cBhvr>
                                    </p:animEffect>
                                    <p:anim calcmode="lin" valueType="num">
                                      <p:cBhvr>
                                        <p:cTn id="8" dur="1000" fill="hold"/>
                                        <p:tgtEl>
                                          <p:spTgt spid="77312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77312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7312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73123">
                                            <p:txEl>
                                              <p:pRg st="2" end="2"/>
                                            </p:txEl>
                                          </p:spTgt>
                                        </p:tgtEl>
                                        <p:attrNameLst>
                                          <p:attrName>style.visibility</p:attrName>
                                        </p:attrNameLst>
                                      </p:cBhvr>
                                      <p:to>
                                        <p:strVal val="visible"/>
                                      </p:to>
                                    </p:set>
                                    <p:animEffect transition="in" filter="fade">
                                      <p:cBhvr>
                                        <p:cTn id="15" dur="1000"/>
                                        <p:tgtEl>
                                          <p:spTgt spid="773123">
                                            <p:txEl>
                                              <p:pRg st="2" end="2"/>
                                            </p:txEl>
                                          </p:spTgt>
                                        </p:tgtEl>
                                      </p:cBhvr>
                                    </p:animEffect>
                                    <p:anim calcmode="lin" valueType="num">
                                      <p:cBhvr>
                                        <p:cTn id="16" dur="1000" fill="hold"/>
                                        <p:tgtEl>
                                          <p:spTgt spid="77312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77312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7312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73123">
                                            <p:txEl>
                                              <p:pRg st="4" end="4"/>
                                            </p:txEl>
                                          </p:spTgt>
                                        </p:tgtEl>
                                        <p:attrNameLst>
                                          <p:attrName>style.visibility</p:attrName>
                                        </p:attrNameLst>
                                      </p:cBhvr>
                                      <p:to>
                                        <p:strVal val="visible"/>
                                      </p:to>
                                    </p:set>
                                    <p:animEffect transition="in" filter="fade">
                                      <p:cBhvr>
                                        <p:cTn id="23" dur="1000"/>
                                        <p:tgtEl>
                                          <p:spTgt spid="773123">
                                            <p:txEl>
                                              <p:pRg st="4" end="4"/>
                                            </p:txEl>
                                          </p:spTgt>
                                        </p:tgtEl>
                                      </p:cBhvr>
                                    </p:animEffect>
                                    <p:anim calcmode="lin" valueType="num">
                                      <p:cBhvr>
                                        <p:cTn id="24" dur="1000" fill="hold"/>
                                        <p:tgtEl>
                                          <p:spTgt spid="773123">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773123">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7312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73123">
                                            <p:txEl>
                                              <p:pRg st="6" end="6"/>
                                            </p:txEl>
                                          </p:spTgt>
                                        </p:tgtEl>
                                        <p:attrNameLst>
                                          <p:attrName>style.visibility</p:attrName>
                                        </p:attrNameLst>
                                      </p:cBhvr>
                                      <p:to>
                                        <p:strVal val="visible"/>
                                      </p:to>
                                    </p:set>
                                    <p:animEffect transition="in" filter="fade">
                                      <p:cBhvr>
                                        <p:cTn id="31" dur="1000"/>
                                        <p:tgtEl>
                                          <p:spTgt spid="773123">
                                            <p:txEl>
                                              <p:pRg st="6" end="6"/>
                                            </p:txEl>
                                          </p:spTgt>
                                        </p:tgtEl>
                                      </p:cBhvr>
                                    </p:animEffect>
                                    <p:anim calcmode="lin" valueType="num">
                                      <p:cBhvr>
                                        <p:cTn id="32" dur="1000" fill="hold"/>
                                        <p:tgtEl>
                                          <p:spTgt spid="773123">
                                            <p:txEl>
                                              <p:pRg st="6" end="6"/>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773123">
                                            <p:txEl>
                                              <p:pRg st="6" end="6"/>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73123">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a:xfrm>
            <a:off x="1258888" y="404813"/>
            <a:ext cx="8229600" cy="527050"/>
          </a:xfrm>
          <a:noFill/>
          <a:ln/>
        </p:spPr>
        <p:txBody>
          <a:bodyPr/>
          <a:lstStyle/>
          <a:p>
            <a:r>
              <a:rPr lang="de-CH" sz="2400"/>
              <a:t>Auf welcher Höhe fliegen?</a:t>
            </a:r>
            <a:endParaRPr lang="de-DE" sz="2400"/>
          </a:p>
        </p:txBody>
      </p:sp>
      <p:sp>
        <p:nvSpPr>
          <p:cNvPr id="931843" name="AutoShape 3"/>
          <p:cNvSpPr>
            <a:spLocks noChangeArrowheads="1"/>
          </p:cNvSpPr>
          <p:nvPr/>
        </p:nvSpPr>
        <p:spPr bwMode="auto">
          <a:xfrm>
            <a:off x="1619250" y="1655763"/>
            <a:ext cx="5718175" cy="4227512"/>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de-CH"/>
          </a:p>
        </p:txBody>
      </p:sp>
      <p:sp>
        <p:nvSpPr>
          <p:cNvPr id="931844" name="Text Box 4"/>
          <p:cNvSpPr txBox="1">
            <a:spLocks noChangeArrowheads="1"/>
          </p:cNvSpPr>
          <p:nvPr/>
        </p:nvSpPr>
        <p:spPr bwMode="auto">
          <a:xfrm>
            <a:off x="3695700" y="2630488"/>
            <a:ext cx="1598613" cy="366712"/>
          </a:xfrm>
          <a:prstGeom prst="rect">
            <a:avLst/>
          </a:prstGeom>
          <a:noFill/>
          <a:ln w="9525">
            <a:noFill/>
            <a:miter lim="800000"/>
            <a:headEnd/>
            <a:tailEnd/>
          </a:ln>
          <a:effectLst/>
        </p:spPr>
        <p:txBody>
          <a:bodyPr>
            <a:spAutoFit/>
          </a:bodyPr>
          <a:lstStyle/>
          <a:p>
            <a:pPr algn="ctr" eaLnBrk="1" hangingPunct="1">
              <a:spcBef>
                <a:spcPct val="50000"/>
              </a:spcBef>
            </a:pPr>
            <a:r>
              <a:rPr lang="de-CH" sz="1800">
                <a:latin typeface="Arial" charset="0"/>
              </a:rPr>
              <a:t>Vision</a:t>
            </a:r>
            <a:endParaRPr lang="de-DE" sz="1800">
              <a:latin typeface="Arial" charset="0"/>
            </a:endParaRPr>
          </a:p>
        </p:txBody>
      </p:sp>
      <p:sp>
        <p:nvSpPr>
          <p:cNvPr id="931845" name="Text Box 5"/>
          <p:cNvSpPr txBox="1">
            <a:spLocks noChangeArrowheads="1"/>
          </p:cNvSpPr>
          <p:nvPr/>
        </p:nvSpPr>
        <p:spPr bwMode="auto">
          <a:xfrm>
            <a:off x="3108325" y="3449638"/>
            <a:ext cx="2801938" cy="366712"/>
          </a:xfrm>
          <a:prstGeom prst="rect">
            <a:avLst/>
          </a:prstGeom>
          <a:noFill/>
          <a:ln w="9525">
            <a:noFill/>
            <a:miter lim="800000"/>
            <a:headEnd/>
            <a:tailEnd/>
          </a:ln>
          <a:effectLst/>
        </p:spPr>
        <p:txBody>
          <a:bodyPr>
            <a:spAutoFit/>
          </a:bodyPr>
          <a:lstStyle/>
          <a:p>
            <a:pPr algn="ctr" eaLnBrk="1" hangingPunct="1">
              <a:spcBef>
                <a:spcPct val="50000"/>
              </a:spcBef>
            </a:pPr>
            <a:r>
              <a:rPr lang="de-CH" sz="1800">
                <a:latin typeface="Arial" charset="0"/>
              </a:rPr>
              <a:t>Leitbild</a:t>
            </a:r>
            <a:endParaRPr lang="de-DE" sz="1800">
              <a:latin typeface="Arial" charset="0"/>
            </a:endParaRPr>
          </a:p>
        </p:txBody>
      </p:sp>
      <p:sp>
        <p:nvSpPr>
          <p:cNvPr id="931846" name="Text Box 6"/>
          <p:cNvSpPr txBox="1">
            <a:spLocks noChangeArrowheads="1"/>
          </p:cNvSpPr>
          <p:nvPr/>
        </p:nvSpPr>
        <p:spPr bwMode="auto">
          <a:xfrm>
            <a:off x="2347913" y="4343400"/>
            <a:ext cx="4273550" cy="366713"/>
          </a:xfrm>
          <a:prstGeom prst="rect">
            <a:avLst/>
          </a:prstGeom>
          <a:noFill/>
          <a:ln w="9525">
            <a:noFill/>
            <a:miter lim="800000"/>
            <a:headEnd/>
            <a:tailEnd/>
          </a:ln>
          <a:effectLst/>
        </p:spPr>
        <p:txBody>
          <a:bodyPr>
            <a:spAutoFit/>
          </a:bodyPr>
          <a:lstStyle/>
          <a:p>
            <a:pPr algn="ctr" eaLnBrk="1" hangingPunct="1">
              <a:spcBef>
                <a:spcPct val="50000"/>
              </a:spcBef>
            </a:pPr>
            <a:r>
              <a:rPr lang="de-CH" sz="1800">
                <a:latin typeface="Arial" charset="0"/>
              </a:rPr>
              <a:t>Strategie</a:t>
            </a:r>
            <a:endParaRPr lang="de-DE" sz="1800">
              <a:latin typeface="Arial" charset="0"/>
            </a:endParaRPr>
          </a:p>
        </p:txBody>
      </p:sp>
      <p:sp>
        <p:nvSpPr>
          <p:cNvPr id="931847" name="Text Box 7"/>
          <p:cNvSpPr txBox="1">
            <a:spLocks noChangeArrowheads="1"/>
          </p:cNvSpPr>
          <p:nvPr/>
        </p:nvSpPr>
        <p:spPr bwMode="auto">
          <a:xfrm>
            <a:off x="1819275" y="5172075"/>
            <a:ext cx="5370513" cy="366713"/>
          </a:xfrm>
          <a:prstGeom prst="rect">
            <a:avLst/>
          </a:prstGeom>
          <a:noFill/>
          <a:ln w="9525">
            <a:noFill/>
            <a:miter lim="800000"/>
            <a:headEnd/>
            <a:tailEnd/>
          </a:ln>
          <a:effectLst/>
        </p:spPr>
        <p:txBody>
          <a:bodyPr>
            <a:spAutoFit/>
          </a:bodyPr>
          <a:lstStyle/>
          <a:p>
            <a:pPr algn="ctr" eaLnBrk="1" hangingPunct="1">
              <a:spcBef>
                <a:spcPct val="50000"/>
              </a:spcBef>
            </a:pPr>
            <a:r>
              <a:rPr lang="de-CH" sz="1800">
                <a:latin typeface="Arial" charset="0"/>
              </a:rPr>
              <a:t>Massnahmen</a:t>
            </a:r>
            <a:endParaRPr lang="de-DE" sz="1800">
              <a:latin typeface="Arial" charset="0"/>
            </a:endParaRPr>
          </a:p>
        </p:txBody>
      </p:sp>
      <p:sp>
        <p:nvSpPr>
          <p:cNvPr id="931848" name="Line 8"/>
          <p:cNvSpPr>
            <a:spLocks noChangeShapeType="1"/>
          </p:cNvSpPr>
          <p:nvPr/>
        </p:nvSpPr>
        <p:spPr bwMode="auto">
          <a:xfrm>
            <a:off x="3465513" y="3208338"/>
            <a:ext cx="2078037" cy="0"/>
          </a:xfrm>
          <a:prstGeom prst="line">
            <a:avLst/>
          </a:prstGeom>
          <a:noFill/>
          <a:ln w="9525">
            <a:solidFill>
              <a:schemeClr val="tx1"/>
            </a:solidFill>
            <a:round/>
            <a:headEnd/>
            <a:tailEnd/>
          </a:ln>
          <a:effectLst/>
        </p:spPr>
        <p:txBody>
          <a:bodyPr/>
          <a:lstStyle/>
          <a:p>
            <a:endParaRPr lang="de-CH"/>
          </a:p>
        </p:txBody>
      </p:sp>
      <p:sp>
        <p:nvSpPr>
          <p:cNvPr id="931849" name="Line 9"/>
          <p:cNvSpPr>
            <a:spLocks noChangeShapeType="1"/>
          </p:cNvSpPr>
          <p:nvPr/>
        </p:nvSpPr>
        <p:spPr bwMode="auto">
          <a:xfrm>
            <a:off x="2925763" y="4017963"/>
            <a:ext cx="3167062" cy="0"/>
          </a:xfrm>
          <a:prstGeom prst="line">
            <a:avLst/>
          </a:prstGeom>
          <a:noFill/>
          <a:ln w="9525">
            <a:solidFill>
              <a:schemeClr val="tx1"/>
            </a:solidFill>
            <a:round/>
            <a:headEnd/>
            <a:tailEnd/>
          </a:ln>
          <a:effectLst/>
        </p:spPr>
        <p:txBody>
          <a:bodyPr/>
          <a:lstStyle/>
          <a:p>
            <a:endParaRPr lang="de-CH"/>
          </a:p>
        </p:txBody>
      </p:sp>
      <p:sp>
        <p:nvSpPr>
          <p:cNvPr id="931850" name="Line 10"/>
          <p:cNvSpPr>
            <a:spLocks noChangeShapeType="1"/>
          </p:cNvSpPr>
          <p:nvPr/>
        </p:nvSpPr>
        <p:spPr bwMode="auto">
          <a:xfrm>
            <a:off x="2347913" y="4911725"/>
            <a:ext cx="4351337" cy="0"/>
          </a:xfrm>
          <a:prstGeom prst="line">
            <a:avLst/>
          </a:prstGeom>
          <a:noFill/>
          <a:ln w="9525">
            <a:solidFill>
              <a:schemeClr val="tx1"/>
            </a:solidFill>
            <a:round/>
            <a:headEnd/>
            <a:tailEnd/>
          </a:ln>
          <a:effectLst/>
        </p:spPr>
        <p:txBody>
          <a:bodyPr/>
          <a:lstStyle/>
          <a:p>
            <a:endParaRPr lang="de-CH"/>
          </a:p>
        </p:txBody>
      </p:sp>
      <p:sp>
        <p:nvSpPr>
          <p:cNvPr id="931851" name="Text Box 11"/>
          <p:cNvSpPr txBox="1">
            <a:spLocks noChangeArrowheads="1"/>
          </p:cNvSpPr>
          <p:nvPr/>
        </p:nvSpPr>
        <p:spPr bwMode="auto">
          <a:xfrm>
            <a:off x="2428860" y="2000240"/>
            <a:ext cx="981075" cy="366713"/>
          </a:xfrm>
          <a:prstGeom prst="rect">
            <a:avLst/>
          </a:prstGeom>
          <a:noFill/>
          <a:ln w="9525">
            <a:noFill/>
            <a:miter lim="800000"/>
            <a:headEnd/>
            <a:tailEnd/>
          </a:ln>
          <a:effectLst/>
        </p:spPr>
        <p:txBody>
          <a:bodyPr>
            <a:spAutoFit/>
          </a:bodyPr>
          <a:lstStyle/>
          <a:p>
            <a:pPr eaLnBrk="1" hangingPunct="1">
              <a:spcBef>
                <a:spcPct val="50000"/>
              </a:spcBef>
            </a:pPr>
            <a:r>
              <a:rPr lang="de-CH" sz="1800" dirty="0">
                <a:solidFill>
                  <a:srgbClr val="FF0000"/>
                </a:solidFill>
                <a:latin typeface="Arial" charset="0"/>
              </a:rPr>
              <a:t>SVP</a:t>
            </a:r>
            <a:endParaRPr lang="de-DE" sz="1800" dirty="0">
              <a:solidFill>
                <a:srgbClr val="FF0000"/>
              </a:solidFill>
              <a:latin typeface="Arial" charset="0"/>
            </a:endParaRPr>
          </a:p>
        </p:txBody>
      </p:sp>
      <p:sp>
        <p:nvSpPr>
          <p:cNvPr id="931852" name="Text Box 12"/>
          <p:cNvSpPr txBox="1">
            <a:spLocks noChangeArrowheads="1"/>
          </p:cNvSpPr>
          <p:nvPr/>
        </p:nvSpPr>
        <p:spPr bwMode="auto">
          <a:xfrm>
            <a:off x="5857884" y="2428868"/>
            <a:ext cx="1193800" cy="366712"/>
          </a:xfrm>
          <a:prstGeom prst="rect">
            <a:avLst/>
          </a:prstGeom>
          <a:noFill/>
          <a:ln w="9525">
            <a:noFill/>
            <a:miter lim="800000"/>
            <a:headEnd/>
            <a:tailEnd/>
          </a:ln>
          <a:effectLst/>
        </p:spPr>
        <p:txBody>
          <a:bodyPr>
            <a:spAutoFit/>
          </a:bodyPr>
          <a:lstStyle/>
          <a:p>
            <a:pPr eaLnBrk="1" hangingPunct="1">
              <a:spcBef>
                <a:spcPct val="50000"/>
              </a:spcBef>
            </a:pPr>
            <a:r>
              <a:rPr lang="de-CH" sz="1800" dirty="0">
                <a:solidFill>
                  <a:srgbClr val="FF0000"/>
                </a:solidFill>
                <a:latin typeface="Arial" charset="0"/>
              </a:rPr>
              <a:t>SP</a:t>
            </a:r>
            <a:endParaRPr lang="de-DE" sz="1800" dirty="0">
              <a:solidFill>
                <a:srgbClr val="FF0000"/>
              </a:solidFill>
              <a:latin typeface="Arial" charset="0"/>
            </a:endParaRPr>
          </a:p>
        </p:txBody>
      </p:sp>
      <p:sp>
        <p:nvSpPr>
          <p:cNvPr id="931853" name="Text Box 13"/>
          <p:cNvSpPr txBox="1">
            <a:spLocks noChangeArrowheads="1"/>
          </p:cNvSpPr>
          <p:nvPr/>
        </p:nvSpPr>
        <p:spPr bwMode="auto">
          <a:xfrm>
            <a:off x="1500166" y="3357562"/>
            <a:ext cx="1077912" cy="366712"/>
          </a:xfrm>
          <a:prstGeom prst="rect">
            <a:avLst/>
          </a:prstGeom>
          <a:noFill/>
          <a:ln w="9525">
            <a:noFill/>
            <a:miter lim="800000"/>
            <a:headEnd/>
            <a:tailEnd/>
          </a:ln>
          <a:effectLst/>
        </p:spPr>
        <p:txBody>
          <a:bodyPr>
            <a:spAutoFit/>
          </a:bodyPr>
          <a:lstStyle/>
          <a:p>
            <a:pPr eaLnBrk="1" hangingPunct="1">
              <a:spcBef>
                <a:spcPct val="50000"/>
              </a:spcBef>
            </a:pPr>
            <a:r>
              <a:rPr lang="de-CH" sz="1800" dirty="0">
                <a:solidFill>
                  <a:srgbClr val="FF0000"/>
                </a:solidFill>
                <a:latin typeface="Arial" charset="0"/>
              </a:rPr>
              <a:t>FDP</a:t>
            </a:r>
            <a:endParaRPr lang="de-DE" sz="1800" dirty="0">
              <a:solidFill>
                <a:srgbClr val="FF0000"/>
              </a:solidFill>
              <a:latin typeface="Arial" charset="0"/>
            </a:endParaRPr>
          </a:p>
        </p:txBody>
      </p:sp>
      <p:sp>
        <p:nvSpPr>
          <p:cNvPr id="931854" name="Text Box 14"/>
          <p:cNvSpPr txBox="1">
            <a:spLocks noChangeArrowheads="1"/>
          </p:cNvSpPr>
          <p:nvPr/>
        </p:nvSpPr>
        <p:spPr bwMode="auto">
          <a:xfrm>
            <a:off x="7072330" y="4214818"/>
            <a:ext cx="1154112" cy="366713"/>
          </a:xfrm>
          <a:prstGeom prst="rect">
            <a:avLst/>
          </a:prstGeom>
          <a:noFill/>
          <a:ln w="9525">
            <a:noFill/>
            <a:miter lim="800000"/>
            <a:headEnd/>
            <a:tailEnd/>
          </a:ln>
          <a:effectLst/>
        </p:spPr>
        <p:txBody>
          <a:bodyPr>
            <a:spAutoFit/>
          </a:bodyPr>
          <a:lstStyle/>
          <a:p>
            <a:pPr eaLnBrk="1" hangingPunct="1">
              <a:spcBef>
                <a:spcPct val="50000"/>
              </a:spcBef>
            </a:pPr>
            <a:r>
              <a:rPr lang="de-CH" sz="1800" dirty="0">
                <a:solidFill>
                  <a:srgbClr val="FF0000"/>
                </a:solidFill>
                <a:latin typeface="Arial" charset="0"/>
              </a:rPr>
              <a:t>CVP</a:t>
            </a:r>
            <a:endParaRPr lang="de-DE" sz="1800" dirty="0">
              <a:solidFill>
                <a:srgbClr val="FF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31853"/>
                                        </p:tgtEl>
                                        <p:attrNameLst>
                                          <p:attrName>style.visibility</p:attrName>
                                        </p:attrNameLst>
                                      </p:cBhvr>
                                      <p:to>
                                        <p:strVal val="visible"/>
                                      </p:to>
                                    </p:set>
                                    <p:anim calcmode="lin" valueType="num">
                                      <p:cBhvr>
                                        <p:cTn id="7" dur="1000" fill="hold"/>
                                        <p:tgtEl>
                                          <p:spTgt spid="931853"/>
                                        </p:tgtEl>
                                        <p:attrNameLst>
                                          <p:attrName>ppt_w</p:attrName>
                                        </p:attrNameLst>
                                      </p:cBhvr>
                                      <p:tavLst>
                                        <p:tav tm="0">
                                          <p:val>
                                            <p:fltVal val="0"/>
                                          </p:val>
                                        </p:tav>
                                        <p:tav tm="100000">
                                          <p:val>
                                            <p:strVal val="#ppt_w"/>
                                          </p:val>
                                        </p:tav>
                                      </p:tavLst>
                                    </p:anim>
                                    <p:anim calcmode="lin" valueType="num">
                                      <p:cBhvr>
                                        <p:cTn id="8" dur="1000" fill="hold"/>
                                        <p:tgtEl>
                                          <p:spTgt spid="931853"/>
                                        </p:tgtEl>
                                        <p:attrNameLst>
                                          <p:attrName>ppt_h</p:attrName>
                                        </p:attrNameLst>
                                      </p:cBhvr>
                                      <p:tavLst>
                                        <p:tav tm="0">
                                          <p:val>
                                            <p:fltVal val="0"/>
                                          </p:val>
                                        </p:tav>
                                        <p:tav tm="100000">
                                          <p:val>
                                            <p:strVal val="#ppt_h"/>
                                          </p:val>
                                        </p:tav>
                                      </p:tavLst>
                                    </p:anim>
                                    <p:anim calcmode="lin" valueType="num">
                                      <p:cBhvr>
                                        <p:cTn id="9" dur="1000" fill="hold"/>
                                        <p:tgtEl>
                                          <p:spTgt spid="93185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185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931851"/>
                                        </p:tgtEl>
                                        <p:attrNameLst>
                                          <p:attrName>style.visibility</p:attrName>
                                        </p:attrNameLst>
                                      </p:cBhvr>
                                      <p:to>
                                        <p:strVal val="visible"/>
                                      </p:to>
                                    </p:set>
                                    <p:anim calcmode="lin" valueType="num">
                                      <p:cBhvr>
                                        <p:cTn id="13" dur="1000" fill="hold"/>
                                        <p:tgtEl>
                                          <p:spTgt spid="931851"/>
                                        </p:tgtEl>
                                        <p:attrNameLst>
                                          <p:attrName>ppt_w</p:attrName>
                                        </p:attrNameLst>
                                      </p:cBhvr>
                                      <p:tavLst>
                                        <p:tav tm="0">
                                          <p:val>
                                            <p:fltVal val="0"/>
                                          </p:val>
                                        </p:tav>
                                        <p:tav tm="100000">
                                          <p:val>
                                            <p:strVal val="#ppt_w"/>
                                          </p:val>
                                        </p:tav>
                                      </p:tavLst>
                                    </p:anim>
                                    <p:anim calcmode="lin" valueType="num">
                                      <p:cBhvr>
                                        <p:cTn id="14" dur="1000" fill="hold"/>
                                        <p:tgtEl>
                                          <p:spTgt spid="931851"/>
                                        </p:tgtEl>
                                        <p:attrNameLst>
                                          <p:attrName>ppt_h</p:attrName>
                                        </p:attrNameLst>
                                      </p:cBhvr>
                                      <p:tavLst>
                                        <p:tav tm="0">
                                          <p:val>
                                            <p:fltVal val="0"/>
                                          </p:val>
                                        </p:tav>
                                        <p:tav tm="100000">
                                          <p:val>
                                            <p:strVal val="#ppt_h"/>
                                          </p:val>
                                        </p:tav>
                                      </p:tavLst>
                                    </p:anim>
                                    <p:anim calcmode="lin" valueType="num">
                                      <p:cBhvr>
                                        <p:cTn id="15" dur="1000" fill="hold"/>
                                        <p:tgtEl>
                                          <p:spTgt spid="93185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31851"/>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931852"/>
                                        </p:tgtEl>
                                        <p:attrNameLst>
                                          <p:attrName>style.visibility</p:attrName>
                                        </p:attrNameLst>
                                      </p:cBhvr>
                                      <p:to>
                                        <p:strVal val="visible"/>
                                      </p:to>
                                    </p:set>
                                    <p:anim calcmode="lin" valueType="num">
                                      <p:cBhvr>
                                        <p:cTn id="19" dur="1000" fill="hold"/>
                                        <p:tgtEl>
                                          <p:spTgt spid="931852"/>
                                        </p:tgtEl>
                                        <p:attrNameLst>
                                          <p:attrName>ppt_w</p:attrName>
                                        </p:attrNameLst>
                                      </p:cBhvr>
                                      <p:tavLst>
                                        <p:tav tm="0">
                                          <p:val>
                                            <p:fltVal val="0"/>
                                          </p:val>
                                        </p:tav>
                                        <p:tav tm="100000">
                                          <p:val>
                                            <p:strVal val="#ppt_w"/>
                                          </p:val>
                                        </p:tav>
                                      </p:tavLst>
                                    </p:anim>
                                    <p:anim calcmode="lin" valueType="num">
                                      <p:cBhvr>
                                        <p:cTn id="20" dur="1000" fill="hold"/>
                                        <p:tgtEl>
                                          <p:spTgt spid="931852"/>
                                        </p:tgtEl>
                                        <p:attrNameLst>
                                          <p:attrName>ppt_h</p:attrName>
                                        </p:attrNameLst>
                                      </p:cBhvr>
                                      <p:tavLst>
                                        <p:tav tm="0">
                                          <p:val>
                                            <p:fltVal val="0"/>
                                          </p:val>
                                        </p:tav>
                                        <p:tav tm="100000">
                                          <p:val>
                                            <p:strVal val="#ppt_h"/>
                                          </p:val>
                                        </p:tav>
                                      </p:tavLst>
                                    </p:anim>
                                    <p:anim calcmode="lin" valueType="num">
                                      <p:cBhvr>
                                        <p:cTn id="21" dur="1000" fill="hold"/>
                                        <p:tgtEl>
                                          <p:spTgt spid="93185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31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931854"/>
                                        </p:tgtEl>
                                        <p:attrNameLst>
                                          <p:attrName>style.visibility</p:attrName>
                                        </p:attrNameLst>
                                      </p:cBhvr>
                                      <p:to>
                                        <p:strVal val="visible"/>
                                      </p:to>
                                    </p:set>
                                    <p:anim calcmode="lin" valueType="num">
                                      <p:cBhvr>
                                        <p:cTn id="27" dur="1000" fill="hold"/>
                                        <p:tgtEl>
                                          <p:spTgt spid="931854"/>
                                        </p:tgtEl>
                                        <p:attrNameLst>
                                          <p:attrName>ppt_w</p:attrName>
                                        </p:attrNameLst>
                                      </p:cBhvr>
                                      <p:tavLst>
                                        <p:tav tm="0">
                                          <p:val>
                                            <p:fltVal val="0"/>
                                          </p:val>
                                        </p:tav>
                                        <p:tav tm="100000">
                                          <p:val>
                                            <p:strVal val="#ppt_w"/>
                                          </p:val>
                                        </p:tav>
                                      </p:tavLst>
                                    </p:anim>
                                    <p:anim calcmode="lin" valueType="num">
                                      <p:cBhvr>
                                        <p:cTn id="28" dur="1000" fill="hold"/>
                                        <p:tgtEl>
                                          <p:spTgt spid="931854"/>
                                        </p:tgtEl>
                                        <p:attrNameLst>
                                          <p:attrName>ppt_h</p:attrName>
                                        </p:attrNameLst>
                                      </p:cBhvr>
                                      <p:tavLst>
                                        <p:tav tm="0">
                                          <p:val>
                                            <p:fltVal val="0"/>
                                          </p:val>
                                        </p:tav>
                                        <p:tav tm="100000">
                                          <p:val>
                                            <p:strVal val="#ppt_h"/>
                                          </p:val>
                                        </p:tav>
                                      </p:tavLst>
                                    </p:anim>
                                    <p:anim calcmode="lin" valueType="num">
                                      <p:cBhvr>
                                        <p:cTn id="29" dur="1000" fill="hold"/>
                                        <p:tgtEl>
                                          <p:spTgt spid="931854"/>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9318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51" grpId="0"/>
      <p:bldP spid="931852" grpId="0"/>
      <p:bldP spid="931853" grpId="0"/>
      <p:bldP spid="931854"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187450" y="476250"/>
            <a:ext cx="8229600" cy="522288"/>
          </a:xfrm>
          <a:noFill/>
        </p:spPr>
        <p:txBody>
          <a:bodyPr/>
          <a:lstStyle/>
          <a:p>
            <a:pPr eaLnBrk="1" hangingPunct="1"/>
            <a:r>
              <a:rPr lang="de-CH" sz="2400" smtClean="0"/>
              <a:t>In der Mediendemokratie gilt:</a:t>
            </a:r>
            <a:endParaRPr lang="de-DE" sz="2400" smtClean="0"/>
          </a:p>
        </p:txBody>
      </p:sp>
      <p:sp>
        <p:nvSpPr>
          <p:cNvPr id="57347" name="Rectangle 3"/>
          <p:cNvSpPr>
            <a:spLocks noGrp="1" noChangeArrowheads="1"/>
          </p:cNvSpPr>
          <p:nvPr>
            <p:ph type="body" idx="1"/>
          </p:nvPr>
        </p:nvSpPr>
        <p:spPr>
          <a:xfrm>
            <a:off x="684213" y="2060575"/>
            <a:ext cx="7640637" cy="3143250"/>
          </a:xfrm>
          <a:noFill/>
        </p:spPr>
        <p:txBody>
          <a:bodyPr/>
          <a:lstStyle/>
          <a:p>
            <a:pPr algn="ctr" eaLnBrk="1" hangingPunct="1">
              <a:buFont typeface="Wingdings" pitchFamily="2" charset="2"/>
              <a:buNone/>
            </a:pPr>
            <a:r>
              <a:rPr lang="de-CH" smtClean="0"/>
              <a:t>	Politik wird immer stärker durch die und in den Medien gemacht! </a:t>
            </a:r>
          </a:p>
          <a:p>
            <a:pPr algn="ctr" eaLnBrk="1" hangingPunct="1">
              <a:buFont typeface="Wingdings" pitchFamily="2" charset="2"/>
              <a:buNone/>
            </a:pPr>
            <a:endParaRPr lang="de-CH" smtClean="0"/>
          </a:p>
          <a:p>
            <a:pPr algn="ctr" eaLnBrk="1" hangingPunct="1">
              <a:buFont typeface="Wingdings" pitchFamily="2" charset="2"/>
              <a:buNone/>
            </a:pPr>
            <a:r>
              <a:rPr lang="de-CH" smtClean="0"/>
              <a:t>Aber auch: Die Medien sind nach wie vor auf PolitikerInnen und Parteien angewiesen.</a:t>
            </a:r>
            <a:endParaRPr lang="de-DE" smtClean="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238250" y="357188"/>
            <a:ext cx="8229600" cy="623887"/>
          </a:xfrm>
          <a:noFill/>
        </p:spPr>
        <p:txBody>
          <a:bodyPr/>
          <a:lstStyle/>
          <a:p>
            <a:pPr eaLnBrk="1" hangingPunct="1"/>
            <a:r>
              <a:rPr lang="de-CH" sz="2400" smtClean="0"/>
              <a:t>Abhängigkeit oder Symbiose?</a:t>
            </a:r>
            <a:r>
              <a:rPr lang="de-CH" smtClean="0"/>
              <a:t> </a:t>
            </a:r>
            <a:endParaRPr lang="de-DE" smtClean="0"/>
          </a:p>
        </p:txBody>
      </p:sp>
      <p:sp>
        <p:nvSpPr>
          <p:cNvPr id="58371" name="Rectangle 3"/>
          <p:cNvSpPr>
            <a:spLocks noGrp="1" noChangeArrowheads="1"/>
          </p:cNvSpPr>
          <p:nvPr>
            <p:ph type="body" idx="1"/>
          </p:nvPr>
        </p:nvSpPr>
        <p:spPr>
          <a:xfrm>
            <a:off x="571472" y="2000240"/>
            <a:ext cx="7640637" cy="3436937"/>
          </a:xfrm>
          <a:noFill/>
        </p:spPr>
        <p:txBody>
          <a:bodyPr/>
          <a:lstStyle/>
          <a:p>
            <a:pPr eaLnBrk="1" hangingPunct="1">
              <a:buFont typeface="Wingdings" pitchFamily="2" charset="2"/>
              <a:buNone/>
            </a:pPr>
            <a:r>
              <a:rPr lang="de-CH" dirty="0" smtClean="0"/>
              <a:t>	</a:t>
            </a:r>
          </a:p>
          <a:p>
            <a:pPr algn="ctr" eaLnBrk="1" hangingPunct="1">
              <a:buFont typeface="Wingdings" pitchFamily="2" charset="2"/>
              <a:buNone/>
            </a:pPr>
            <a:r>
              <a:rPr lang="de-CH" dirty="0" smtClean="0"/>
              <a:t>	   Behauptung: Parteien leben in der Schweiz medial wie die Maden im Speck (Management </a:t>
            </a:r>
            <a:r>
              <a:rPr lang="de-CH" dirty="0" err="1" smtClean="0"/>
              <a:t>by</a:t>
            </a:r>
            <a:r>
              <a:rPr lang="de-CH" dirty="0" smtClean="0"/>
              <a:t> Arena und Interview).</a:t>
            </a:r>
          </a:p>
          <a:p>
            <a:pPr eaLnBrk="1" hangingPunct="1">
              <a:buFont typeface="Wingdings" pitchFamily="2" charset="2"/>
              <a:buNone/>
            </a:pPr>
            <a:endParaRPr lang="de-DE" dirty="0" smtClean="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5013176"/>
            <a:ext cx="6692900" cy="304800"/>
          </a:xfrm>
        </p:spPr>
        <p:txBody>
          <a:bodyPr/>
          <a:lstStyle/>
          <a:p>
            <a:pPr algn="r"/>
            <a:r>
              <a:rPr lang="de-CH" dirty="0" smtClean="0"/>
              <a:t>Besten Dank!</a:t>
            </a:r>
            <a:endParaRPr lang="de-CH" dirty="0"/>
          </a:p>
        </p:txBody>
      </p:sp>
      <p:sp>
        <p:nvSpPr>
          <p:cNvPr id="3" name="Inhaltsplatzhalter 2"/>
          <p:cNvSpPr>
            <a:spLocks noGrp="1"/>
          </p:cNvSpPr>
          <p:nvPr>
            <p:ph idx="1"/>
          </p:nvPr>
        </p:nvSpPr>
        <p:spPr/>
        <p:txBody>
          <a:bodyPr/>
          <a:lstStyle/>
          <a:p>
            <a:endParaRPr lang="de-CH"/>
          </a:p>
        </p:txBody>
      </p:sp>
    </p:spTree>
    <p:extLst>
      <p:ext uri="{BB962C8B-B14F-4D97-AF65-F5344CB8AC3E}">
        <p14:creationId xmlns:p14="http://schemas.microsoft.com/office/powerpoint/2010/main" val="28346897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a:xfrm>
            <a:off x="1285875" y="357188"/>
            <a:ext cx="6692900" cy="304800"/>
          </a:xfrm>
        </p:spPr>
        <p:txBody>
          <a:bodyPr/>
          <a:lstStyle/>
          <a:p>
            <a:r>
              <a:rPr lang="de-CH" sz="2400" smtClean="0"/>
              <a:t>VAAS (Voting Advice Applications)</a:t>
            </a:r>
          </a:p>
        </p:txBody>
      </p:sp>
      <p:pic>
        <p:nvPicPr>
          <p:cNvPr id="14339" name="Picture 2"/>
          <p:cNvPicPr>
            <a:picLocks noChangeAspect="1" noChangeArrowheads="1"/>
          </p:cNvPicPr>
          <p:nvPr/>
        </p:nvPicPr>
        <p:blipFill>
          <a:blip r:embed="rId3"/>
          <a:srcRect/>
          <a:stretch>
            <a:fillRect/>
          </a:stretch>
        </p:blipFill>
        <p:spPr bwMode="auto">
          <a:xfrm>
            <a:off x="357188" y="928688"/>
            <a:ext cx="4064000" cy="2286000"/>
          </a:xfrm>
          <a:prstGeom prst="rect">
            <a:avLst/>
          </a:prstGeom>
          <a:noFill/>
          <a:ln w="9525">
            <a:noFill/>
            <a:miter lim="800000"/>
            <a:headEnd/>
            <a:tailEnd/>
          </a:ln>
        </p:spPr>
      </p:pic>
      <p:pic>
        <p:nvPicPr>
          <p:cNvPr id="14340" name="Picture 3"/>
          <p:cNvPicPr>
            <a:picLocks noGrp="1" noChangeAspect="1" noChangeArrowheads="1"/>
          </p:cNvPicPr>
          <p:nvPr>
            <p:ph idx="1"/>
          </p:nvPr>
        </p:nvPicPr>
        <p:blipFill>
          <a:blip r:embed="rId4"/>
          <a:srcRect/>
          <a:stretch>
            <a:fillRect/>
          </a:stretch>
        </p:blipFill>
        <p:spPr>
          <a:xfrm>
            <a:off x="5214938" y="1071563"/>
            <a:ext cx="3684587" cy="2071687"/>
          </a:xfrm>
          <a:noFill/>
        </p:spPr>
      </p:pic>
      <p:pic>
        <p:nvPicPr>
          <p:cNvPr id="14341" name="Picture 4"/>
          <p:cNvPicPr>
            <a:picLocks noChangeAspect="1" noChangeArrowheads="1"/>
          </p:cNvPicPr>
          <p:nvPr/>
        </p:nvPicPr>
        <p:blipFill>
          <a:blip r:embed="rId5"/>
          <a:srcRect/>
          <a:stretch>
            <a:fillRect/>
          </a:stretch>
        </p:blipFill>
        <p:spPr bwMode="auto">
          <a:xfrm>
            <a:off x="714375" y="3786188"/>
            <a:ext cx="4024313" cy="2263775"/>
          </a:xfrm>
          <a:prstGeom prst="rect">
            <a:avLst/>
          </a:prstGeom>
          <a:noFill/>
          <a:ln w="9525">
            <a:noFill/>
            <a:miter lim="800000"/>
            <a:headEnd/>
            <a:tailEnd/>
          </a:ln>
        </p:spPr>
      </p:pic>
      <p:pic>
        <p:nvPicPr>
          <p:cNvPr id="14342" name="Picture 6"/>
          <p:cNvPicPr>
            <a:picLocks noChangeAspect="1" noChangeArrowheads="1"/>
          </p:cNvPicPr>
          <p:nvPr/>
        </p:nvPicPr>
        <p:blipFill>
          <a:blip r:embed="rId6"/>
          <a:srcRect/>
          <a:stretch>
            <a:fillRect/>
          </a:stretch>
        </p:blipFill>
        <p:spPr bwMode="auto">
          <a:xfrm>
            <a:off x="5214938" y="3786188"/>
            <a:ext cx="3556000" cy="2000250"/>
          </a:xfrm>
          <a:prstGeom prst="rect">
            <a:avLst/>
          </a:prstGeom>
          <a:noFill/>
          <a:ln w="9525">
            <a:noFill/>
            <a:miter lim="800000"/>
            <a:headEnd/>
            <a:tailEnd/>
          </a:ln>
        </p:spPr>
      </p:pic>
      <p:pic>
        <p:nvPicPr>
          <p:cNvPr id="14343" name="Picture 7"/>
          <p:cNvPicPr>
            <a:picLocks noChangeAspect="1" noChangeArrowheads="1"/>
          </p:cNvPicPr>
          <p:nvPr/>
        </p:nvPicPr>
        <p:blipFill>
          <a:blip r:embed="rId7"/>
          <a:srcRect/>
          <a:stretch>
            <a:fillRect/>
          </a:stretch>
        </p:blipFill>
        <p:spPr bwMode="auto">
          <a:xfrm>
            <a:off x="7000875" y="5072063"/>
            <a:ext cx="1905000" cy="1071562"/>
          </a:xfrm>
          <a:prstGeom prst="rect">
            <a:avLst/>
          </a:prstGeom>
          <a:noFill/>
          <a:ln w="9525">
            <a:noFill/>
            <a:miter lim="800000"/>
            <a:headEnd/>
            <a:tailEnd/>
          </a:ln>
        </p:spPr>
      </p:pic>
    </p:spTree>
    <p:extLst>
      <p:ext uri="{BB962C8B-B14F-4D97-AF65-F5344CB8AC3E}">
        <p14:creationId xmlns:p14="http://schemas.microsoft.com/office/powerpoint/2010/main" val="24234037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327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76672"/>
            <a:ext cx="5276850"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348880"/>
            <a:ext cx="3916263" cy="3803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539552" y="5841267"/>
            <a:ext cx="1512168" cy="307777"/>
          </a:xfrm>
          <a:prstGeom prst="rect">
            <a:avLst/>
          </a:prstGeom>
          <a:noFill/>
        </p:spPr>
        <p:txBody>
          <a:bodyPr wrap="square" rtlCol="0">
            <a:spAutoFit/>
          </a:bodyPr>
          <a:lstStyle/>
          <a:p>
            <a:pPr algn="l"/>
            <a:r>
              <a:rPr lang="de-CH" sz="1400" dirty="0" smtClean="0"/>
              <a:t>TA: 25.6.2001</a:t>
            </a:r>
            <a:endParaRPr lang="de-CH" sz="1400" dirty="0"/>
          </a:p>
        </p:txBody>
      </p:sp>
    </p:spTree>
    <p:extLst>
      <p:ext uri="{BB962C8B-B14F-4D97-AF65-F5344CB8AC3E}">
        <p14:creationId xmlns:p14="http://schemas.microsoft.com/office/powerpoint/2010/main" val="25079736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de-CH" sz="2400" smtClean="0"/>
              <a:t>VAAs oder Online-Auswahlhilfen</a:t>
            </a:r>
          </a:p>
        </p:txBody>
      </p:sp>
      <p:sp>
        <p:nvSpPr>
          <p:cNvPr id="15363" name="Rectangle 3"/>
          <p:cNvSpPr>
            <a:spLocks noGrp="1" noChangeArrowheads="1"/>
          </p:cNvSpPr>
          <p:nvPr>
            <p:ph type="body" idx="1"/>
          </p:nvPr>
        </p:nvSpPr>
        <p:spPr>
          <a:xfrm>
            <a:off x="611188" y="1268413"/>
            <a:ext cx="8281987" cy="4114800"/>
          </a:xfrm>
        </p:spPr>
        <p:txBody>
          <a:bodyPr/>
          <a:lstStyle/>
          <a:p>
            <a:pPr marL="266700" indent="-266700" eaLnBrk="1" hangingPunct="1">
              <a:lnSpc>
                <a:spcPct val="100000"/>
              </a:lnSpc>
            </a:pPr>
            <a:r>
              <a:rPr lang="de-CH" smtClean="0"/>
              <a:t>Erste Wahlhilfe: </a:t>
            </a:r>
            <a:r>
              <a:rPr lang="de-CH" smtClean="0">
                <a:hlinkClick r:id="rId3"/>
              </a:rPr>
              <a:t>www.stemwijzer.com</a:t>
            </a:r>
            <a:r>
              <a:rPr lang="de-CH" smtClean="0"/>
              <a:t> (Niederlande, 1994)</a:t>
            </a:r>
          </a:p>
          <a:p>
            <a:pPr marL="266700" indent="-266700" eaLnBrk="1" hangingPunct="1">
              <a:lnSpc>
                <a:spcPct val="100000"/>
              </a:lnSpc>
            </a:pPr>
            <a:r>
              <a:rPr lang="de-CH" smtClean="0"/>
              <a:t>Funktionsweise:</a:t>
            </a:r>
          </a:p>
          <a:p>
            <a:pPr marL="650875" lvl="1" indent="-266700" eaLnBrk="1" hangingPunct="1">
              <a:lnSpc>
                <a:spcPct val="100000"/>
              </a:lnSpc>
              <a:buFontTx/>
              <a:buAutoNum type="arabicPeriod"/>
            </a:pPr>
            <a:r>
              <a:rPr lang="de-CH" smtClean="0"/>
              <a:t>Parteien / Kandidaten beantworten politische Sachfragen. Antworten werden in einer Datenbank gespeichert.</a:t>
            </a:r>
          </a:p>
          <a:p>
            <a:pPr marL="650875" lvl="1" indent="-266700" eaLnBrk="1" hangingPunct="1">
              <a:lnSpc>
                <a:spcPct val="100000"/>
              </a:lnSpc>
              <a:buFontTx/>
              <a:buAutoNum type="arabicPeriod"/>
            </a:pPr>
            <a:r>
              <a:rPr lang="de-CH" smtClean="0"/>
              <a:t>Wähler beantworten auf einer Website die gleichen Fragen.</a:t>
            </a:r>
          </a:p>
          <a:p>
            <a:pPr marL="650875" lvl="1" indent="-266700" eaLnBrk="1" hangingPunct="1">
              <a:lnSpc>
                <a:spcPct val="100000"/>
              </a:lnSpc>
              <a:buFontTx/>
              <a:buAutoNum type="arabicPeriod"/>
            </a:pPr>
            <a:r>
              <a:rPr lang="de-CH" smtClean="0"/>
              <a:t>Die Online-Wahlhilfe vergleicht die Antworten und erstellt eine Liste geordnet nach der </a:t>
            </a:r>
            <a:r>
              <a:rPr lang="de-CH" altLang="ja-JP" smtClean="0">
                <a:latin typeface="Arial" charset="0"/>
                <a:ea typeface="MS PGothic" pitchFamily="34" charset="-128"/>
              </a:rPr>
              <a:t>Ü</a:t>
            </a:r>
            <a:r>
              <a:rPr lang="de-CH" altLang="ja-JP" smtClean="0">
                <a:ea typeface="MS PGothic" pitchFamily="34" charset="-128"/>
              </a:rPr>
              <a:t>bereinstimmung der politischen Pr</a:t>
            </a:r>
            <a:r>
              <a:rPr lang="de-CH" altLang="ja-JP" smtClean="0">
                <a:latin typeface="Arial" charset="0"/>
                <a:ea typeface="MS PGothic" pitchFamily="34" charset="-128"/>
              </a:rPr>
              <a:t>ä</a:t>
            </a:r>
            <a:r>
              <a:rPr lang="de-CH" altLang="ja-JP" smtClean="0">
                <a:ea typeface="MS PGothic" pitchFamily="34" charset="-128"/>
              </a:rPr>
              <a:t>ferenzen der W</a:t>
            </a:r>
            <a:r>
              <a:rPr lang="de-CH" altLang="ja-JP" smtClean="0">
                <a:latin typeface="Arial" charset="0"/>
                <a:ea typeface="MS PGothic" pitchFamily="34" charset="-128"/>
              </a:rPr>
              <a:t>ä</a:t>
            </a:r>
            <a:r>
              <a:rPr lang="de-CH" altLang="ja-JP" smtClean="0">
                <a:ea typeface="MS PGothic" pitchFamily="34" charset="-128"/>
              </a:rPr>
              <a:t>hler und der Parteien / Kandidaten.</a:t>
            </a:r>
          </a:p>
          <a:p>
            <a:pPr marL="650875" lvl="1" indent="-266700" eaLnBrk="1" hangingPunct="1">
              <a:lnSpc>
                <a:spcPct val="100000"/>
              </a:lnSpc>
              <a:buFontTx/>
              <a:buAutoNum type="arabicPeriod"/>
            </a:pPr>
            <a:endParaRPr lang="de-CH" smtClean="0"/>
          </a:p>
          <a:p>
            <a:pPr marL="266700" indent="-266700" eaLnBrk="1" hangingPunct="1">
              <a:lnSpc>
                <a:spcPct val="100000"/>
              </a:lnSpc>
            </a:pPr>
            <a:r>
              <a:rPr lang="de-CH" smtClean="0"/>
              <a:t>Breites Spektrum an Wahl- und Orientierungshilfen in den letzten Jahren.</a:t>
            </a:r>
          </a:p>
          <a:p>
            <a:pPr marL="650875" lvl="1" indent="-266700" eaLnBrk="1" hangingPunct="1">
              <a:lnSpc>
                <a:spcPct val="100000"/>
              </a:lnSpc>
            </a:pPr>
            <a:r>
              <a:rPr lang="de-CH" sz="1400" smtClean="0">
                <a:hlinkClick r:id="rId4"/>
              </a:rPr>
              <a:t>www.wahl-o-mat.de</a:t>
            </a:r>
            <a:r>
              <a:rPr lang="de-CH" sz="1400" smtClean="0"/>
              <a:t> (Deutschland)</a:t>
            </a:r>
          </a:p>
          <a:p>
            <a:pPr marL="650875" lvl="1" indent="-266700" eaLnBrk="1" hangingPunct="1">
              <a:lnSpc>
                <a:spcPct val="100000"/>
              </a:lnSpc>
            </a:pPr>
            <a:r>
              <a:rPr lang="de-CH" sz="1400" smtClean="0">
                <a:hlinkClick r:id="rId5"/>
              </a:rPr>
              <a:t>www.wahlkabine.at</a:t>
            </a:r>
            <a:r>
              <a:rPr lang="de-CH" sz="1400" smtClean="0"/>
              <a:t> (</a:t>
            </a:r>
            <a:r>
              <a:rPr lang="de-CH" altLang="ja-JP" sz="1400" smtClean="0">
                <a:latin typeface="Arial" charset="0"/>
                <a:ea typeface="MS PGothic" pitchFamily="34" charset="-128"/>
              </a:rPr>
              <a:t>Ö</a:t>
            </a:r>
            <a:r>
              <a:rPr lang="de-CH" altLang="ja-JP" sz="1400" smtClean="0">
                <a:ea typeface="MS PGothic" pitchFamily="34" charset="-128"/>
              </a:rPr>
              <a:t>sterreich)</a:t>
            </a:r>
          </a:p>
          <a:p>
            <a:pPr marL="650875" lvl="1" indent="-266700" eaLnBrk="1" hangingPunct="1">
              <a:lnSpc>
                <a:spcPct val="100000"/>
              </a:lnSpc>
            </a:pPr>
            <a:r>
              <a:rPr lang="de-CH" altLang="ja-JP" sz="1400" smtClean="0">
                <a:ea typeface="MS PGothic" pitchFamily="34" charset="-128"/>
                <a:hlinkClick r:id="rId6"/>
              </a:rPr>
              <a:t>www.picktheparty.com</a:t>
            </a:r>
            <a:r>
              <a:rPr lang="de-CH" altLang="ja-JP" sz="1400" smtClean="0">
                <a:ea typeface="MS PGothic" pitchFamily="34" charset="-128"/>
              </a:rPr>
              <a:t> (USA)</a:t>
            </a:r>
          </a:p>
          <a:p>
            <a:pPr marL="650875" lvl="1" indent="-266700" eaLnBrk="1" hangingPunct="1">
              <a:lnSpc>
                <a:spcPct val="100000"/>
              </a:lnSpc>
            </a:pPr>
            <a:r>
              <a:rPr lang="de-CH" altLang="ja-JP" sz="1400" smtClean="0">
                <a:ea typeface="MS PGothic" pitchFamily="34" charset="-128"/>
                <a:hlinkClick r:id="rId7"/>
              </a:rPr>
              <a:t>www.whodoivotefor.co.uk</a:t>
            </a:r>
            <a:r>
              <a:rPr lang="de-CH" altLang="ja-JP" sz="1400" smtClean="0">
                <a:ea typeface="MS PGothic" pitchFamily="34" charset="-128"/>
              </a:rPr>
              <a:t> (Grossbritannien, Wahlhilfe als Pferderennen)</a:t>
            </a:r>
          </a:p>
          <a:p>
            <a:pPr marL="650875" lvl="1" indent="-266700" eaLnBrk="1" hangingPunct="1">
              <a:lnSpc>
                <a:spcPct val="100000"/>
              </a:lnSpc>
            </a:pPr>
            <a:r>
              <a:rPr lang="de-CH" altLang="ja-JP" sz="1400" smtClean="0">
                <a:ea typeface="MS PGothic" pitchFamily="34" charset="-128"/>
                <a:hlinkClick r:id="rId8"/>
              </a:rPr>
              <a:t>www.politicalcompass.org</a:t>
            </a:r>
            <a:r>
              <a:rPr lang="de-CH" altLang="ja-JP" sz="1400" smtClean="0">
                <a:ea typeface="MS PGothic" pitchFamily="34" charset="-128"/>
              </a:rPr>
              <a:t> (international, Vergleicht den User mit Personen aus der Weltgeschichte)</a:t>
            </a:r>
            <a:endParaRPr lang="de-CH" sz="1400" smtClean="0"/>
          </a:p>
        </p:txBody>
      </p:sp>
    </p:spTree>
    <p:extLst>
      <p:ext uri="{BB962C8B-B14F-4D97-AF65-F5344CB8AC3E}">
        <p14:creationId xmlns:p14="http://schemas.microsoft.com/office/powerpoint/2010/main" val="33212667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243263" y="1598613"/>
            <a:ext cx="1414462" cy="0"/>
          </a:xfrm>
          <a:prstGeom prst="rect">
            <a:avLst/>
          </a:prstGeom>
          <a:solidFill>
            <a:srgbClr val="EAF4FF"/>
          </a:solidFill>
          <a:ln w="9525">
            <a:noFill/>
            <a:miter lim="800000"/>
            <a:headEnd/>
            <a:tailEnd/>
          </a:ln>
        </p:spPr>
        <p:txBody>
          <a:bodyPr wrap="none" anchor="ctr">
            <a:spAutoFit/>
          </a:bodyPr>
          <a:lstStyle/>
          <a:p>
            <a:endParaRPr lang="de-CH"/>
          </a:p>
        </p:txBody>
      </p:sp>
      <p:sp>
        <p:nvSpPr>
          <p:cNvPr id="16387" name="Rectangle 3"/>
          <p:cNvSpPr>
            <a:spLocks noChangeArrowheads="1"/>
          </p:cNvSpPr>
          <p:nvPr/>
        </p:nvSpPr>
        <p:spPr bwMode="auto">
          <a:xfrm>
            <a:off x="3243263" y="1598613"/>
            <a:ext cx="1414462" cy="0"/>
          </a:xfrm>
          <a:prstGeom prst="rect">
            <a:avLst/>
          </a:prstGeom>
          <a:solidFill>
            <a:srgbClr val="EAF4FF"/>
          </a:solidFill>
          <a:ln w="9525">
            <a:noFill/>
            <a:miter lim="800000"/>
            <a:headEnd/>
            <a:tailEnd/>
          </a:ln>
        </p:spPr>
        <p:txBody>
          <a:bodyPr wrap="none" anchor="ctr">
            <a:spAutoFit/>
          </a:bodyPr>
          <a:lstStyle/>
          <a:p>
            <a:endParaRPr lang="de-CH"/>
          </a:p>
        </p:txBody>
      </p:sp>
      <p:sp>
        <p:nvSpPr>
          <p:cNvPr id="16388" name="Rectangle 4"/>
          <p:cNvSpPr>
            <a:spLocks noChangeArrowheads="1"/>
          </p:cNvSpPr>
          <p:nvPr/>
        </p:nvSpPr>
        <p:spPr bwMode="auto">
          <a:xfrm>
            <a:off x="3243263" y="1598613"/>
            <a:ext cx="1414462" cy="0"/>
          </a:xfrm>
          <a:prstGeom prst="rect">
            <a:avLst/>
          </a:prstGeom>
          <a:solidFill>
            <a:srgbClr val="EAF4FF"/>
          </a:solidFill>
          <a:ln w="9525">
            <a:noFill/>
            <a:miter lim="800000"/>
            <a:headEnd/>
            <a:tailEnd/>
          </a:ln>
        </p:spPr>
        <p:txBody>
          <a:bodyPr wrap="none" anchor="ctr">
            <a:spAutoFit/>
          </a:bodyPr>
          <a:lstStyle/>
          <a:p>
            <a:endParaRPr lang="de-CH"/>
          </a:p>
        </p:txBody>
      </p:sp>
      <p:sp>
        <p:nvSpPr>
          <p:cNvPr id="16389" name="Rectangle 5">
            <a:hlinkClick r:id="rId3"/>
          </p:cNvPr>
          <p:cNvSpPr>
            <a:spLocks noChangeArrowheads="1"/>
          </p:cNvSpPr>
          <p:nvPr/>
        </p:nvSpPr>
        <p:spPr bwMode="auto">
          <a:xfrm>
            <a:off x="3243263" y="1598613"/>
            <a:ext cx="1414462" cy="0"/>
          </a:xfrm>
          <a:prstGeom prst="rect">
            <a:avLst/>
          </a:prstGeom>
          <a:solidFill>
            <a:srgbClr val="EAF4FF"/>
          </a:solidFill>
          <a:ln w="9525">
            <a:noFill/>
            <a:miter lim="800000"/>
            <a:headEnd/>
            <a:tailEnd/>
          </a:ln>
        </p:spPr>
        <p:txBody>
          <a:bodyPr wrap="none" anchor="ctr">
            <a:spAutoFit/>
          </a:bodyPr>
          <a:lstStyle/>
          <a:p>
            <a:endParaRPr lang="de-CH"/>
          </a:p>
        </p:txBody>
      </p:sp>
      <p:sp>
        <p:nvSpPr>
          <p:cNvPr id="16390" name="Rectangle 6"/>
          <p:cNvSpPr>
            <a:spLocks noChangeArrowheads="1"/>
          </p:cNvSpPr>
          <p:nvPr/>
        </p:nvSpPr>
        <p:spPr bwMode="auto">
          <a:xfrm>
            <a:off x="3243263" y="1598613"/>
            <a:ext cx="1414462" cy="0"/>
          </a:xfrm>
          <a:prstGeom prst="rect">
            <a:avLst/>
          </a:prstGeom>
          <a:solidFill>
            <a:srgbClr val="EAF4FF"/>
          </a:solidFill>
          <a:ln w="9525">
            <a:noFill/>
            <a:miter lim="800000"/>
            <a:headEnd/>
            <a:tailEnd/>
          </a:ln>
        </p:spPr>
        <p:txBody>
          <a:bodyPr wrap="none" anchor="ctr">
            <a:spAutoFit/>
          </a:bodyPr>
          <a:lstStyle/>
          <a:p>
            <a:endParaRPr lang="de-CH"/>
          </a:p>
        </p:txBody>
      </p:sp>
      <p:sp>
        <p:nvSpPr>
          <p:cNvPr id="16391" name="Rectangle 7"/>
          <p:cNvSpPr>
            <a:spLocks noChangeArrowheads="1"/>
          </p:cNvSpPr>
          <p:nvPr/>
        </p:nvSpPr>
        <p:spPr bwMode="auto">
          <a:xfrm>
            <a:off x="3243263" y="1598613"/>
            <a:ext cx="1414462" cy="0"/>
          </a:xfrm>
          <a:prstGeom prst="rect">
            <a:avLst/>
          </a:prstGeom>
          <a:solidFill>
            <a:srgbClr val="EAF4FF"/>
          </a:solidFill>
          <a:ln w="9525">
            <a:noFill/>
            <a:miter lim="800000"/>
            <a:headEnd/>
            <a:tailEnd/>
          </a:ln>
        </p:spPr>
        <p:txBody>
          <a:bodyPr wrap="none" anchor="ctr">
            <a:spAutoFit/>
          </a:bodyPr>
          <a:lstStyle/>
          <a:p>
            <a:endParaRPr lang="de-CH"/>
          </a:p>
        </p:txBody>
      </p:sp>
      <p:sp>
        <p:nvSpPr>
          <p:cNvPr id="16392" name="Rectangle 8"/>
          <p:cNvSpPr>
            <a:spLocks noChangeArrowheads="1"/>
          </p:cNvSpPr>
          <p:nvPr/>
        </p:nvSpPr>
        <p:spPr bwMode="auto">
          <a:xfrm>
            <a:off x="3243263" y="1598613"/>
            <a:ext cx="1414462" cy="0"/>
          </a:xfrm>
          <a:prstGeom prst="rect">
            <a:avLst/>
          </a:prstGeom>
          <a:solidFill>
            <a:srgbClr val="EAF4FF"/>
          </a:solidFill>
          <a:ln w="9525">
            <a:noFill/>
            <a:miter lim="800000"/>
            <a:headEnd/>
            <a:tailEnd/>
          </a:ln>
        </p:spPr>
        <p:txBody>
          <a:bodyPr wrap="none" anchor="ctr">
            <a:spAutoFit/>
          </a:bodyPr>
          <a:lstStyle/>
          <a:p>
            <a:endParaRPr lang="de-CH"/>
          </a:p>
        </p:txBody>
      </p:sp>
      <p:pic>
        <p:nvPicPr>
          <p:cNvPr id="16393" name="Picture 9" descr="http://socio.ch/poli/images/csp.gif">
            <a:hlinkClick r:id="rId4"/>
          </p:cNvPr>
          <p:cNvPicPr>
            <a:picLocks noChangeAspect="1" noChangeArrowheads="1"/>
          </p:cNvPicPr>
          <p:nvPr/>
        </p:nvPicPr>
        <p:blipFill>
          <a:blip r:embed="rId5" r:link="rId6"/>
          <a:srcRect/>
          <a:stretch>
            <a:fillRect/>
          </a:stretch>
        </p:blipFill>
        <p:spPr bwMode="auto">
          <a:xfrm>
            <a:off x="7170738" y="2914650"/>
            <a:ext cx="771525" cy="361950"/>
          </a:xfrm>
          <a:prstGeom prst="rect">
            <a:avLst/>
          </a:prstGeom>
          <a:noFill/>
          <a:ln w="9525">
            <a:noFill/>
            <a:miter lim="800000"/>
            <a:headEnd/>
            <a:tailEnd/>
          </a:ln>
        </p:spPr>
      </p:pic>
      <p:pic>
        <p:nvPicPr>
          <p:cNvPr id="16394" name="Picture 10" descr="evp">
            <a:hlinkClick r:id="rId3"/>
          </p:cNvPr>
          <p:cNvPicPr>
            <a:picLocks noChangeAspect="1" noChangeArrowheads="1"/>
          </p:cNvPicPr>
          <p:nvPr/>
        </p:nvPicPr>
        <p:blipFill>
          <a:blip r:embed="rId7"/>
          <a:srcRect/>
          <a:stretch>
            <a:fillRect/>
          </a:stretch>
        </p:blipFill>
        <p:spPr bwMode="auto">
          <a:xfrm>
            <a:off x="6775450" y="1697038"/>
            <a:ext cx="714375" cy="247650"/>
          </a:xfrm>
          <a:prstGeom prst="rect">
            <a:avLst/>
          </a:prstGeom>
          <a:noFill/>
          <a:ln w="9525">
            <a:noFill/>
            <a:miter lim="800000"/>
            <a:headEnd/>
            <a:tailEnd/>
          </a:ln>
        </p:spPr>
      </p:pic>
      <p:sp>
        <p:nvSpPr>
          <p:cNvPr id="16395" name="Rectangle 11"/>
          <p:cNvSpPr>
            <a:spLocks noChangeArrowheads="1"/>
          </p:cNvSpPr>
          <p:nvPr/>
        </p:nvSpPr>
        <p:spPr bwMode="auto">
          <a:xfrm>
            <a:off x="0" y="0"/>
            <a:ext cx="1414463" cy="0"/>
          </a:xfrm>
          <a:prstGeom prst="rect">
            <a:avLst/>
          </a:prstGeom>
          <a:solidFill>
            <a:srgbClr val="EAF4FF"/>
          </a:solidFill>
          <a:ln w="9525">
            <a:noFill/>
            <a:miter lim="800000"/>
            <a:headEnd/>
            <a:tailEnd/>
          </a:ln>
        </p:spPr>
        <p:txBody>
          <a:bodyPr wrap="none" anchor="ctr">
            <a:spAutoFit/>
          </a:bodyPr>
          <a:lstStyle/>
          <a:p>
            <a:endParaRPr lang="de-CH"/>
          </a:p>
        </p:txBody>
      </p:sp>
      <p:sp>
        <p:nvSpPr>
          <p:cNvPr id="16396" name="Rectangle 12"/>
          <p:cNvSpPr>
            <a:spLocks noChangeArrowheads="1"/>
          </p:cNvSpPr>
          <p:nvPr/>
        </p:nvSpPr>
        <p:spPr bwMode="auto">
          <a:xfrm>
            <a:off x="0" y="0"/>
            <a:ext cx="1414463" cy="0"/>
          </a:xfrm>
          <a:prstGeom prst="rect">
            <a:avLst/>
          </a:prstGeom>
          <a:solidFill>
            <a:srgbClr val="EAF4FF"/>
          </a:solidFill>
          <a:ln w="9525">
            <a:noFill/>
            <a:miter lim="800000"/>
            <a:headEnd/>
            <a:tailEnd/>
          </a:ln>
        </p:spPr>
        <p:txBody>
          <a:bodyPr wrap="none" anchor="ctr">
            <a:spAutoFit/>
          </a:bodyPr>
          <a:lstStyle/>
          <a:p>
            <a:endParaRPr lang="de-CH"/>
          </a:p>
        </p:txBody>
      </p:sp>
      <p:sp>
        <p:nvSpPr>
          <p:cNvPr id="16397" name="Rectangle 13"/>
          <p:cNvSpPr>
            <a:spLocks noChangeArrowheads="1"/>
          </p:cNvSpPr>
          <p:nvPr/>
        </p:nvSpPr>
        <p:spPr bwMode="auto">
          <a:xfrm>
            <a:off x="0" y="0"/>
            <a:ext cx="1414463" cy="0"/>
          </a:xfrm>
          <a:prstGeom prst="rect">
            <a:avLst/>
          </a:prstGeom>
          <a:solidFill>
            <a:srgbClr val="EAF4FF"/>
          </a:solidFill>
          <a:ln w="9525">
            <a:noFill/>
            <a:miter lim="800000"/>
            <a:headEnd/>
            <a:tailEnd/>
          </a:ln>
        </p:spPr>
        <p:txBody>
          <a:bodyPr wrap="none" anchor="ctr">
            <a:spAutoFit/>
          </a:bodyPr>
          <a:lstStyle/>
          <a:p>
            <a:endParaRPr lang="de-CH"/>
          </a:p>
        </p:txBody>
      </p:sp>
      <p:pic>
        <p:nvPicPr>
          <p:cNvPr id="16398" name="Picture 14" descr="http://socio.ch/poli/images/edu.gif">
            <a:hlinkClick r:id="rId8"/>
          </p:cNvPr>
          <p:cNvPicPr>
            <a:picLocks noChangeAspect="1" noChangeArrowheads="1"/>
          </p:cNvPicPr>
          <p:nvPr/>
        </p:nvPicPr>
        <p:blipFill>
          <a:blip r:embed="rId9" r:link="rId10"/>
          <a:srcRect/>
          <a:stretch>
            <a:fillRect/>
          </a:stretch>
        </p:blipFill>
        <p:spPr bwMode="auto">
          <a:xfrm>
            <a:off x="4822825" y="4079875"/>
            <a:ext cx="771525" cy="209550"/>
          </a:xfrm>
          <a:prstGeom prst="rect">
            <a:avLst/>
          </a:prstGeom>
          <a:noFill/>
          <a:ln w="9525">
            <a:noFill/>
            <a:miter lim="800000"/>
            <a:headEnd/>
            <a:tailEnd/>
          </a:ln>
        </p:spPr>
      </p:pic>
      <p:sp>
        <p:nvSpPr>
          <p:cNvPr id="16399" name="Rectangle 15">
            <a:hlinkClick r:id="rId3"/>
          </p:cNvPr>
          <p:cNvSpPr>
            <a:spLocks noChangeArrowheads="1"/>
          </p:cNvSpPr>
          <p:nvPr/>
        </p:nvSpPr>
        <p:spPr bwMode="auto">
          <a:xfrm>
            <a:off x="0" y="0"/>
            <a:ext cx="1414463" cy="0"/>
          </a:xfrm>
          <a:prstGeom prst="rect">
            <a:avLst/>
          </a:prstGeom>
          <a:solidFill>
            <a:srgbClr val="EAF4FF"/>
          </a:solidFill>
          <a:ln w="9525">
            <a:noFill/>
            <a:miter lim="800000"/>
            <a:headEnd/>
            <a:tailEnd/>
          </a:ln>
        </p:spPr>
        <p:txBody>
          <a:bodyPr wrap="none" anchor="ctr">
            <a:spAutoFit/>
          </a:bodyPr>
          <a:lstStyle/>
          <a:p>
            <a:endParaRPr lang="de-CH"/>
          </a:p>
        </p:txBody>
      </p:sp>
      <p:sp>
        <p:nvSpPr>
          <p:cNvPr id="16400" name="Rectangle 16"/>
          <p:cNvSpPr>
            <a:spLocks noChangeArrowheads="1"/>
          </p:cNvSpPr>
          <p:nvPr/>
        </p:nvSpPr>
        <p:spPr bwMode="auto">
          <a:xfrm>
            <a:off x="0" y="0"/>
            <a:ext cx="1414463" cy="0"/>
          </a:xfrm>
          <a:prstGeom prst="rect">
            <a:avLst/>
          </a:prstGeom>
          <a:solidFill>
            <a:srgbClr val="EAF4FF"/>
          </a:solidFill>
          <a:ln w="9525">
            <a:noFill/>
            <a:miter lim="800000"/>
            <a:headEnd/>
            <a:tailEnd/>
          </a:ln>
        </p:spPr>
        <p:txBody>
          <a:bodyPr wrap="none" anchor="ctr">
            <a:spAutoFit/>
          </a:bodyPr>
          <a:lstStyle/>
          <a:p>
            <a:endParaRPr lang="de-CH"/>
          </a:p>
        </p:txBody>
      </p:sp>
      <p:sp>
        <p:nvSpPr>
          <p:cNvPr id="16401" name="Rectangle 17"/>
          <p:cNvSpPr>
            <a:spLocks noChangeArrowheads="1"/>
          </p:cNvSpPr>
          <p:nvPr/>
        </p:nvSpPr>
        <p:spPr bwMode="auto">
          <a:xfrm>
            <a:off x="0" y="0"/>
            <a:ext cx="1414463" cy="0"/>
          </a:xfrm>
          <a:prstGeom prst="rect">
            <a:avLst/>
          </a:prstGeom>
          <a:solidFill>
            <a:srgbClr val="EAF4FF"/>
          </a:solidFill>
          <a:ln w="9525">
            <a:noFill/>
            <a:miter lim="800000"/>
            <a:headEnd/>
            <a:tailEnd/>
          </a:ln>
        </p:spPr>
        <p:txBody>
          <a:bodyPr wrap="none" anchor="ctr">
            <a:spAutoFit/>
          </a:bodyPr>
          <a:lstStyle/>
          <a:p>
            <a:endParaRPr lang="de-CH"/>
          </a:p>
        </p:txBody>
      </p:sp>
      <p:pic>
        <p:nvPicPr>
          <p:cNvPr id="16402" name="Picture 18" descr="http://socio.ch/poli/images/FP.GIF">
            <a:hlinkClick r:id="rId11"/>
          </p:cNvPr>
          <p:cNvPicPr>
            <a:picLocks noChangeAspect="1" noChangeArrowheads="1"/>
          </p:cNvPicPr>
          <p:nvPr/>
        </p:nvPicPr>
        <p:blipFill>
          <a:blip r:embed="rId12" r:link="rId13"/>
          <a:srcRect/>
          <a:stretch>
            <a:fillRect/>
          </a:stretch>
        </p:blipFill>
        <p:spPr bwMode="auto">
          <a:xfrm>
            <a:off x="2628900" y="1406525"/>
            <a:ext cx="790575" cy="285750"/>
          </a:xfrm>
          <a:prstGeom prst="rect">
            <a:avLst/>
          </a:prstGeom>
          <a:noFill/>
          <a:ln w="9525">
            <a:noFill/>
            <a:miter lim="800000"/>
            <a:headEnd/>
            <a:tailEnd/>
          </a:ln>
        </p:spPr>
      </p:pic>
      <p:sp>
        <p:nvSpPr>
          <p:cNvPr id="16403" name="Rectangle 19"/>
          <p:cNvSpPr>
            <a:spLocks noChangeArrowheads="1"/>
          </p:cNvSpPr>
          <p:nvPr/>
        </p:nvSpPr>
        <p:spPr bwMode="auto">
          <a:xfrm>
            <a:off x="0" y="0"/>
            <a:ext cx="1414463" cy="0"/>
          </a:xfrm>
          <a:prstGeom prst="rect">
            <a:avLst/>
          </a:prstGeom>
          <a:solidFill>
            <a:srgbClr val="EAF4FF"/>
          </a:solidFill>
          <a:ln w="9525">
            <a:noFill/>
            <a:miter lim="800000"/>
            <a:headEnd/>
            <a:tailEnd/>
          </a:ln>
        </p:spPr>
        <p:txBody>
          <a:bodyPr wrap="none" anchor="ctr">
            <a:spAutoFit/>
          </a:bodyPr>
          <a:lstStyle/>
          <a:p>
            <a:endParaRPr lang="de-CH"/>
          </a:p>
        </p:txBody>
      </p:sp>
      <p:pic>
        <p:nvPicPr>
          <p:cNvPr id="16404" name="Picture 20" descr="http://socio.ch/poli/images/gruene.gif">
            <a:hlinkClick r:id="rId14"/>
          </p:cNvPr>
          <p:cNvPicPr>
            <a:picLocks noChangeAspect="1" noChangeArrowheads="1"/>
          </p:cNvPicPr>
          <p:nvPr/>
        </p:nvPicPr>
        <p:blipFill>
          <a:blip r:embed="rId15" r:link="rId16"/>
          <a:srcRect/>
          <a:stretch>
            <a:fillRect/>
          </a:stretch>
        </p:blipFill>
        <p:spPr bwMode="auto">
          <a:xfrm>
            <a:off x="933450" y="2484438"/>
            <a:ext cx="771525" cy="371475"/>
          </a:xfrm>
          <a:prstGeom prst="rect">
            <a:avLst/>
          </a:prstGeom>
          <a:noFill/>
          <a:ln w="9525">
            <a:noFill/>
            <a:miter lim="800000"/>
            <a:headEnd/>
            <a:tailEnd/>
          </a:ln>
        </p:spPr>
      </p:pic>
      <p:pic>
        <p:nvPicPr>
          <p:cNvPr id="16405" name="Picture 21" descr="http://socio.ch/poli/images/kvp.gif">
            <a:hlinkClick r:id="rId17"/>
          </p:cNvPr>
          <p:cNvPicPr>
            <a:picLocks noChangeAspect="1" noChangeArrowheads="1"/>
          </p:cNvPicPr>
          <p:nvPr/>
        </p:nvPicPr>
        <p:blipFill>
          <a:blip r:embed="rId18" r:link="rId19"/>
          <a:srcRect/>
          <a:stretch>
            <a:fillRect/>
          </a:stretch>
        </p:blipFill>
        <p:spPr bwMode="auto">
          <a:xfrm>
            <a:off x="7364413" y="5341938"/>
            <a:ext cx="819150" cy="476250"/>
          </a:xfrm>
          <a:prstGeom prst="rect">
            <a:avLst/>
          </a:prstGeom>
          <a:noFill/>
          <a:ln w="9525">
            <a:noFill/>
            <a:miter lim="800000"/>
            <a:headEnd/>
            <a:tailEnd/>
          </a:ln>
        </p:spPr>
      </p:pic>
      <p:pic>
        <p:nvPicPr>
          <p:cNvPr id="16406" name="Picture 22" descr="lps">
            <a:hlinkClick r:id="rId20"/>
          </p:cNvPr>
          <p:cNvPicPr>
            <a:picLocks noChangeAspect="1" noChangeArrowheads="1"/>
          </p:cNvPicPr>
          <p:nvPr/>
        </p:nvPicPr>
        <p:blipFill>
          <a:blip r:embed="rId21"/>
          <a:srcRect/>
          <a:stretch>
            <a:fillRect/>
          </a:stretch>
        </p:blipFill>
        <p:spPr bwMode="auto">
          <a:xfrm>
            <a:off x="5843588" y="4895850"/>
            <a:ext cx="466725" cy="409575"/>
          </a:xfrm>
          <a:prstGeom prst="rect">
            <a:avLst/>
          </a:prstGeom>
          <a:noFill/>
          <a:ln w="9525">
            <a:noFill/>
            <a:miter lim="800000"/>
            <a:headEnd/>
            <a:tailEnd/>
          </a:ln>
        </p:spPr>
      </p:pic>
      <p:sp>
        <p:nvSpPr>
          <p:cNvPr id="16407" name="Rectangle 23"/>
          <p:cNvSpPr>
            <a:spLocks noChangeArrowheads="1"/>
          </p:cNvSpPr>
          <p:nvPr/>
        </p:nvSpPr>
        <p:spPr bwMode="auto">
          <a:xfrm>
            <a:off x="0" y="0"/>
            <a:ext cx="1414463" cy="0"/>
          </a:xfrm>
          <a:prstGeom prst="rect">
            <a:avLst/>
          </a:prstGeom>
          <a:solidFill>
            <a:srgbClr val="EAF4FF"/>
          </a:solidFill>
          <a:ln w="9525">
            <a:noFill/>
            <a:miter lim="800000"/>
            <a:headEnd/>
            <a:tailEnd/>
          </a:ln>
        </p:spPr>
        <p:txBody>
          <a:bodyPr wrap="none" anchor="ctr">
            <a:spAutoFit/>
          </a:bodyPr>
          <a:lstStyle/>
          <a:p>
            <a:endParaRPr lang="de-CH"/>
          </a:p>
        </p:txBody>
      </p:sp>
      <p:sp>
        <p:nvSpPr>
          <p:cNvPr id="16408" name="Rectangle 24">
            <a:hlinkClick r:id="rId20"/>
          </p:cNvPr>
          <p:cNvSpPr>
            <a:spLocks noChangeArrowheads="1"/>
          </p:cNvSpPr>
          <p:nvPr/>
        </p:nvSpPr>
        <p:spPr bwMode="auto">
          <a:xfrm>
            <a:off x="0" y="0"/>
            <a:ext cx="1414463" cy="0"/>
          </a:xfrm>
          <a:prstGeom prst="rect">
            <a:avLst/>
          </a:prstGeom>
          <a:solidFill>
            <a:srgbClr val="EAF4FF"/>
          </a:solidFill>
          <a:ln w="9525">
            <a:noFill/>
            <a:miter lim="800000"/>
            <a:headEnd/>
            <a:tailEnd/>
          </a:ln>
        </p:spPr>
        <p:txBody>
          <a:bodyPr wrap="none" anchor="ctr">
            <a:spAutoFit/>
          </a:bodyPr>
          <a:lstStyle/>
          <a:p>
            <a:endParaRPr lang="de-CH"/>
          </a:p>
        </p:txBody>
      </p:sp>
      <p:sp>
        <p:nvSpPr>
          <p:cNvPr id="16409" name="Rectangle 25"/>
          <p:cNvSpPr>
            <a:spLocks noChangeArrowheads="1"/>
          </p:cNvSpPr>
          <p:nvPr/>
        </p:nvSpPr>
        <p:spPr bwMode="auto">
          <a:xfrm>
            <a:off x="0" y="0"/>
            <a:ext cx="1414463" cy="0"/>
          </a:xfrm>
          <a:prstGeom prst="rect">
            <a:avLst/>
          </a:prstGeom>
          <a:solidFill>
            <a:srgbClr val="EAF4FF"/>
          </a:solidFill>
          <a:ln w="9525">
            <a:noFill/>
            <a:miter lim="800000"/>
            <a:headEnd/>
            <a:tailEnd/>
          </a:ln>
        </p:spPr>
        <p:txBody>
          <a:bodyPr wrap="none" anchor="ctr">
            <a:spAutoFit/>
          </a:bodyPr>
          <a:lstStyle/>
          <a:p>
            <a:endParaRPr lang="de-CH"/>
          </a:p>
        </p:txBody>
      </p:sp>
      <p:pic>
        <p:nvPicPr>
          <p:cNvPr id="16410" name="Picture 26" descr="http://socio.ch/poli/images/Pop.gif">
            <a:hlinkClick r:id="rId22"/>
          </p:cNvPr>
          <p:cNvPicPr>
            <a:picLocks noChangeAspect="1" noChangeArrowheads="1"/>
          </p:cNvPicPr>
          <p:nvPr/>
        </p:nvPicPr>
        <p:blipFill>
          <a:blip r:embed="rId23" r:link="rId24"/>
          <a:srcRect/>
          <a:stretch>
            <a:fillRect/>
          </a:stretch>
        </p:blipFill>
        <p:spPr bwMode="auto">
          <a:xfrm>
            <a:off x="4908550" y="5235575"/>
            <a:ext cx="504825" cy="438150"/>
          </a:xfrm>
          <a:prstGeom prst="rect">
            <a:avLst/>
          </a:prstGeom>
          <a:noFill/>
          <a:ln w="9525">
            <a:noFill/>
            <a:miter lim="800000"/>
            <a:headEnd/>
            <a:tailEnd/>
          </a:ln>
        </p:spPr>
      </p:pic>
      <p:sp>
        <p:nvSpPr>
          <p:cNvPr id="16411" name="Rectangle 27"/>
          <p:cNvSpPr>
            <a:spLocks noChangeArrowheads="1"/>
          </p:cNvSpPr>
          <p:nvPr/>
        </p:nvSpPr>
        <p:spPr bwMode="auto">
          <a:xfrm>
            <a:off x="0" y="0"/>
            <a:ext cx="1414463" cy="0"/>
          </a:xfrm>
          <a:prstGeom prst="rect">
            <a:avLst/>
          </a:prstGeom>
          <a:solidFill>
            <a:srgbClr val="EAF4FF"/>
          </a:solidFill>
          <a:ln w="9525">
            <a:noFill/>
            <a:miter lim="800000"/>
            <a:headEnd/>
            <a:tailEnd/>
          </a:ln>
        </p:spPr>
        <p:txBody>
          <a:bodyPr wrap="none" anchor="ctr">
            <a:spAutoFit/>
          </a:bodyPr>
          <a:lstStyle/>
          <a:p>
            <a:endParaRPr lang="de-CH"/>
          </a:p>
        </p:txBody>
      </p:sp>
      <p:pic>
        <p:nvPicPr>
          <p:cNvPr id="16412" name="Picture 28" descr="http://socio.ch/poli/images/sd.gif">
            <a:hlinkClick r:id="rId25"/>
          </p:cNvPr>
          <p:cNvPicPr>
            <a:picLocks noChangeAspect="1" noChangeArrowheads="1"/>
          </p:cNvPicPr>
          <p:nvPr/>
        </p:nvPicPr>
        <p:blipFill>
          <a:blip r:embed="rId26" r:link="rId27"/>
          <a:srcRect/>
          <a:stretch>
            <a:fillRect/>
          </a:stretch>
        </p:blipFill>
        <p:spPr bwMode="auto">
          <a:xfrm>
            <a:off x="1568450" y="1925638"/>
            <a:ext cx="647700" cy="257175"/>
          </a:xfrm>
          <a:prstGeom prst="rect">
            <a:avLst/>
          </a:prstGeom>
          <a:noFill/>
          <a:ln w="9525">
            <a:noFill/>
            <a:miter lim="800000"/>
            <a:headEnd/>
            <a:tailEnd/>
          </a:ln>
        </p:spPr>
      </p:pic>
      <p:pic>
        <p:nvPicPr>
          <p:cNvPr id="16413" name="Picture 29" descr="http://socio.ch/poli/images/lega.gif">
            <a:hlinkClick r:id="rId25"/>
          </p:cNvPr>
          <p:cNvPicPr>
            <a:picLocks noChangeAspect="1" noChangeArrowheads="1"/>
          </p:cNvPicPr>
          <p:nvPr/>
        </p:nvPicPr>
        <p:blipFill>
          <a:blip r:embed="rId28" r:link="rId29"/>
          <a:srcRect/>
          <a:stretch>
            <a:fillRect/>
          </a:stretch>
        </p:blipFill>
        <p:spPr bwMode="auto">
          <a:xfrm>
            <a:off x="5946775" y="3146425"/>
            <a:ext cx="419100" cy="438150"/>
          </a:xfrm>
          <a:prstGeom prst="rect">
            <a:avLst/>
          </a:prstGeom>
          <a:noFill/>
          <a:ln w="9525">
            <a:noFill/>
            <a:miter lim="800000"/>
            <a:headEnd/>
            <a:tailEnd/>
          </a:ln>
        </p:spPr>
      </p:pic>
      <p:sp>
        <p:nvSpPr>
          <p:cNvPr id="16414" name="Rectangle 30"/>
          <p:cNvSpPr>
            <a:spLocks noChangeArrowheads="1"/>
          </p:cNvSpPr>
          <p:nvPr/>
        </p:nvSpPr>
        <p:spPr bwMode="auto">
          <a:xfrm>
            <a:off x="0" y="0"/>
            <a:ext cx="1414463" cy="0"/>
          </a:xfrm>
          <a:prstGeom prst="rect">
            <a:avLst/>
          </a:prstGeom>
          <a:solidFill>
            <a:srgbClr val="EAF4FF"/>
          </a:solidFill>
          <a:ln w="9525">
            <a:noFill/>
            <a:miter lim="800000"/>
            <a:headEnd/>
            <a:tailEnd/>
          </a:ln>
        </p:spPr>
        <p:txBody>
          <a:bodyPr wrap="none" anchor="ctr">
            <a:spAutoFit/>
          </a:bodyPr>
          <a:lstStyle/>
          <a:p>
            <a:endParaRPr lang="de-CH"/>
          </a:p>
        </p:txBody>
      </p:sp>
      <p:pic>
        <p:nvPicPr>
          <p:cNvPr id="16415" name="Picture 31" descr="http://socio.ch/poli/images/sol.gif">
            <a:hlinkClick r:id="rId30"/>
          </p:cNvPr>
          <p:cNvPicPr>
            <a:picLocks noChangeAspect="1" noChangeArrowheads="1"/>
          </p:cNvPicPr>
          <p:nvPr/>
        </p:nvPicPr>
        <p:blipFill>
          <a:blip r:embed="rId31" r:link="rId32"/>
          <a:srcRect/>
          <a:stretch>
            <a:fillRect/>
          </a:stretch>
        </p:blipFill>
        <p:spPr bwMode="auto">
          <a:xfrm>
            <a:off x="1336675" y="5043488"/>
            <a:ext cx="847725" cy="238125"/>
          </a:xfrm>
          <a:prstGeom prst="rect">
            <a:avLst/>
          </a:prstGeom>
          <a:noFill/>
          <a:ln w="9525">
            <a:noFill/>
            <a:miter lim="800000"/>
            <a:headEnd/>
            <a:tailEnd/>
          </a:ln>
        </p:spPr>
      </p:pic>
      <p:sp>
        <p:nvSpPr>
          <p:cNvPr id="16416" name="Rectangle 32"/>
          <p:cNvSpPr>
            <a:spLocks noChangeArrowheads="1"/>
          </p:cNvSpPr>
          <p:nvPr/>
        </p:nvSpPr>
        <p:spPr bwMode="auto">
          <a:xfrm>
            <a:off x="0" y="0"/>
            <a:ext cx="1414463" cy="0"/>
          </a:xfrm>
          <a:prstGeom prst="rect">
            <a:avLst/>
          </a:prstGeom>
          <a:solidFill>
            <a:srgbClr val="EAF4FF"/>
          </a:solidFill>
          <a:ln w="9525">
            <a:noFill/>
            <a:miter lim="800000"/>
            <a:headEnd/>
            <a:tailEnd/>
          </a:ln>
        </p:spPr>
        <p:txBody>
          <a:bodyPr wrap="none" anchor="ctr">
            <a:spAutoFit/>
          </a:bodyPr>
          <a:lstStyle/>
          <a:p>
            <a:endParaRPr lang="de-CH"/>
          </a:p>
        </p:txBody>
      </p:sp>
      <p:pic>
        <p:nvPicPr>
          <p:cNvPr id="16417" name="Picture 33" descr="http://socio.ch/poli/images/ps.gif">
            <a:hlinkClick r:id="rId33"/>
          </p:cNvPr>
          <p:cNvPicPr>
            <a:picLocks noChangeAspect="1" noChangeArrowheads="1"/>
          </p:cNvPicPr>
          <p:nvPr/>
        </p:nvPicPr>
        <p:blipFill>
          <a:blip r:embed="rId34" r:link="rId35"/>
          <a:srcRect/>
          <a:stretch>
            <a:fillRect/>
          </a:stretch>
        </p:blipFill>
        <p:spPr bwMode="auto">
          <a:xfrm>
            <a:off x="4032250" y="1762125"/>
            <a:ext cx="1627188" cy="776288"/>
          </a:xfrm>
          <a:prstGeom prst="rect">
            <a:avLst/>
          </a:prstGeom>
          <a:noFill/>
          <a:ln w="9525">
            <a:noFill/>
            <a:miter lim="800000"/>
            <a:headEnd/>
            <a:tailEnd/>
          </a:ln>
        </p:spPr>
      </p:pic>
      <p:sp>
        <p:nvSpPr>
          <p:cNvPr id="16418" name="Rectangle 34"/>
          <p:cNvSpPr>
            <a:spLocks noChangeArrowheads="1"/>
          </p:cNvSpPr>
          <p:nvPr/>
        </p:nvSpPr>
        <p:spPr bwMode="auto">
          <a:xfrm>
            <a:off x="0" y="0"/>
            <a:ext cx="1414463" cy="0"/>
          </a:xfrm>
          <a:prstGeom prst="rect">
            <a:avLst/>
          </a:prstGeom>
          <a:solidFill>
            <a:srgbClr val="EAF4FF"/>
          </a:solidFill>
          <a:ln w="9525">
            <a:noFill/>
            <a:miter lim="800000"/>
            <a:headEnd/>
            <a:tailEnd/>
          </a:ln>
        </p:spPr>
        <p:txBody>
          <a:bodyPr wrap="none" anchor="ctr">
            <a:spAutoFit/>
          </a:bodyPr>
          <a:lstStyle/>
          <a:p>
            <a:endParaRPr lang="de-CH"/>
          </a:p>
        </p:txBody>
      </p:sp>
      <p:pic>
        <p:nvPicPr>
          <p:cNvPr id="16419" name="Picture 35" descr="http://socio.ch/poli/images/udc.gif">
            <a:hlinkClick r:id="rId36"/>
          </p:cNvPr>
          <p:cNvPicPr>
            <a:picLocks noChangeAspect="1" noChangeArrowheads="1"/>
          </p:cNvPicPr>
          <p:nvPr/>
        </p:nvPicPr>
        <p:blipFill>
          <a:blip r:embed="rId37" r:link="rId38"/>
          <a:srcRect/>
          <a:stretch>
            <a:fillRect/>
          </a:stretch>
        </p:blipFill>
        <p:spPr bwMode="auto">
          <a:xfrm>
            <a:off x="2933700" y="5178425"/>
            <a:ext cx="1512888" cy="746125"/>
          </a:xfrm>
          <a:prstGeom prst="rect">
            <a:avLst/>
          </a:prstGeom>
          <a:noFill/>
          <a:ln w="9525">
            <a:noFill/>
            <a:miter lim="800000"/>
            <a:headEnd/>
            <a:tailEnd/>
          </a:ln>
        </p:spPr>
      </p:pic>
      <p:sp>
        <p:nvSpPr>
          <p:cNvPr id="16420" name="Text Box 36"/>
          <p:cNvSpPr txBox="1">
            <a:spLocks noChangeArrowheads="1"/>
          </p:cNvSpPr>
          <p:nvPr/>
        </p:nvSpPr>
        <p:spPr bwMode="auto">
          <a:xfrm>
            <a:off x="1403350" y="476250"/>
            <a:ext cx="7097713" cy="461963"/>
          </a:xfrm>
          <a:prstGeom prst="rect">
            <a:avLst/>
          </a:prstGeom>
          <a:noFill/>
          <a:ln w="9525">
            <a:noFill/>
            <a:miter lim="800000"/>
            <a:headEnd/>
            <a:tailEnd/>
          </a:ln>
        </p:spPr>
        <p:txBody>
          <a:bodyPr>
            <a:spAutoFit/>
          </a:bodyPr>
          <a:lstStyle/>
          <a:p>
            <a:pPr algn="l">
              <a:spcBef>
                <a:spcPct val="50000"/>
              </a:spcBef>
            </a:pPr>
            <a:r>
              <a:rPr lang="de-CH" b="1">
                <a:solidFill>
                  <a:schemeClr val="tx2"/>
                </a:solidFill>
                <a:latin typeface="Arial Unicode MS" pitchFamily="34" charset="-128"/>
              </a:rPr>
              <a:t>CH: Grosses Angebot und spezielles Wahlsystem</a:t>
            </a:r>
            <a:endParaRPr lang="de-DE" b="1">
              <a:solidFill>
                <a:schemeClr val="tx2"/>
              </a:solidFill>
              <a:latin typeface="Arial Unicode MS" pitchFamily="34" charset="-128"/>
            </a:endParaRPr>
          </a:p>
        </p:txBody>
      </p:sp>
      <p:pic>
        <p:nvPicPr>
          <p:cNvPr id="16421" name="Picture 37" descr="FDP Wir Liberalen"/>
          <p:cNvPicPr>
            <a:picLocks noChangeAspect="1" noChangeArrowheads="1"/>
          </p:cNvPicPr>
          <p:nvPr/>
        </p:nvPicPr>
        <p:blipFill>
          <a:blip r:embed="rId39"/>
          <a:srcRect/>
          <a:stretch>
            <a:fillRect/>
          </a:stretch>
        </p:blipFill>
        <p:spPr bwMode="auto">
          <a:xfrm>
            <a:off x="3419475" y="3789363"/>
            <a:ext cx="5038725" cy="742950"/>
          </a:xfrm>
          <a:prstGeom prst="rect">
            <a:avLst/>
          </a:prstGeom>
          <a:noFill/>
          <a:ln w="9525">
            <a:noFill/>
            <a:miter lim="800000"/>
            <a:headEnd/>
            <a:tailEnd/>
          </a:ln>
        </p:spPr>
      </p:pic>
      <p:pic>
        <p:nvPicPr>
          <p:cNvPr id="16422" name="Picture 38" descr="Logo-d-gr"/>
          <p:cNvPicPr>
            <a:picLocks noChangeAspect="1" noChangeArrowheads="1"/>
          </p:cNvPicPr>
          <p:nvPr/>
        </p:nvPicPr>
        <p:blipFill>
          <a:blip r:embed="rId40"/>
          <a:srcRect/>
          <a:stretch>
            <a:fillRect/>
          </a:stretch>
        </p:blipFill>
        <p:spPr bwMode="auto">
          <a:xfrm>
            <a:off x="1187450" y="3141663"/>
            <a:ext cx="1706563" cy="1368425"/>
          </a:xfrm>
          <a:prstGeom prst="rect">
            <a:avLst/>
          </a:prstGeom>
          <a:noFill/>
          <a:ln w="9525">
            <a:noFill/>
            <a:miter lim="800000"/>
            <a:headEnd/>
            <a:tailEnd/>
          </a:ln>
        </p:spPr>
      </p:pic>
    </p:spTree>
    <p:extLst>
      <p:ext uri="{BB962C8B-B14F-4D97-AF65-F5344CB8AC3E}">
        <p14:creationId xmlns:p14="http://schemas.microsoft.com/office/powerpoint/2010/main" val="3707274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de-CH" sz="2400" smtClean="0"/>
              <a:t>Angebot Nationalratswahlen 2003</a:t>
            </a:r>
            <a:endParaRPr lang="de-DE" sz="2400" smtClean="0"/>
          </a:p>
        </p:txBody>
      </p:sp>
      <p:sp>
        <p:nvSpPr>
          <p:cNvPr id="17411" name="Rectangle 3"/>
          <p:cNvSpPr>
            <a:spLocks noGrp="1" noChangeArrowheads="1"/>
          </p:cNvSpPr>
          <p:nvPr>
            <p:ph type="body" idx="1"/>
          </p:nvPr>
        </p:nvSpPr>
        <p:spPr>
          <a:xfrm>
            <a:off x="755650" y="1981200"/>
            <a:ext cx="8159750" cy="4114800"/>
          </a:xfrm>
        </p:spPr>
        <p:txBody>
          <a:bodyPr/>
          <a:lstStyle/>
          <a:p>
            <a:pPr eaLnBrk="1" hangingPunct="1"/>
            <a:endParaRPr lang="de-CH" smtClean="0"/>
          </a:p>
          <a:p>
            <a:pPr eaLnBrk="1" hangingPunct="1"/>
            <a:endParaRPr lang="de-CH" smtClean="0"/>
          </a:p>
          <a:p>
            <a:pPr eaLnBrk="1" hangingPunct="1">
              <a:buFont typeface="Wingdings" pitchFamily="2" charset="2"/>
              <a:buNone/>
            </a:pPr>
            <a:r>
              <a:rPr lang="de-CH" sz="3000" smtClean="0"/>
              <a:t>Zum Beispiel ZH: 32 Listen, 964 Kandidierende</a:t>
            </a:r>
            <a:endParaRPr lang="de-DE" sz="3000" smtClean="0"/>
          </a:p>
        </p:txBody>
      </p:sp>
    </p:spTree>
    <p:extLst>
      <p:ext uri="{BB962C8B-B14F-4D97-AF65-F5344CB8AC3E}">
        <p14:creationId xmlns:p14="http://schemas.microsoft.com/office/powerpoint/2010/main" val="23018659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p:txBody>
          <a:bodyPr/>
          <a:lstStyle/>
          <a:p>
            <a:r>
              <a:rPr lang="de-CH" sz="2400" smtClean="0"/>
              <a:t>Relativ kompliziertes Wählen</a:t>
            </a:r>
          </a:p>
        </p:txBody>
      </p:sp>
      <p:sp>
        <p:nvSpPr>
          <p:cNvPr id="18435" name="Inhaltsplatzhalter 2"/>
          <p:cNvSpPr>
            <a:spLocks noGrp="1"/>
          </p:cNvSpPr>
          <p:nvPr>
            <p:ph idx="1"/>
          </p:nvPr>
        </p:nvSpPr>
        <p:spPr/>
        <p:txBody>
          <a:bodyPr/>
          <a:lstStyle/>
          <a:p>
            <a:endParaRPr lang="de-CH" smtClean="0"/>
          </a:p>
        </p:txBody>
      </p:sp>
      <p:pic>
        <p:nvPicPr>
          <p:cNvPr id="18436" name="Picture 2"/>
          <p:cNvPicPr>
            <a:picLocks noChangeAspect="1" noChangeArrowheads="1"/>
          </p:cNvPicPr>
          <p:nvPr/>
        </p:nvPicPr>
        <p:blipFill>
          <a:blip r:embed="rId3"/>
          <a:srcRect/>
          <a:stretch>
            <a:fillRect/>
          </a:stretch>
        </p:blipFill>
        <p:spPr bwMode="auto">
          <a:xfrm>
            <a:off x="2071688" y="1285875"/>
            <a:ext cx="5400675" cy="4429125"/>
          </a:xfrm>
          <a:prstGeom prst="rect">
            <a:avLst/>
          </a:prstGeom>
          <a:noFill/>
          <a:ln w="9525" algn="ctr">
            <a:noFill/>
            <a:miter lim="800000"/>
            <a:headEnd/>
            <a:tailEnd/>
          </a:ln>
        </p:spPr>
      </p:pic>
    </p:spTree>
    <p:extLst>
      <p:ext uri="{BB962C8B-B14F-4D97-AF65-F5344CB8AC3E}">
        <p14:creationId xmlns:p14="http://schemas.microsoft.com/office/powerpoint/2010/main" val="3066647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p:txBody>
          <a:bodyPr/>
          <a:lstStyle/>
          <a:p>
            <a:pPr eaLnBrk="1" hangingPunct="1"/>
            <a:endParaRPr lang="de-CH" smtClean="0"/>
          </a:p>
        </p:txBody>
      </p:sp>
      <p:sp>
        <p:nvSpPr>
          <p:cNvPr id="19459" name="Inhaltsplatzhalter 2"/>
          <p:cNvSpPr>
            <a:spLocks noGrp="1"/>
          </p:cNvSpPr>
          <p:nvPr>
            <p:ph idx="1"/>
          </p:nvPr>
        </p:nvSpPr>
        <p:spPr/>
        <p:txBody>
          <a:bodyPr/>
          <a:lstStyle/>
          <a:p>
            <a:pPr eaLnBrk="1" hangingPunct="1"/>
            <a:endParaRPr lang="de-CH" smtClean="0"/>
          </a:p>
        </p:txBody>
      </p:sp>
      <p:pic>
        <p:nvPicPr>
          <p:cNvPr id="19460" name="Picture 2"/>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8512679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de-CH" sz="2400" smtClean="0"/>
              <a:t>smartvote.ch</a:t>
            </a:r>
          </a:p>
        </p:txBody>
      </p:sp>
      <p:sp>
        <p:nvSpPr>
          <p:cNvPr id="20483" name="Rectangle 3"/>
          <p:cNvSpPr>
            <a:spLocks noGrp="1" noChangeArrowheads="1"/>
          </p:cNvSpPr>
          <p:nvPr>
            <p:ph type="body" idx="1"/>
          </p:nvPr>
        </p:nvSpPr>
        <p:spPr>
          <a:xfrm>
            <a:off x="1071563" y="1285875"/>
            <a:ext cx="7640637" cy="4114800"/>
          </a:xfrm>
        </p:spPr>
        <p:txBody>
          <a:bodyPr/>
          <a:lstStyle/>
          <a:p>
            <a:pPr eaLnBrk="1" hangingPunct="1">
              <a:lnSpc>
                <a:spcPct val="100000"/>
              </a:lnSpc>
            </a:pPr>
            <a:r>
              <a:rPr lang="de-CH" smtClean="0"/>
              <a:t>Online-Wahlhilfe, die speziell für das Schweizer Wahlsystem entwickelt worden ist.</a:t>
            </a:r>
          </a:p>
          <a:p>
            <a:pPr eaLnBrk="1" hangingPunct="1">
              <a:lnSpc>
                <a:spcPct val="100000"/>
              </a:lnSpc>
            </a:pPr>
            <a:r>
              <a:rPr lang="de-CH" smtClean="0"/>
              <a:t>Wird vom Politools-Netzwerk (nicht gewinnorientierter Verein) entwickelt und betrieben.</a:t>
            </a:r>
          </a:p>
          <a:p>
            <a:pPr eaLnBrk="1" hangingPunct="1">
              <a:lnSpc>
                <a:spcPct val="100000"/>
              </a:lnSpc>
            </a:pPr>
            <a:r>
              <a:rPr lang="de-CH" smtClean="0"/>
              <a:t>Basiert auf einem Vergleich zwischen den politischen Positionen und Präferenzen von Wählern und Kandidaten.</a:t>
            </a:r>
          </a:p>
          <a:p>
            <a:pPr eaLnBrk="1" hangingPunct="1">
              <a:lnSpc>
                <a:spcPct val="100000"/>
              </a:lnSpc>
            </a:pPr>
            <a:r>
              <a:rPr lang="de-CH" smtClean="0"/>
              <a:t>Wurde bei den Nationalratswahlen 2003 das erste Mal eingesetzt.</a:t>
            </a:r>
          </a:p>
          <a:p>
            <a:pPr eaLnBrk="1" hangingPunct="1">
              <a:lnSpc>
                <a:spcPct val="100000"/>
              </a:lnSpc>
            </a:pPr>
            <a:r>
              <a:rPr lang="de-CH" smtClean="0"/>
              <a:t>Kann auf allen Ebenen für Wahlen eingesetzt werden:</a:t>
            </a:r>
          </a:p>
          <a:p>
            <a:pPr lvl="1" eaLnBrk="1" hangingPunct="1">
              <a:lnSpc>
                <a:spcPct val="100000"/>
              </a:lnSpc>
            </a:pPr>
            <a:r>
              <a:rPr lang="de-CH" smtClean="0"/>
              <a:t>National</a:t>
            </a:r>
          </a:p>
          <a:p>
            <a:pPr lvl="1" eaLnBrk="1" hangingPunct="1">
              <a:lnSpc>
                <a:spcPct val="100000"/>
              </a:lnSpc>
            </a:pPr>
            <a:r>
              <a:rPr lang="de-CH" smtClean="0"/>
              <a:t>Kantonal</a:t>
            </a:r>
          </a:p>
          <a:p>
            <a:pPr lvl="1" eaLnBrk="1" hangingPunct="1">
              <a:lnSpc>
                <a:spcPct val="100000"/>
              </a:lnSpc>
            </a:pPr>
            <a:r>
              <a:rPr lang="de-CH" smtClean="0"/>
              <a:t>Kommunal</a:t>
            </a:r>
          </a:p>
          <a:p>
            <a:pPr lvl="1" eaLnBrk="1" hangingPunct="1">
              <a:lnSpc>
                <a:spcPct val="100000"/>
              </a:lnSpc>
            </a:pPr>
            <a:r>
              <a:rPr lang="de-CH" smtClean="0"/>
              <a:t>Nicht-staatliche Akteure (z.B. Vereine, Parteien, ...)</a:t>
            </a:r>
          </a:p>
          <a:p>
            <a:pPr eaLnBrk="1" hangingPunct="1">
              <a:lnSpc>
                <a:spcPct val="100000"/>
              </a:lnSpc>
            </a:pPr>
            <a:endParaRPr lang="de-CH" smtClean="0"/>
          </a:p>
          <a:p>
            <a:pPr lvl="1" eaLnBrk="1" hangingPunct="1">
              <a:lnSpc>
                <a:spcPct val="100000"/>
              </a:lnSpc>
            </a:pPr>
            <a:endParaRPr lang="de-CH" smtClean="0"/>
          </a:p>
        </p:txBody>
      </p:sp>
    </p:spTree>
    <p:extLst>
      <p:ext uri="{BB962C8B-B14F-4D97-AF65-F5344CB8AC3E}">
        <p14:creationId xmlns:p14="http://schemas.microsoft.com/office/powerpoint/2010/main" val="308267651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de-DE" smtClean="0"/>
          </a:p>
        </p:txBody>
      </p:sp>
      <p:sp>
        <p:nvSpPr>
          <p:cNvPr id="21507" name="Rectangle 3"/>
          <p:cNvSpPr>
            <a:spLocks noGrp="1" noChangeArrowheads="1"/>
          </p:cNvSpPr>
          <p:nvPr>
            <p:ph type="body" idx="1"/>
          </p:nvPr>
        </p:nvSpPr>
        <p:spPr/>
        <p:txBody>
          <a:bodyPr/>
          <a:lstStyle/>
          <a:p>
            <a:pPr eaLnBrk="1" hangingPunct="1"/>
            <a:endParaRPr lang="de-DE" smtClean="0"/>
          </a:p>
        </p:txBody>
      </p:sp>
      <p:pic>
        <p:nvPicPr>
          <p:cNvPr id="21508" name="Picture 4"/>
          <p:cNvPicPr>
            <a:picLocks noChangeAspect="1" noChangeArrowheads="1"/>
          </p:cNvPicPr>
          <p:nvPr/>
        </p:nvPicPr>
        <p:blipFill>
          <a:blip r:embed="rId3"/>
          <a:srcRect/>
          <a:stretch>
            <a:fillRect/>
          </a:stretch>
        </p:blipFill>
        <p:spPr bwMode="auto">
          <a:xfrm>
            <a:off x="-304800" y="-228600"/>
            <a:ext cx="9753600" cy="7315200"/>
          </a:xfrm>
          <a:prstGeom prst="rect">
            <a:avLst/>
          </a:prstGeom>
          <a:noFill/>
          <a:ln w="9525">
            <a:noFill/>
            <a:miter lim="800000"/>
            <a:headEnd/>
            <a:tailEnd/>
          </a:ln>
        </p:spPr>
      </p:pic>
    </p:spTree>
    <p:extLst>
      <p:ext uri="{BB962C8B-B14F-4D97-AF65-F5344CB8AC3E}">
        <p14:creationId xmlns:p14="http://schemas.microsoft.com/office/powerpoint/2010/main" val="12036102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169988" y="398463"/>
            <a:ext cx="8154987" cy="727075"/>
          </a:xfrm>
          <a:noFill/>
        </p:spPr>
        <p:txBody>
          <a:bodyPr lIns="123444" rIns="148133" anchor="ctr"/>
          <a:lstStyle/>
          <a:p>
            <a:pPr eaLnBrk="1" hangingPunct="1"/>
            <a:r>
              <a:rPr lang="de-CH" sz="2400" smtClean="0"/>
              <a:t>Wahlempfehlungsliste (Personen)</a:t>
            </a:r>
          </a:p>
        </p:txBody>
      </p:sp>
      <p:pic>
        <p:nvPicPr>
          <p:cNvPr id="22531" name="Picture 3" descr="sv_wahlempfehlung_ausschnitt"/>
          <p:cNvPicPr>
            <a:picLocks noGrp="1" noChangeAspect="1" noChangeArrowheads="1"/>
          </p:cNvPicPr>
          <p:nvPr>
            <p:ph type="body" idx="1"/>
          </p:nvPr>
        </p:nvPicPr>
        <p:blipFill>
          <a:blip r:embed="rId3"/>
          <a:srcRect/>
          <a:stretch>
            <a:fillRect/>
          </a:stretch>
        </p:blipFill>
        <p:spPr>
          <a:xfrm>
            <a:off x="647700" y="1379538"/>
            <a:ext cx="7688263" cy="5121275"/>
          </a:xfrm>
        </p:spPr>
      </p:pic>
    </p:spTree>
    <p:extLst>
      <p:ext uri="{BB962C8B-B14F-4D97-AF65-F5344CB8AC3E}">
        <p14:creationId xmlns:p14="http://schemas.microsoft.com/office/powerpoint/2010/main" val="236148731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de-CH" sz="2400" smtClean="0"/>
              <a:t>Angaben zu den Kandidierenden</a:t>
            </a:r>
          </a:p>
        </p:txBody>
      </p:sp>
      <p:pic>
        <p:nvPicPr>
          <p:cNvPr id="23555" name="Picture 3" descr="sv_pers"/>
          <p:cNvPicPr>
            <a:picLocks noGrp="1" noChangeAspect="1" noChangeArrowheads="1"/>
          </p:cNvPicPr>
          <p:nvPr>
            <p:ph type="body" idx="1"/>
          </p:nvPr>
        </p:nvPicPr>
        <p:blipFill>
          <a:blip r:embed="rId3"/>
          <a:srcRect/>
          <a:stretch>
            <a:fillRect/>
          </a:stretch>
        </p:blipFill>
        <p:spPr>
          <a:xfrm>
            <a:off x="1428750" y="1857375"/>
            <a:ext cx="6221413" cy="4114800"/>
          </a:xfrm>
          <a:noFill/>
        </p:spPr>
      </p:pic>
    </p:spTree>
    <p:extLst>
      <p:ext uri="{BB962C8B-B14F-4D97-AF65-F5344CB8AC3E}">
        <p14:creationId xmlns:p14="http://schemas.microsoft.com/office/powerpoint/2010/main" val="219388491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116013" y="476250"/>
            <a:ext cx="8229600" cy="565150"/>
          </a:xfrm>
          <a:noFill/>
        </p:spPr>
        <p:txBody>
          <a:bodyPr lIns="123444" rIns="148133" anchor="ctr"/>
          <a:lstStyle/>
          <a:p>
            <a:pPr eaLnBrk="1" hangingPunct="1"/>
            <a:r>
              <a:rPr lang="de-CH" sz="2600" smtClean="0"/>
              <a:t>Profilvergleich (smartspider)</a:t>
            </a:r>
          </a:p>
        </p:txBody>
      </p:sp>
      <p:pic>
        <p:nvPicPr>
          <p:cNvPr id="24579" name="Picture 3" descr="sv_smartspider"/>
          <p:cNvPicPr>
            <a:picLocks noGrp="1" noChangeAspect="1" noChangeArrowheads="1"/>
          </p:cNvPicPr>
          <p:nvPr>
            <p:ph type="body" idx="1"/>
          </p:nvPr>
        </p:nvPicPr>
        <p:blipFill>
          <a:blip r:embed="rId3"/>
          <a:srcRect/>
          <a:stretch>
            <a:fillRect/>
          </a:stretch>
        </p:blipFill>
        <p:spPr>
          <a:xfrm>
            <a:off x="1262063" y="1508125"/>
            <a:ext cx="6442075" cy="4894263"/>
          </a:xfrm>
        </p:spPr>
      </p:pic>
    </p:spTree>
    <p:extLst>
      <p:ext uri="{BB962C8B-B14F-4D97-AF65-F5344CB8AC3E}">
        <p14:creationId xmlns:p14="http://schemas.microsoft.com/office/powerpoint/2010/main" val="253488913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CSI-Sites </a:t>
            </a:r>
            <a:endParaRPr lang="de-CH" sz="2400" dirty="0"/>
          </a:p>
        </p:txBody>
      </p:sp>
      <p:sp>
        <p:nvSpPr>
          <p:cNvPr id="3" name="Inhaltsplatzhalter 2"/>
          <p:cNvSpPr>
            <a:spLocks noGrp="1"/>
          </p:cNvSpPr>
          <p:nvPr>
            <p:ph idx="1"/>
          </p:nvPr>
        </p:nvSpPr>
        <p:spPr/>
        <p:txBody>
          <a:bodyPr/>
          <a:lstStyle/>
          <a:p>
            <a:endParaRPr lang="de-CH"/>
          </a:p>
        </p:txBody>
      </p:sp>
      <p:pic>
        <p:nvPicPr>
          <p:cNvPr id="328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68760"/>
            <a:ext cx="5544616" cy="1838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8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3501008"/>
            <a:ext cx="5623769" cy="2160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08539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de-CH" sz="2400" smtClean="0"/>
              <a:t>Wie wird smartvote benutzt, von wem und was sind die Auswirkungen?</a:t>
            </a:r>
          </a:p>
        </p:txBody>
      </p:sp>
      <p:sp>
        <p:nvSpPr>
          <p:cNvPr id="25603" name="Rectangle 3"/>
          <p:cNvSpPr>
            <a:spLocks noGrp="1" noChangeArrowheads="1"/>
          </p:cNvSpPr>
          <p:nvPr>
            <p:ph type="body" idx="1"/>
          </p:nvPr>
        </p:nvSpPr>
        <p:spPr>
          <a:xfrm>
            <a:off x="928688" y="1357313"/>
            <a:ext cx="7640637" cy="3756025"/>
          </a:xfrm>
        </p:spPr>
        <p:txBody>
          <a:bodyPr/>
          <a:lstStyle/>
          <a:p>
            <a:pPr eaLnBrk="1" hangingPunct="1"/>
            <a:r>
              <a:rPr lang="de-CH" sz="2000" smtClean="0"/>
              <a:t>NCCR Democracy-Projekt seit Oktober 2005 (</a:t>
            </a:r>
            <a:r>
              <a:rPr lang="de-CH" sz="2000" smtClean="0">
                <a:hlinkClick r:id="rId3"/>
              </a:rPr>
              <a:t>www.nccr-democracy.unizh.ch</a:t>
            </a:r>
            <a:r>
              <a:rPr lang="de-CH" sz="2000" smtClean="0"/>
              <a:t>).</a:t>
            </a:r>
          </a:p>
          <a:p>
            <a:pPr eaLnBrk="1" hangingPunct="1">
              <a:lnSpc>
                <a:spcPct val="100000"/>
              </a:lnSpc>
            </a:pPr>
            <a:endParaRPr lang="de-CH" sz="2000" smtClean="0"/>
          </a:p>
          <a:p>
            <a:pPr eaLnBrk="1" hangingPunct="1">
              <a:lnSpc>
                <a:spcPct val="100000"/>
              </a:lnSpc>
            </a:pPr>
            <a:r>
              <a:rPr lang="de-CH" sz="2000" smtClean="0"/>
              <a:t>Analyse der Daten, die bei smartvote selbst anfallen. (z.B. Durchführung von Umfragen unter den Kandidierenden und Benutzer/-innen).</a:t>
            </a:r>
          </a:p>
          <a:p>
            <a:pPr eaLnBrk="1" hangingPunct="1">
              <a:lnSpc>
                <a:spcPct val="100000"/>
              </a:lnSpc>
              <a:buFont typeface="Wingdings" pitchFamily="2" charset="2"/>
              <a:buNone/>
            </a:pPr>
            <a:endParaRPr lang="de-CH" sz="2000" smtClean="0"/>
          </a:p>
          <a:p>
            <a:pPr eaLnBrk="1" hangingPunct="1">
              <a:lnSpc>
                <a:spcPct val="100000"/>
              </a:lnSpc>
            </a:pPr>
            <a:r>
              <a:rPr lang="de-CH" sz="2000" smtClean="0"/>
              <a:t>Weitere Umfragen: Kantonale Wahlen Zürich und Waadt im Frühjahr 2007 sowie die National- und Ständeratswahlen 2007, 2011.</a:t>
            </a:r>
          </a:p>
          <a:p>
            <a:pPr eaLnBrk="1" hangingPunct="1">
              <a:lnSpc>
                <a:spcPct val="100000"/>
              </a:lnSpc>
            </a:pPr>
            <a:endParaRPr lang="de-CH" sz="2000" smtClean="0"/>
          </a:p>
          <a:p>
            <a:pPr eaLnBrk="1" hangingPunct="1"/>
            <a:r>
              <a:rPr lang="de-CH" sz="2000" smtClean="0"/>
              <a:t>Projektabschluss: Ende 2013.</a:t>
            </a:r>
          </a:p>
        </p:txBody>
      </p:sp>
    </p:spTree>
    <p:extLst>
      <p:ext uri="{BB962C8B-B14F-4D97-AF65-F5344CB8AC3E}">
        <p14:creationId xmlns:p14="http://schemas.microsoft.com/office/powerpoint/2010/main" val="300838215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de-CH" sz="2400" smtClean="0"/>
              <a:t>Ausgestellte Wahlempfehlungen</a:t>
            </a:r>
          </a:p>
        </p:txBody>
      </p:sp>
      <p:sp>
        <p:nvSpPr>
          <p:cNvPr id="26627" name="Rectangle 3"/>
          <p:cNvSpPr>
            <a:spLocks noGrp="1" noChangeArrowheads="1"/>
          </p:cNvSpPr>
          <p:nvPr>
            <p:ph type="body" idx="1"/>
          </p:nvPr>
        </p:nvSpPr>
        <p:spPr/>
        <p:txBody>
          <a:bodyPr/>
          <a:lstStyle/>
          <a:p>
            <a:pPr eaLnBrk="1" hangingPunct="1"/>
            <a:endParaRPr lang="de-CH" smtClean="0"/>
          </a:p>
          <a:p>
            <a:pPr eaLnBrk="1" hangingPunct="1"/>
            <a:endParaRPr lang="de-CH" smtClean="0"/>
          </a:p>
        </p:txBody>
      </p:sp>
      <p:pic>
        <p:nvPicPr>
          <p:cNvPr id="26628" name="Picture 4"/>
          <p:cNvPicPr>
            <a:picLocks noChangeAspect="1"/>
          </p:cNvPicPr>
          <p:nvPr/>
        </p:nvPicPr>
        <p:blipFill>
          <a:blip r:embed="rId3"/>
          <a:srcRect/>
          <a:stretch>
            <a:fillRect/>
          </a:stretch>
        </p:blipFill>
        <p:spPr bwMode="auto">
          <a:xfrm>
            <a:off x="468313" y="1412875"/>
            <a:ext cx="8064500" cy="4752975"/>
          </a:xfrm>
          <a:prstGeom prst="rect">
            <a:avLst/>
          </a:prstGeom>
          <a:noFill/>
          <a:ln w="12700">
            <a:noFill/>
            <a:miter lim="800000"/>
            <a:headEnd/>
            <a:tailEnd/>
          </a:ln>
        </p:spPr>
      </p:pic>
      <p:sp>
        <p:nvSpPr>
          <p:cNvPr id="26629" name="Text Box 5"/>
          <p:cNvSpPr txBox="1">
            <a:spLocks noChangeArrowheads="1"/>
          </p:cNvSpPr>
          <p:nvPr/>
        </p:nvSpPr>
        <p:spPr bwMode="auto">
          <a:xfrm>
            <a:off x="539750" y="3141663"/>
            <a:ext cx="7272338" cy="366712"/>
          </a:xfrm>
          <a:prstGeom prst="rect">
            <a:avLst/>
          </a:prstGeom>
          <a:noFill/>
          <a:ln w="9525">
            <a:noFill/>
            <a:miter lim="800000"/>
            <a:headEnd/>
            <a:tailEnd/>
          </a:ln>
        </p:spPr>
        <p:txBody>
          <a:bodyPr>
            <a:spAutoFit/>
          </a:bodyPr>
          <a:lstStyle/>
          <a:p>
            <a:pPr algn="l">
              <a:spcBef>
                <a:spcPct val="50000"/>
              </a:spcBef>
            </a:pPr>
            <a:r>
              <a:rPr lang="de-CH" sz="1800">
                <a:solidFill>
                  <a:schemeClr val="tx2"/>
                </a:solidFill>
              </a:rPr>
              <a:t>Nationalratswahlen 2007                                1 Mio.                                45</a:t>
            </a:r>
            <a:endParaRPr lang="de-DE" sz="1800">
              <a:solidFill>
                <a:schemeClr val="tx2"/>
              </a:solidFill>
            </a:endParaRPr>
          </a:p>
        </p:txBody>
      </p:sp>
    </p:spTree>
    <p:extLst>
      <p:ext uri="{BB962C8B-B14F-4D97-AF65-F5344CB8AC3E}">
        <p14:creationId xmlns:p14="http://schemas.microsoft.com/office/powerpoint/2010/main" val="191143503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endParaRPr lang="de-CH" smtClean="0"/>
          </a:p>
        </p:txBody>
      </p:sp>
      <p:graphicFrame>
        <p:nvGraphicFramePr>
          <p:cNvPr id="5" name="Tabelle 4"/>
          <p:cNvGraphicFramePr>
            <a:graphicFrameLocks noGrp="1"/>
          </p:cNvGraphicFramePr>
          <p:nvPr/>
        </p:nvGraphicFramePr>
        <p:xfrm>
          <a:off x="357188" y="285750"/>
          <a:ext cx="8501122" cy="4500590"/>
        </p:xfrm>
        <a:graphic>
          <a:graphicData uri="http://schemas.openxmlformats.org/drawingml/2006/table">
            <a:tbl>
              <a:tblPr/>
              <a:tblGrid>
                <a:gridCol w="5142846"/>
                <a:gridCol w="1093392"/>
                <a:gridCol w="1202732"/>
                <a:gridCol w="1062152"/>
              </a:tblGrid>
              <a:tr h="491838">
                <a:tc>
                  <a:txBody>
                    <a:bodyPr/>
                    <a:lstStyle/>
                    <a:p>
                      <a:pPr algn="ctr" fontAlgn="ctr"/>
                      <a:r>
                        <a:rPr lang="de-CH" sz="1200" b="1" i="0" u="none" strike="noStrike" dirty="0">
                          <a:latin typeface="Verdana"/>
                        </a:rPr>
                        <a:t>Name</a:t>
                      </a:r>
                    </a:p>
                  </a:txBody>
                  <a:tcPr marL="8404" marR="8404" marT="8404" marB="0" anchor="ctr">
                    <a:lnL>
                      <a:noFill/>
                    </a:lnL>
                    <a:lnR>
                      <a:noFill/>
                    </a:lnR>
                    <a:lnT>
                      <a:noFill/>
                    </a:lnT>
                    <a:lnB>
                      <a:noFill/>
                    </a:lnB>
                  </a:tcPr>
                </a:tc>
                <a:tc>
                  <a:txBody>
                    <a:bodyPr/>
                    <a:lstStyle/>
                    <a:p>
                      <a:pPr algn="ctr" fontAlgn="ctr"/>
                      <a:r>
                        <a:rPr lang="de-CH" sz="1200" b="1" i="0" u="none" strike="noStrike">
                          <a:latin typeface="Verdana"/>
                        </a:rPr>
                        <a:t>Date</a:t>
                      </a:r>
                    </a:p>
                  </a:txBody>
                  <a:tcPr marL="8404" marR="8404" marT="8404" marB="0" anchor="ctr">
                    <a:lnL>
                      <a:noFill/>
                    </a:lnL>
                    <a:lnR>
                      <a:noFill/>
                    </a:lnR>
                    <a:lnT>
                      <a:noFill/>
                    </a:lnT>
                    <a:lnB>
                      <a:noFill/>
                    </a:lnB>
                  </a:tcPr>
                </a:tc>
                <a:tc>
                  <a:txBody>
                    <a:bodyPr/>
                    <a:lstStyle/>
                    <a:p>
                      <a:pPr algn="ctr" fontAlgn="ctr"/>
                      <a:r>
                        <a:rPr lang="de-CH" sz="1200" b="1" i="0" u="none" strike="noStrike">
                          <a:latin typeface="Verdana"/>
                        </a:rPr>
                        <a:t>Candidates registered</a:t>
                      </a:r>
                    </a:p>
                  </a:txBody>
                  <a:tcPr marL="8404" marR="8404" marT="8404" marB="0" anchor="ctr">
                    <a:lnL>
                      <a:noFill/>
                    </a:lnL>
                    <a:lnR>
                      <a:noFill/>
                    </a:lnR>
                    <a:lnT>
                      <a:noFill/>
                    </a:lnT>
                    <a:lnB>
                      <a:noFill/>
                    </a:lnB>
                  </a:tcPr>
                </a:tc>
                <a:tc>
                  <a:txBody>
                    <a:bodyPr/>
                    <a:lstStyle/>
                    <a:p>
                      <a:pPr algn="ctr" fontAlgn="ctr"/>
                      <a:r>
                        <a:rPr lang="de-CH" sz="1200" b="1" i="0" u="none" strike="noStrike">
                          <a:latin typeface="Verdana"/>
                        </a:rPr>
                        <a:t>Recommendations</a:t>
                      </a:r>
                    </a:p>
                  </a:txBody>
                  <a:tcPr marL="8404" marR="8404" marT="8404" marB="0" anchor="ctr">
                    <a:lnL>
                      <a:noFill/>
                    </a:lnL>
                    <a:lnR>
                      <a:noFill/>
                    </a:lnR>
                    <a:lnT>
                      <a:noFill/>
                    </a:lnT>
                    <a:lnB>
                      <a:noFill/>
                    </a:lnB>
                  </a:tcPr>
                </a:tc>
              </a:tr>
              <a:tr h="250547">
                <a:tc>
                  <a:txBody>
                    <a:bodyPr/>
                    <a:lstStyle/>
                    <a:p>
                      <a:pPr algn="l" fontAlgn="b"/>
                      <a:endParaRPr lang="de-CH" sz="1200" b="0" i="0" u="none" strike="noStrike" dirty="0">
                        <a:latin typeface="Verdana"/>
                      </a:endParaRPr>
                    </a:p>
                  </a:txBody>
                  <a:tcPr marL="8404" marR="8404" marT="8404" marB="0" anchor="b">
                    <a:lnL>
                      <a:noFill/>
                    </a:lnL>
                    <a:lnR>
                      <a:noFill/>
                    </a:lnR>
                    <a:lnT>
                      <a:noFill/>
                    </a:lnT>
                    <a:lnB>
                      <a:noFill/>
                    </a:lnB>
                  </a:tcPr>
                </a:tc>
                <a:tc>
                  <a:txBody>
                    <a:bodyPr/>
                    <a:lstStyle/>
                    <a:p>
                      <a:pPr algn="ctr" fontAlgn="b"/>
                      <a:endParaRPr lang="de-CH" sz="1200" b="0" i="0" u="none" strike="noStrike">
                        <a:latin typeface="Verdana"/>
                      </a:endParaRPr>
                    </a:p>
                  </a:txBody>
                  <a:tcPr marL="8404" marR="8404" marT="8404" marB="0" anchor="b">
                    <a:lnL>
                      <a:noFill/>
                    </a:lnL>
                    <a:lnR>
                      <a:noFill/>
                    </a:lnR>
                    <a:lnT>
                      <a:noFill/>
                    </a:lnT>
                    <a:lnB>
                      <a:noFill/>
                    </a:lnB>
                  </a:tcPr>
                </a:tc>
                <a:tc>
                  <a:txBody>
                    <a:bodyPr/>
                    <a:lstStyle/>
                    <a:p>
                      <a:pPr algn="ctr" fontAlgn="b"/>
                      <a:endParaRPr lang="de-CH" sz="1200" b="0" i="0" u="none" strike="noStrike">
                        <a:latin typeface="Verdana"/>
                      </a:endParaRPr>
                    </a:p>
                  </a:txBody>
                  <a:tcPr marL="8404" marR="8404" marT="8404" marB="0" anchor="b">
                    <a:lnL>
                      <a:noFill/>
                    </a:lnL>
                    <a:lnR>
                      <a:noFill/>
                    </a:lnR>
                    <a:lnT>
                      <a:noFill/>
                    </a:lnT>
                    <a:lnB>
                      <a:noFill/>
                    </a:lnB>
                  </a:tcPr>
                </a:tc>
                <a:tc>
                  <a:txBody>
                    <a:bodyPr/>
                    <a:lstStyle/>
                    <a:p>
                      <a:pPr algn="ctr" fontAlgn="b"/>
                      <a:endParaRPr lang="de-CH" sz="1200" b="0" i="0" u="none" strike="noStrike">
                        <a:latin typeface="Verdana"/>
                      </a:endParaRPr>
                    </a:p>
                  </a:txBody>
                  <a:tcPr marL="8404" marR="8404" marT="8404" marB="0" anchor="b">
                    <a:lnL>
                      <a:noFill/>
                    </a:lnL>
                    <a:lnR>
                      <a:noFill/>
                    </a:lnR>
                    <a:lnT>
                      <a:noFill/>
                    </a:lnT>
                    <a:lnB>
                      <a:noFill/>
                    </a:lnB>
                  </a:tcPr>
                </a:tc>
              </a:tr>
              <a:tr h="250547">
                <a:tc>
                  <a:txBody>
                    <a:bodyPr/>
                    <a:lstStyle/>
                    <a:p>
                      <a:pPr algn="l" fontAlgn="b"/>
                      <a:endParaRPr lang="de-CH" sz="1200" b="0" i="0" u="none" strike="noStrike" dirty="0">
                        <a:latin typeface="Verdana"/>
                      </a:endParaRPr>
                    </a:p>
                  </a:txBody>
                  <a:tcPr marL="8404" marR="8404" marT="8404" marB="0" anchor="b">
                    <a:lnL>
                      <a:noFill/>
                    </a:lnL>
                    <a:lnR>
                      <a:noFill/>
                    </a:lnR>
                    <a:lnT>
                      <a:noFill/>
                    </a:lnT>
                    <a:lnB>
                      <a:noFill/>
                    </a:lnB>
                  </a:tcPr>
                </a:tc>
                <a:tc>
                  <a:txBody>
                    <a:bodyPr/>
                    <a:lstStyle/>
                    <a:p>
                      <a:pPr algn="ctr" fontAlgn="b"/>
                      <a:endParaRPr lang="de-CH" sz="1200" b="0" i="0" u="none" strike="noStrike">
                        <a:latin typeface="Verdana"/>
                      </a:endParaRPr>
                    </a:p>
                  </a:txBody>
                  <a:tcPr marL="8404" marR="8404" marT="8404" marB="0" anchor="b">
                    <a:lnL>
                      <a:noFill/>
                    </a:lnL>
                    <a:lnR>
                      <a:noFill/>
                    </a:lnR>
                    <a:lnT>
                      <a:noFill/>
                    </a:lnT>
                    <a:lnB>
                      <a:noFill/>
                    </a:lnB>
                  </a:tcPr>
                </a:tc>
                <a:tc>
                  <a:txBody>
                    <a:bodyPr/>
                    <a:lstStyle/>
                    <a:p>
                      <a:pPr algn="ctr" fontAlgn="b"/>
                      <a:endParaRPr lang="de-CH" sz="1200" b="0" i="0" u="none" strike="noStrike">
                        <a:latin typeface="Verdana"/>
                      </a:endParaRPr>
                    </a:p>
                  </a:txBody>
                  <a:tcPr marL="8404" marR="8404" marT="8404" marB="0" anchor="b">
                    <a:lnL>
                      <a:noFill/>
                    </a:lnL>
                    <a:lnR>
                      <a:noFill/>
                    </a:lnR>
                    <a:lnT>
                      <a:noFill/>
                    </a:lnT>
                    <a:lnB>
                      <a:noFill/>
                    </a:lnB>
                  </a:tcPr>
                </a:tc>
                <a:tc>
                  <a:txBody>
                    <a:bodyPr/>
                    <a:lstStyle/>
                    <a:p>
                      <a:pPr algn="ctr" fontAlgn="b"/>
                      <a:endParaRPr lang="de-CH" sz="1200" b="0" i="0" u="none" strike="noStrike">
                        <a:latin typeface="Verdana"/>
                      </a:endParaRPr>
                    </a:p>
                  </a:txBody>
                  <a:tcPr marL="8404" marR="8404" marT="8404" marB="0" anchor="b">
                    <a:lnL>
                      <a:noFill/>
                    </a:lnL>
                    <a:lnR>
                      <a:noFill/>
                    </a:lnR>
                    <a:lnT>
                      <a:noFill/>
                    </a:lnT>
                    <a:lnB>
                      <a:noFill/>
                    </a:lnB>
                  </a:tcPr>
                </a:tc>
              </a:tr>
              <a:tr h="250547">
                <a:tc>
                  <a:txBody>
                    <a:bodyPr/>
                    <a:lstStyle/>
                    <a:p>
                      <a:pPr algn="l" fontAlgn="b"/>
                      <a:r>
                        <a:rPr lang="fr-FR" sz="1200" b="0" i="0" u="none" strike="noStrike" dirty="0">
                          <a:latin typeface="Verdana"/>
                        </a:rPr>
                        <a:t>Ville de Genève: Élection du Conseil administratif - 17.04.2011</a:t>
                      </a:r>
                    </a:p>
                  </a:txBody>
                  <a:tcPr marL="8404" marR="8404" marT="8404" marB="0" anchor="b">
                    <a:lnL>
                      <a:noFill/>
                    </a:lnL>
                    <a:lnR>
                      <a:noFill/>
                    </a:lnR>
                    <a:lnT>
                      <a:noFill/>
                    </a:lnT>
                    <a:lnB>
                      <a:noFill/>
                    </a:lnB>
                  </a:tcPr>
                </a:tc>
                <a:tc>
                  <a:txBody>
                    <a:bodyPr/>
                    <a:lstStyle/>
                    <a:p>
                      <a:pPr algn="ctr" fontAlgn="b"/>
                      <a:r>
                        <a:rPr lang="de-CH" sz="1200" b="0" i="0" u="none" strike="noStrike">
                          <a:latin typeface="Verdana"/>
                        </a:rPr>
                        <a:t>17.04.2011</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8 (80%)</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960</a:t>
                      </a:r>
                    </a:p>
                  </a:txBody>
                  <a:tcPr marL="8404" marR="8404" marT="8404" marB="0" anchor="b">
                    <a:lnL>
                      <a:noFill/>
                    </a:lnL>
                    <a:lnR>
                      <a:noFill/>
                    </a:lnR>
                    <a:lnT>
                      <a:noFill/>
                    </a:lnT>
                    <a:lnB>
                      <a:noFill/>
                    </a:lnB>
                  </a:tcPr>
                </a:tc>
              </a:tr>
              <a:tr h="250547">
                <a:tc>
                  <a:txBody>
                    <a:bodyPr/>
                    <a:lstStyle/>
                    <a:p>
                      <a:pPr algn="l" fontAlgn="b"/>
                      <a:r>
                        <a:rPr lang="it-IT" sz="1200" b="0" i="0" u="none" strike="noStrike" dirty="0">
                          <a:latin typeface="Verdana"/>
                        </a:rPr>
                        <a:t>Cantone Ticino: Elezione del Consiglio di Stato - 10.04.2011</a:t>
                      </a:r>
                    </a:p>
                  </a:txBody>
                  <a:tcPr marL="8404" marR="8404" marT="8404" marB="0" anchor="b">
                    <a:lnL>
                      <a:noFill/>
                    </a:lnL>
                    <a:lnR>
                      <a:noFill/>
                    </a:lnR>
                    <a:lnT>
                      <a:noFill/>
                    </a:lnT>
                    <a:lnB>
                      <a:noFill/>
                    </a:lnB>
                  </a:tcPr>
                </a:tc>
                <a:tc>
                  <a:txBody>
                    <a:bodyPr/>
                    <a:lstStyle/>
                    <a:p>
                      <a:pPr algn="ctr" fontAlgn="b"/>
                      <a:r>
                        <a:rPr lang="de-CH" sz="1200" b="0" i="0" u="none" strike="noStrike">
                          <a:latin typeface="Verdana"/>
                        </a:rPr>
                        <a:t>10.04.2011</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28 (78%)</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5'365</a:t>
                      </a:r>
                    </a:p>
                  </a:txBody>
                  <a:tcPr marL="8404" marR="8404" marT="8404" marB="0" anchor="b">
                    <a:lnL>
                      <a:noFill/>
                    </a:lnL>
                    <a:lnR>
                      <a:noFill/>
                    </a:lnR>
                    <a:lnT>
                      <a:noFill/>
                    </a:lnT>
                    <a:lnB>
                      <a:noFill/>
                    </a:lnB>
                  </a:tcPr>
                </a:tc>
              </a:tr>
              <a:tr h="250547">
                <a:tc>
                  <a:txBody>
                    <a:bodyPr/>
                    <a:lstStyle/>
                    <a:p>
                      <a:pPr algn="l" fontAlgn="b"/>
                      <a:r>
                        <a:rPr lang="it-IT" sz="1200" b="0" i="0" u="none" strike="noStrike" dirty="0">
                          <a:latin typeface="Verdana"/>
                        </a:rPr>
                        <a:t>Cantone Ticino: Elezione del Gran Consiglio - 10.04.2011</a:t>
                      </a:r>
                    </a:p>
                  </a:txBody>
                  <a:tcPr marL="8404" marR="8404" marT="8404" marB="0" anchor="b">
                    <a:lnL>
                      <a:noFill/>
                    </a:lnL>
                    <a:lnR>
                      <a:noFill/>
                    </a:lnR>
                    <a:lnT>
                      <a:noFill/>
                    </a:lnT>
                    <a:lnB>
                      <a:noFill/>
                    </a:lnB>
                  </a:tcPr>
                </a:tc>
                <a:tc>
                  <a:txBody>
                    <a:bodyPr/>
                    <a:lstStyle/>
                    <a:p>
                      <a:pPr algn="ctr" fontAlgn="b"/>
                      <a:r>
                        <a:rPr lang="de-CH" sz="1200" b="0" i="0" u="none" strike="noStrike">
                          <a:latin typeface="Verdana"/>
                        </a:rPr>
                        <a:t>10.04.2011</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351 (52%)</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4'497</a:t>
                      </a:r>
                    </a:p>
                  </a:txBody>
                  <a:tcPr marL="8404" marR="8404" marT="8404" marB="0" anchor="b">
                    <a:lnL>
                      <a:noFill/>
                    </a:lnL>
                    <a:lnR>
                      <a:noFill/>
                    </a:lnR>
                    <a:lnT>
                      <a:noFill/>
                    </a:lnT>
                    <a:lnB>
                      <a:noFill/>
                    </a:lnB>
                  </a:tcPr>
                </a:tc>
              </a:tr>
              <a:tr h="250547">
                <a:tc>
                  <a:txBody>
                    <a:bodyPr/>
                    <a:lstStyle/>
                    <a:p>
                      <a:pPr algn="l" fontAlgn="b"/>
                      <a:r>
                        <a:rPr lang="de-CH" sz="1200" b="0" i="0" u="none" strike="noStrike" dirty="0">
                          <a:latin typeface="Verdana"/>
                        </a:rPr>
                        <a:t>Kanton Luzern: Kantonsratswahlen - 10.04.2011</a:t>
                      </a:r>
                    </a:p>
                  </a:txBody>
                  <a:tcPr marL="8404" marR="8404" marT="8404" marB="0" anchor="b">
                    <a:lnL>
                      <a:noFill/>
                    </a:lnL>
                    <a:lnR>
                      <a:noFill/>
                    </a:lnR>
                    <a:lnT>
                      <a:noFill/>
                    </a:lnT>
                    <a:lnB>
                      <a:noFill/>
                    </a:lnB>
                  </a:tcPr>
                </a:tc>
                <a:tc>
                  <a:txBody>
                    <a:bodyPr/>
                    <a:lstStyle/>
                    <a:p>
                      <a:pPr algn="ctr" fontAlgn="b"/>
                      <a:r>
                        <a:rPr lang="de-CH" sz="1200" b="0" i="0" u="none" strike="noStrike">
                          <a:latin typeface="Verdana"/>
                        </a:rPr>
                        <a:t>10.04.2011</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482 (84%)</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17'908</a:t>
                      </a:r>
                    </a:p>
                  </a:txBody>
                  <a:tcPr marL="8404" marR="8404" marT="8404" marB="0" anchor="b">
                    <a:lnL>
                      <a:noFill/>
                    </a:lnL>
                    <a:lnR>
                      <a:noFill/>
                    </a:lnR>
                    <a:lnT>
                      <a:noFill/>
                    </a:lnT>
                    <a:lnB>
                      <a:noFill/>
                    </a:lnB>
                  </a:tcPr>
                </a:tc>
              </a:tr>
              <a:tr h="250547">
                <a:tc>
                  <a:txBody>
                    <a:bodyPr/>
                    <a:lstStyle/>
                    <a:p>
                      <a:pPr algn="l" fontAlgn="b"/>
                      <a:r>
                        <a:rPr lang="de-CH" sz="1200" b="0" i="0" u="none" strike="noStrike" dirty="0">
                          <a:latin typeface="Verdana"/>
                        </a:rPr>
                        <a:t>Kanton Luzern: Regierungsratswahl - 10.04.2011</a:t>
                      </a:r>
                    </a:p>
                  </a:txBody>
                  <a:tcPr marL="8404" marR="8404" marT="8404" marB="0" anchor="b">
                    <a:lnL>
                      <a:noFill/>
                    </a:lnL>
                    <a:lnR>
                      <a:noFill/>
                    </a:lnR>
                    <a:lnT>
                      <a:noFill/>
                    </a:lnT>
                    <a:lnB>
                      <a:noFill/>
                    </a:lnB>
                  </a:tcPr>
                </a:tc>
                <a:tc>
                  <a:txBody>
                    <a:bodyPr/>
                    <a:lstStyle/>
                    <a:p>
                      <a:pPr algn="ctr" fontAlgn="b"/>
                      <a:r>
                        <a:rPr lang="de-CH" sz="1200" b="0" i="0" u="none" strike="noStrike">
                          <a:latin typeface="Verdana"/>
                        </a:rPr>
                        <a:t>10.04.2011</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8 (100%)</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5'585</a:t>
                      </a:r>
                    </a:p>
                  </a:txBody>
                  <a:tcPr marL="8404" marR="8404" marT="8404" marB="0" anchor="b">
                    <a:lnL>
                      <a:noFill/>
                    </a:lnL>
                    <a:lnR>
                      <a:noFill/>
                    </a:lnR>
                    <a:lnT>
                      <a:noFill/>
                    </a:lnT>
                    <a:lnB>
                      <a:noFill/>
                    </a:lnB>
                  </a:tcPr>
                </a:tc>
              </a:tr>
              <a:tr h="250547">
                <a:tc>
                  <a:txBody>
                    <a:bodyPr/>
                    <a:lstStyle/>
                    <a:p>
                      <a:pPr algn="l" fontAlgn="b"/>
                      <a:r>
                        <a:rPr lang="de-CH" sz="1200" b="0" i="0" u="none" strike="noStrike" dirty="0">
                          <a:latin typeface="Verdana"/>
                        </a:rPr>
                        <a:t>Kanton Zürich: Kantonsratswahlen - 03.04.2011</a:t>
                      </a:r>
                    </a:p>
                  </a:txBody>
                  <a:tcPr marL="8404" marR="8404" marT="8404" marB="0" anchor="b">
                    <a:lnL>
                      <a:noFill/>
                    </a:lnL>
                    <a:lnR>
                      <a:noFill/>
                    </a:lnR>
                    <a:lnT>
                      <a:noFill/>
                    </a:lnT>
                    <a:lnB>
                      <a:noFill/>
                    </a:lnB>
                  </a:tcPr>
                </a:tc>
                <a:tc>
                  <a:txBody>
                    <a:bodyPr/>
                    <a:lstStyle/>
                    <a:p>
                      <a:pPr algn="ctr" fontAlgn="b"/>
                      <a:r>
                        <a:rPr lang="de-CH" sz="1200" b="0" i="0" u="none" strike="noStrike" dirty="0">
                          <a:latin typeface="Verdana"/>
                        </a:rPr>
                        <a:t>03.04.2011</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1208 (70%)</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50'826</a:t>
                      </a:r>
                    </a:p>
                  </a:txBody>
                  <a:tcPr marL="8404" marR="8404" marT="8404" marB="0" anchor="b">
                    <a:lnL>
                      <a:noFill/>
                    </a:lnL>
                    <a:lnR>
                      <a:noFill/>
                    </a:lnR>
                    <a:lnT>
                      <a:noFill/>
                    </a:lnT>
                    <a:lnB>
                      <a:noFill/>
                    </a:lnB>
                  </a:tcPr>
                </a:tc>
              </a:tr>
              <a:tr h="250547">
                <a:tc>
                  <a:txBody>
                    <a:bodyPr/>
                    <a:lstStyle/>
                    <a:p>
                      <a:pPr algn="l" fontAlgn="b"/>
                      <a:r>
                        <a:rPr lang="de-CH" sz="1200" b="0" i="0" u="none" strike="noStrike">
                          <a:latin typeface="Verdana"/>
                        </a:rPr>
                        <a:t>Kanton Zürich: Regierungsratswahl - 03.04.2011</a:t>
                      </a:r>
                    </a:p>
                  </a:txBody>
                  <a:tcPr marL="8404" marR="8404" marT="8404" marB="0" anchor="b">
                    <a:lnL>
                      <a:noFill/>
                    </a:lnL>
                    <a:lnR>
                      <a:noFill/>
                    </a:lnR>
                    <a:lnT>
                      <a:noFill/>
                    </a:lnT>
                    <a:lnB>
                      <a:noFill/>
                    </a:lnB>
                  </a:tcPr>
                </a:tc>
                <a:tc>
                  <a:txBody>
                    <a:bodyPr/>
                    <a:lstStyle/>
                    <a:p>
                      <a:pPr algn="ctr" fontAlgn="b"/>
                      <a:r>
                        <a:rPr lang="de-CH" sz="1200" b="0" i="0" u="none" strike="noStrike" dirty="0">
                          <a:latin typeface="Verdana"/>
                        </a:rPr>
                        <a:t>03.04.2011</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9 (100%)</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18'477</a:t>
                      </a:r>
                    </a:p>
                  </a:txBody>
                  <a:tcPr marL="8404" marR="8404" marT="8404" marB="0" anchor="b">
                    <a:lnL>
                      <a:noFill/>
                    </a:lnL>
                    <a:lnR>
                      <a:noFill/>
                    </a:lnR>
                    <a:lnT>
                      <a:noFill/>
                    </a:lnT>
                    <a:lnB>
                      <a:noFill/>
                    </a:lnB>
                  </a:tcPr>
                </a:tc>
              </a:tr>
              <a:tr h="250547">
                <a:tc>
                  <a:txBody>
                    <a:bodyPr/>
                    <a:lstStyle/>
                    <a:p>
                      <a:pPr algn="l" fontAlgn="b"/>
                      <a:r>
                        <a:rPr lang="de-CH" sz="1200" b="0" i="0" u="none" strike="noStrike">
                          <a:latin typeface="Verdana"/>
                        </a:rPr>
                        <a:t>Kanton Basel-Landschaft: Landratswahlen - 27.03.2011</a:t>
                      </a:r>
                    </a:p>
                  </a:txBody>
                  <a:tcPr marL="8404" marR="8404" marT="8404" marB="0" anchor="b">
                    <a:lnL>
                      <a:noFill/>
                    </a:lnL>
                    <a:lnR>
                      <a:noFill/>
                    </a:lnR>
                    <a:lnT>
                      <a:noFill/>
                    </a:lnT>
                    <a:lnB>
                      <a:noFill/>
                    </a:lnB>
                  </a:tcPr>
                </a:tc>
                <a:tc>
                  <a:txBody>
                    <a:bodyPr/>
                    <a:lstStyle/>
                    <a:p>
                      <a:pPr algn="ctr" fontAlgn="b"/>
                      <a:r>
                        <a:rPr lang="de-CH" sz="1200" b="0" i="0" u="none" strike="noStrike" dirty="0">
                          <a:latin typeface="Verdana"/>
                        </a:rPr>
                        <a:t>27.03.2011</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448 (73%)</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15'604</a:t>
                      </a:r>
                    </a:p>
                  </a:txBody>
                  <a:tcPr marL="8404" marR="8404" marT="8404" marB="0" anchor="b">
                    <a:lnL>
                      <a:noFill/>
                    </a:lnL>
                    <a:lnR>
                      <a:noFill/>
                    </a:lnR>
                    <a:lnT>
                      <a:noFill/>
                    </a:lnT>
                    <a:lnB>
                      <a:noFill/>
                    </a:lnB>
                  </a:tcPr>
                </a:tc>
              </a:tr>
              <a:tr h="250547">
                <a:tc>
                  <a:txBody>
                    <a:bodyPr/>
                    <a:lstStyle/>
                    <a:p>
                      <a:pPr algn="l" fontAlgn="b"/>
                      <a:r>
                        <a:rPr lang="de-CH" sz="1200" b="0" i="0" u="none" strike="noStrike">
                          <a:latin typeface="Verdana"/>
                        </a:rPr>
                        <a:t>Kanton Basel-Landschaft: Regierungsratswahlen - 27.03.2011</a:t>
                      </a:r>
                    </a:p>
                  </a:txBody>
                  <a:tcPr marL="8404" marR="8404" marT="8404" marB="0" anchor="b">
                    <a:lnL>
                      <a:noFill/>
                    </a:lnL>
                    <a:lnR>
                      <a:noFill/>
                    </a:lnR>
                    <a:lnT>
                      <a:noFill/>
                    </a:lnT>
                    <a:lnB>
                      <a:noFill/>
                    </a:lnB>
                  </a:tcPr>
                </a:tc>
                <a:tc>
                  <a:txBody>
                    <a:bodyPr/>
                    <a:lstStyle/>
                    <a:p>
                      <a:pPr algn="ctr" fontAlgn="b"/>
                      <a:r>
                        <a:rPr lang="de-CH" sz="1200" b="0" i="0" u="none" strike="noStrike" dirty="0">
                          <a:latin typeface="Verdana"/>
                        </a:rPr>
                        <a:t>27.03.2011</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4 (57%)</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4'614</a:t>
                      </a:r>
                    </a:p>
                  </a:txBody>
                  <a:tcPr marL="8404" marR="8404" marT="8404" marB="0" anchor="b">
                    <a:lnL>
                      <a:noFill/>
                    </a:lnL>
                    <a:lnR>
                      <a:noFill/>
                    </a:lnR>
                    <a:lnT>
                      <a:noFill/>
                    </a:lnT>
                    <a:lnB>
                      <a:noFill/>
                    </a:lnB>
                  </a:tcPr>
                </a:tc>
              </a:tr>
              <a:tr h="250547">
                <a:tc>
                  <a:txBody>
                    <a:bodyPr/>
                    <a:lstStyle/>
                    <a:p>
                      <a:pPr algn="l" fontAlgn="b"/>
                      <a:r>
                        <a:rPr lang="fr-FR" sz="1200" b="0" i="0" u="none" strike="noStrike">
                          <a:latin typeface="Verdana"/>
                        </a:rPr>
                        <a:t>Ville de Genève: Élection du Conseil municipal - 13.03.2011</a:t>
                      </a:r>
                    </a:p>
                  </a:txBody>
                  <a:tcPr marL="8404" marR="8404" marT="8404" marB="0" anchor="b">
                    <a:lnL>
                      <a:noFill/>
                    </a:lnL>
                    <a:lnR>
                      <a:noFill/>
                    </a:lnR>
                    <a:lnT>
                      <a:noFill/>
                    </a:lnT>
                    <a:lnB>
                      <a:noFill/>
                    </a:lnB>
                  </a:tcPr>
                </a:tc>
                <a:tc>
                  <a:txBody>
                    <a:bodyPr/>
                    <a:lstStyle/>
                    <a:p>
                      <a:pPr algn="ctr" fontAlgn="b"/>
                      <a:r>
                        <a:rPr lang="de-CH" sz="1200" b="0" i="0" u="none" strike="noStrike">
                          <a:latin typeface="Verdana"/>
                        </a:rPr>
                        <a:t>13.03.2011</a:t>
                      </a:r>
                    </a:p>
                  </a:txBody>
                  <a:tcPr marL="8404" marR="8404" marT="8404" marB="0" anchor="b">
                    <a:lnL>
                      <a:noFill/>
                    </a:lnL>
                    <a:lnR>
                      <a:noFill/>
                    </a:lnR>
                    <a:lnT>
                      <a:noFill/>
                    </a:lnT>
                    <a:lnB>
                      <a:noFill/>
                    </a:lnB>
                  </a:tcPr>
                </a:tc>
                <a:tc>
                  <a:txBody>
                    <a:bodyPr/>
                    <a:lstStyle/>
                    <a:p>
                      <a:pPr algn="r" fontAlgn="b"/>
                      <a:r>
                        <a:rPr lang="de-CH" sz="1200" b="0" i="0" u="none" strike="noStrike" dirty="0">
                          <a:latin typeface="Verdana"/>
                        </a:rPr>
                        <a:t>174 (64%)</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5'588</a:t>
                      </a:r>
                    </a:p>
                  </a:txBody>
                  <a:tcPr marL="8404" marR="8404" marT="8404" marB="0" anchor="b">
                    <a:lnL>
                      <a:noFill/>
                    </a:lnL>
                    <a:lnR>
                      <a:noFill/>
                    </a:lnR>
                    <a:lnT>
                      <a:noFill/>
                    </a:lnT>
                    <a:lnB>
                      <a:noFill/>
                    </a:lnB>
                  </a:tcPr>
                </a:tc>
              </a:tr>
              <a:tr h="250547">
                <a:tc>
                  <a:txBody>
                    <a:bodyPr/>
                    <a:lstStyle/>
                    <a:p>
                      <a:pPr algn="l" fontAlgn="b"/>
                      <a:r>
                        <a:rPr lang="de-CH" sz="1200" b="0" i="0" u="none" strike="noStrike">
                          <a:latin typeface="Verdana"/>
                        </a:rPr>
                        <a:t>Stadt Kreuzlingen: Gemeinderatswahl - 13.03.2011</a:t>
                      </a:r>
                    </a:p>
                  </a:txBody>
                  <a:tcPr marL="8404" marR="8404" marT="8404" marB="0" anchor="b">
                    <a:lnL>
                      <a:noFill/>
                    </a:lnL>
                    <a:lnR>
                      <a:noFill/>
                    </a:lnR>
                    <a:lnT>
                      <a:noFill/>
                    </a:lnT>
                    <a:lnB>
                      <a:noFill/>
                    </a:lnB>
                  </a:tcPr>
                </a:tc>
                <a:tc>
                  <a:txBody>
                    <a:bodyPr/>
                    <a:lstStyle/>
                    <a:p>
                      <a:pPr algn="ctr" fontAlgn="b"/>
                      <a:r>
                        <a:rPr lang="de-CH" sz="1200" b="0" i="0" u="none" strike="noStrike">
                          <a:latin typeface="Verdana"/>
                        </a:rPr>
                        <a:t>13.03.2011</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77 (84%)</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536</a:t>
                      </a:r>
                    </a:p>
                  </a:txBody>
                  <a:tcPr marL="8404" marR="8404" marT="8404" marB="0" anchor="b">
                    <a:lnL>
                      <a:noFill/>
                    </a:lnL>
                    <a:lnR>
                      <a:noFill/>
                    </a:lnR>
                    <a:lnT>
                      <a:noFill/>
                    </a:lnT>
                    <a:lnB>
                      <a:noFill/>
                    </a:lnB>
                  </a:tcPr>
                </a:tc>
              </a:tr>
              <a:tr h="250547">
                <a:tc>
                  <a:txBody>
                    <a:bodyPr/>
                    <a:lstStyle/>
                    <a:p>
                      <a:pPr algn="l" fontAlgn="b"/>
                      <a:r>
                        <a:rPr lang="de-CH" sz="1200" b="0" i="0" u="none" strike="noStrike">
                          <a:latin typeface="Verdana"/>
                        </a:rPr>
                        <a:t>Kanton Bern: Ersatzwahl Ständerat, 2. Wahlgang - 06.03.2011</a:t>
                      </a:r>
                    </a:p>
                  </a:txBody>
                  <a:tcPr marL="8404" marR="8404" marT="8404" marB="0" anchor="b">
                    <a:lnL>
                      <a:noFill/>
                    </a:lnL>
                    <a:lnR>
                      <a:noFill/>
                    </a:lnR>
                    <a:lnT>
                      <a:noFill/>
                    </a:lnT>
                    <a:lnB>
                      <a:noFill/>
                    </a:lnB>
                  </a:tcPr>
                </a:tc>
                <a:tc>
                  <a:txBody>
                    <a:bodyPr/>
                    <a:lstStyle/>
                    <a:p>
                      <a:pPr algn="ctr" fontAlgn="b"/>
                      <a:r>
                        <a:rPr lang="de-CH" sz="1200" b="0" i="0" u="none" strike="noStrike">
                          <a:latin typeface="Verdana"/>
                        </a:rPr>
                        <a:t>06.03.2011</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2 (100%)</a:t>
                      </a:r>
                    </a:p>
                  </a:txBody>
                  <a:tcPr marL="8404" marR="8404" marT="8404" marB="0" anchor="b">
                    <a:lnL>
                      <a:noFill/>
                    </a:lnL>
                    <a:lnR>
                      <a:noFill/>
                    </a:lnR>
                    <a:lnT>
                      <a:noFill/>
                    </a:lnT>
                    <a:lnB>
                      <a:noFill/>
                    </a:lnB>
                  </a:tcPr>
                </a:tc>
                <a:tc>
                  <a:txBody>
                    <a:bodyPr/>
                    <a:lstStyle/>
                    <a:p>
                      <a:pPr algn="r" fontAlgn="b"/>
                      <a:r>
                        <a:rPr lang="de-CH" sz="1200" b="0" i="0" u="none" strike="noStrike" dirty="0">
                          <a:latin typeface="Verdana"/>
                        </a:rPr>
                        <a:t>746</a:t>
                      </a:r>
                    </a:p>
                  </a:txBody>
                  <a:tcPr marL="8404" marR="8404" marT="8404" marB="0" anchor="b">
                    <a:lnL>
                      <a:noFill/>
                    </a:lnL>
                    <a:lnR>
                      <a:noFill/>
                    </a:lnR>
                    <a:lnT>
                      <a:noFill/>
                    </a:lnT>
                    <a:lnB>
                      <a:noFill/>
                    </a:lnB>
                  </a:tcPr>
                </a:tc>
              </a:tr>
              <a:tr h="250547">
                <a:tc>
                  <a:txBody>
                    <a:bodyPr/>
                    <a:lstStyle/>
                    <a:p>
                      <a:pPr algn="l" fontAlgn="b"/>
                      <a:r>
                        <a:rPr lang="de-CH" sz="1200" b="0" i="0" u="none" strike="noStrike">
                          <a:latin typeface="Verdana"/>
                        </a:rPr>
                        <a:t>Kanton Bern: Ersatzwahl Ständerat - 13.02.2011</a:t>
                      </a:r>
                    </a:p>
                  </a:txBody>
                  <a:tcPr marL="8404" marR="8404" marT="8404" marB="0" anchor="b">
                    <a:lnL>
                      <a:noFill/>
                    </a:lnL>
                    <a:lnR>
                      <a:noFill/>
                    </a:lnR>
                    <a:lnT>
                      <a:noFill/>
                    </a:lnT>
                    <a:lnB>
                      <a:noFill/>
                    </a:lnB>
                  </a:tcPr>
                </a:tc>
                <a:tc>
                  <a:txBody>
                    <a:bodyPr/>
                    <a:lstStyle/>
                    <a:p>
                      <a:pPr algn="ctr" fontAlgn="b"/>
                      <a:r>
                        <a:rPr lang="de-CH" sz="1200" b="0" i="0" u="none" strike="noStrike">
                          <a:latin typeface="Verdana"/>
                        </a:rPr>
                        <a:t>13.02.2011</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4 (100%)</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2'811</a:t>
                      </a:r>
                    </a:p>
                  </a:txBody>
                  <a:tcPr marL="8404" marR="8404" marT="8404" marB="0" anchor="b">
                    <a:lnL>
                      <a:noFill/>
                    </a:lnL>
                    <a:lnR>
                      <a:noFill/>
                    </a:lnR>
                    <a:lnT>
                      <a:noFill/>
                    </a:lnT>
                    <a:lnB>
                      <a:noFill/>
                    </a:lnB>
                  </a:tcPr>
                </a:tc>
              </a:tr>
              <a:tr h="250547">
                <a:tc>
                  <a:txBody>
                    <a:bodyPr/>
                    <a:lstStyle/>
                    <a:p>
                      <a:pPr algn="l" fontAlgn="b"/>
                      <a:r>
                        <a:rPr lang="de-CH" sz="1200" b="0" i="0" u="none" strike="noStrike">
                          <a:latin typeface="Verdana"/>
                        </a:rPr>
                        <a:t>Stadt Kreuzlingen: Stadtratswahl - 13.02.2011</a:t>
                      </a:r>
                    </a:p>
                  </a:txBody>
                  <a:tcPr marL="8404" marR="8404" marT="8404" marB="0" anchor="b">
                    <a:lnL>
                      <a:noFill/>
                    </a:lnL>
                    <a:lnR>
                      <a:noFill/>
                    </a:lnR>
                    <a:lnT>
                      <a:noFill/>
                    </a:lnT>
                    <a:lnB>
                      <a:noFill/>
                    </a:lnB>
                  </a:tcPr>
                </a:tc>
                <a:tc>
                  <a:txBody>
                    <a:bodyPr/>
                    <a:lstStyle/>
                    <a:p>
                      <a:pPr algn="ctr" fontAlgn="b"/>
                      <a:r>
                        <a:rPr lang="de-CH" sz="1200" b="0" i="0" u="none" strike="noStrike">
                          <a:latin typeface="Verdana"/>
                        </a:rPr>
                        <a:t>13.02.2011</a:t>
                      </a:r>
                    </a:p>
                  </a:txBody>
                  <a:tcPr marL="8404" marR="8404" marT="8404" marB="0" anchor="b">
                    <a:lnL>
                      <a:noFill/>
                    </a:lnL>
                    <a:lnR>
                      <a:noFill/>
                    </a:lnR>
                    <a:lnT>
                      <a:noFill/>
                    </a:lnT>
                    <a:lnB>
                      <a:noFill/>
                    </a:lnB>
                  </a:tcPr>
                </a:tc>
                <a:tc>
                  <a:txBody>
                    <a:bodyPr/>
                    <a:lstStyle/>
                    <a:p>
                      <a:pPr algn="r" fontAlgn="b"/>
                      <a:r>
                        <a:rPr lang="de-CH" sz="1200" b="0" i="0" u="none" strike="noStrike">
                          <a:latin typeface="Verdana"/>
                        </a:rPr>
                        <a:t>5 (100%)</a:t>
                      </a:r>
                    </a:p>
                  </a:txBody>
                  <a:tcPr marL="8404" marR="8404" marT="8404" marB="0" anchor="b">
                    <a:lnL>
                      <a:noFill/>
                    </a:lnL>
                    <a:lnR>
                      <a:noFill/>
                    </a:lnR>
                    <a:lnT>
                      <a:noFill/>
                    </a:lnT>
                    <a:lnB>
                      <a:noFill/>
                    </a:lnB>
                  </a:tcPr>
                </a:tc>
                <a:tc>
                  <a:txBody>
                    <a:bodyPr/>
                    <a:lstStyle/>
                    <a:p>
                      <a:pPr algn="r" fontAlgn="b"/>
                      <a:r>
                        <a:rPr lang="de-CH" sz="1200" b="0" i="0" u="none" strike="noStrike" dirty="0">
                          <a:latin typeface="Verdana"/>
                        </a:rPr>
                        <a:t>464</a:t>
                      </a:r>
                    </a:p>
                  </a:txBody>
                  <a:tcPr marL="8404" marR="8404" marT="8404" marB="0" anchor="b">
                    <a:lnL>
                      <a:noFill/>
                    </a:lnL>
                    <a:lnR>
                      <a:noFill/>
                    </a:lnR>
                    <a:lnT>
                      <a:noFill/>
                    </a:lnT>
                    <a:lnB>
                      <a:noFill/>
                    </a:lnB>
                  </a:tcPr>
                </a:tc>
              </a:tr>
            </a:tbl>
          </a:graphicData>
        </a:graphic>
      </p:graphicFrame>
      <p:sp>
        <p:nvSpPr>
          <p:cNvPr id="27720" name="Textfeld 6"/>
          <p:cNvSpPr txBox="1">
            <a:spLocks noChangeArrowheads="1"/>
          </p:cNvSpPr>
          <p:nvPr/>
        </p:nvSpPr>
        <p:spPr bwMode="auto">
          <a:xfrm>
            <a:off x="1143000" y="5286375"/>
            <a:ext cx="7000875" cy="1016000"/>
          </a:xfrm>
          <a:prstGeom prst="rect">
            <a:avLst/>
          </a:prstGeom>
          <a:noFill/>
          <a:ln w="9525">
            <a:noFill/>
            <a:miter lim="800000"/>
            <a:headEnd/>
            <a:tailEnd/>
          </a:ln>
        </p:spPr>
        <p:txBody>
          <a:bodyPr>
            <a:spAutoFit/>
          </a:bodyPr>
          <a:lstStyle/>
          <a:p>
            <a:r>
              <a:rPr lang="de-CH" sz="2000"/>
              <a:t>St. Gallen, Thurgau, Basel-Stadt, Biel, Gossau, Biel, Bern, Luzern-Littau, Genève, Köniz, Winterthur, Illnau-Effretikon, Zürich, Bern, Thun, Kreuzlingen</a:t>
            </a:r>
          </a:p>
        </p:txBody>
      </p:sp>
    </p:spTree>
    <p:extLst>
      <p:ext uri="{BB962C8B-B14F-4D97-AF65-F5344CB8AC3E}">
        <p14:creationId xmlns:p14="http://schemas.microsoft.com/office/powerpoint/2010/main" val="2258259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214438" y="642938"/>
            <a:ext cx="6692900" cy="304800"/>
          </a:xfrm>
        </p:spPr>
        <p:txBody>
          <a:bodyPr/>
          <a:lstStyle/>
          <a:p>
            <a:pPr eaLnBrk="1" hangingPunct="1"/>
            <a:r>
              <a:rPr lang="de-CH" sz="2400" smtClean="0"/>
              <a:t>Befragungen: Ergebnisse Wähler/-innen</a:t>
            </a:r>
          </a:p>
        </p:txBody>
      </p:sp>
      <p:sp>
        <p:nvSpPr>
          <p:cNvPr id="28675" name="Rectangle 3"/>
          <p:cNvSpPr>
            <a:spLocks noGrp="1" noChangeArrowheads="1"/>
          </p:cNvSpPr>
          <p:nvPr>
            <p:ph type="body" idx="1"/>
          </p:nvPr>
        </p:nvSpPr>
        <p:spPr>
          <a:xfrm>
            <a:off x="642938" y="1214438"/>
            <a:ext cx="8072437" cy="4114800"/>
          </a:xfrm>
        </p:spPr>
        <p:txBody>
          <a:bodyPr/>
          <a:lstStyle/>
          <a:p>
            <a:pPr eaLnBrk="1" hangingPunct="1">
              <a:lnSpc>
                <a:spcPct val="100000"/>
              </a:lnSpc>
              <a:buFont typeface="Wingdings" pitchFamily="2" charset="2"/>
              <a:buNone/>
            </a:pPr>
            <a:r>
              <a:rPr lang="de-CH" smtClean="0"/>
              <a:t>Benutzer/-innenprofil:</a:t>
            </a:r>
          </a:p>
          <a:p>
            <a:pPr eaLnBrk="1" hangingPunct="1">
              <a:lnSpc>
                <a:spcPct val="100000"/>
              </a:lnSpc>
            </a:pPr>
            <a:r>
              <a:rPr lang="de-CH" smtClean="0"/>
              <a:t>66.2% Männer, 33.8% Frauen (2007).</a:t>
            </a:r>
          </a:p>
          <a:p>
            <a:pPr eaLnBrk="1" hangingPunct="1">
              <a:lnSpc>
                <a:spcPct val="100000"/>
              </a:lnSpc>
            </a:pPr>
            <a:r>
              <a:rPr lang="de-CH" smtClean="0"/>
              <a:t>Auch die übrigen Indikatoren wie die Altersverteilung, das Einkommen und die Bildung entsprechen den Erkenntnissen der Forschung zum Digital divide.</a:t>
            </a:r>
          </a:p>
          <a:p>
            <a:pPr eaLnBrk="1" hangingPunct="1">
              <a:lnSpc>
                <a:spcPct val="100000"/>
              </a:lnSpc>
            </a:pPr>
            <a:endParaRPr lang="de-CH" smtClean="0"/>
          </a:p>
          <a:p>
            <a:pPr eaLnBrk="1" hangingPunct="1">
              <a:lnSpc>
                <a:spcPct val="100000"/>
              </a:lnSpc>
              <a:buFont typeface="Wingdings" pitchFamily="2" charset="2"/>
              <a:buNone/>
            </a:pPr>
            <a:r>
              <a:rPr lang="de-CH" smtClean="0"/>
              <a:t>Sehr hohe Zufriedenheit in den folgenden Bereichen:</a:t>
            </a:r>
          </a:p>
          <a:p>
            <a:pPr lvl="1" eaLnBrk="1" hangingPunct="1">
              <a:lnSpc>
                <a:spcPct val="100000"/>
              </a:lnSpc>
            </a:pPr>
            <a:r>
              <a:rPr lang="de-CH" smtClean="0"/>
              <a:t>Benutzerfreundlichkeit (93.6%).</a:t>
            </a:r>
          </a:p>
          <a:p>
            <a:pPr lvl="1" eaLnBrk="1" hangingPunct="1">
              <a:lnSpc>
                <a:spcPct val="100000"/>
              </a:lnSpc>
            </a:pPr>
            <a:r>
              <a:rPr lang="de-CH" smtClean="0"/>
              <a:t>Glaubwürdigkeit/Nachvollziehbarkeit der Wahlempfehlung (86.9%).</a:t>
            </a:r>
          </a:p>
          <a:p>
            <a:pPr lvl="1" eaLnBrk="1" hangingPunct="1">
              <a:lnSpc>
                <a:spcPct val="100000"/>
              </a:lnSpc>
            </a:pPr>
            <a:r>
              <a:rPr lang="de-CH" smtClean="0"/>
              <a:t>Glaubwürdigkeit/Nachvollziehbarkeit der grafischen Analysen (88.9%).</a:t>
            </a:r>
          </a:p>
          <a:p>
            <a:pPr lvl="1" eaLnBrk="1" hangingPunct="1">
              <a:lnSpc>
                <a:spcPct val="100000"/>
              </a:lnSpc>
            </a:pPr>
            <a:r>
              <a:rPr lang="de-CH" smtClean="0"/>
              <a:t>Korrekte Widergabe der eigenen politischen Positionen (88.3%).</a:t>
            </a:r>
          </a:p>
          <a:p>
            <a:pPr lvl="1" eaLnBrk="1" hangingPunct="1">
              <a:lnSpc>
                <a:spcPct val="100000"/>
              </a:lnSpc>
            </a:pPr>
            <a:endParaRPr lang="de-CH" smtClean="0"/>
          </a:p>
          <a:p>
            <a:pPr eaLnBrk="1" hangingPunct="1">
              <a:lnSpc>
                <a:spcPct val="100000"/>
              </a:lnSpc>
            </a:pPr>
            <a:r>
              <a:rPr lang="de-CH" smtClean="0"/>
              <a:t>98.5% möchten smartvote bei den nächsten Wahlen wieder benutzen.</a:t>
            </a:r>
          </a:p>
          <a:p>
            <a:pPr eaLnBrk="1" hangingPunct="1">
              <a:lnSpc>
                <a:spcPct val="100000"/>
              </a:lnSpc>
            </a:pPr>
            <a:endParaRPr lang="de-CH" smtClean="0"/>
          </a:p>
        </p:txBody>
      </p:sp>
    </p:spTree>
    <p:extLst>
      <p:ext uri="{BB962C8B-B14F-4D97-AF65-F5344CB8AC3E}">
        <p14:creationId xmlns:p14="http://schemas.microsoft.com/office/powerpoint/2010/main" val="36969137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de-CH" sz="2400" smtClean="0"/>
              <a:t>Alter</a:t>
            </a:r>
            <a:endParaRPr lang="de-DE" sz="2400" smtClean="0"/>
          </a:p>
        </p:txBody>
      </p:sp>
      <p:graphicFrame>
        <p:nvGraphicFramePr>
          <p:cNvPr id="1026" name="Object 3"/>
          <p:cNvGraphicFramePr>
            <a:graphicFrameLocks noGrp="1" noChangeAspect="1"/>
          </p:cNvGraphicFramePr>
          <p:nvPr>
            <p:ph idx="1"/>
          </p:nvPr>
        </p:nvGraphicFramePr>
        <p:xfrm>
          <a:off x="755650" y="1700213"/>
          <a:ext cx="7704138" cy="3810000"/>
        </p:xfrm>
        <a:graphic>
          <a:graphicData uri="http://schemas.openxmlformats.org/presentationml/2006/ole">
            <mc:AlternateContent xmlns:mc="http://schemas.openxmlformats.org/markup-compatibility/2006">
              <mc:Choice xmlns:v="urn:schemas-microsoft-com:vml" Requires="v">
                <p:oleObj spid="_x0000_s330764" name="Diagramm" r:id="rId5" imgW="5277002" imgH="2610002" progId="Excel.Sheet.8">
                  <p:embed/>
                </p:oleObj>
              </mc:Choice>
              <mc:Fallback>
                <p:oleObj name="Diagramm" r:id="rId5" imgW="5277002" imgH="2610002"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1700213"/>
                        <a:ext cx="7704138" cy="381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732842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1265238" y="692150"/>
            <a:ext cx="6692900" cy="304800"/>
          </a:xfrm>
        </p:spPr>
        <p:txBody>
          <a:bodyPr/>
          <a:lstStyle/>
          <a:p>
            <a:pPr eaLnBrk="1" hangingPunct="1"/>
            <a:r>
              <a:rPr lang="de-CH" sz="2400" smtClean="0"/>
              <a:t>Parteisympathien (2007)</a:t>
            </a:r>
            <a:endParaRPr lang="de-DE" sz="2400" smtClean="0"/>
          </a:p>
        </p:txBody>
      </p:sp>
      <p:graphicFrame>
        <p:nvGraphicFramePr>
          <p:cNvPr id="2050" name="Object 4"/>
          <p:cNvGraphicFramePr>
            <a:graphicFrameLocks noGrp="1" noChangeAspect="1"/>
          </p:cNvGraphicFramePr>
          <p:nvPr>
            <p:ph idx="1"/>
          </p:nvPr>
        </p:nvGraphicFramePr>
        <p:xfrm>
          <a:off x="1143000" y="1357313"/>
          <a:ext cx="6496050" cy="4805362"/>
        </p:xfrm>
        <a:graphic>
          <a:graphicData uri="http://schemas.openxmlformats.org/presentationml/2006/ole">
            <mc:AlternateContent xmlns:mc="http://schemas.openxmlformats.org/markup-compatibility/2006">
              <mc:Choice xmlns:v="urn:schemas-microsoft-com:vml" Requires="v">
                <p:oleObj spid="_x0000_s331788" name="Worksheet" r:id="rId5" imgW="3733935" imgH="2762385" progId="Excel.Sheet.8">
                  <p:embed/>
                </p:oleObj>
              </mc:Choice>
              <mc:Fallback>
                <p:oleObj name="Worksheet" r:id="rId5" imgW="3733935" imgH="2762385"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357313"/>
                        <a:ext cx="6496050" cy="480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feld 3"/>
          <p:cNvSpPr txBox="1"/>
          <p:nvPr/>
        </p:nvSpPr>
        <p:spPr>
          <a:xfrm>
            <a:off x="7643813" y="5572125"/>
            <a:ext cx="1500187" cy="369888"/>
          </a:xfrm>
          <a:prstGeom prst="rect">
            <a:avLst/>
          </a:prstGeom>
          <a:noFill/>
        </p:spPr>
        <p:txBody>
          <a:bodyPr>
            <a:spAutoFit/>
          </a:bodyPr>
          <a:lstStyle/>
          <a:p>
            <a:pPr>
              <a:defRPr/>
            </a:pPr>
            <a:r>
              <a:rPr lang="de-CH" sz="1800" dirty="0">
                <a:latin typeface="+mj-lt"/>
              </a:rPr>
              <a:t>N=13364</a:t>
            </a:r>
            <a:endParaRPr lang="de-CH" dirty="0">
              <a:latin typeface="+mj-lt"/>
            </a:endParaRPr>
          </a:p>
        </p:txBody>
      </p:sp>
    </p:spTree>
    <p:extLst>
      <p:ext uri="{BB962C8B-B14F-4D97-AF65-F5344CB8AC3E}">
        <p14:creationId xmlns:p14="http://schemas.microsoft.com/office/powerpoint/2010/main" val="32253523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de-CH" sz="2400" smtClean="0"/>
              <a:t>Befragung der Kandidierenden:</a:t>
            </a:r>
          </a:p>
        </p:txBody>
      </p:sp>
      <p:sp>
        <p:nvSpPr>
          <p:cNvPr id="29699" name="Rectangle 3"/>
          <p:cNvSpPr>
            <a:spLocks noGrp="1" noChangeArrowheads="1"/>
          </p:cNvSpPr>
          <p:nvPr>
            <p:ph type="body" idx="1"/>
          </p:nvPr>
        </p:nvSpPr>
        <p:spPr>
          <a:xfrm>
            <a:off x="928688" y="1285875"/>
            <a:ext cx="7640637" cy="4114800"/>
          </a:xfrm>
        </p:spPr>
        <p:txBody>
          <a:bodyPr/>
          <a:lstStyle/>
          <a:p>
            <a:pPr eaLnBrk="1" hangingPunct="1">
              <a:lnSpc>
                <a:spcPct val="100000"/>
              </a:lnSpc>
            </a:pPr>
            <a:r>
              <a:rPr lang="de-CH" smtClean="0"/>
              <a:t>Sehr hohe Zufriedenheit der Kandidierenden :</a:t>
            </a:r>
          </a:p>
          <a:p>
            <a:pPr lvl="1" eaLnBrk="1" hangingPunct="1">
              <a:lnSpc>
                <a:spcPct val="100000"/>
              </a:lnSpc>
            </a:pPr>
            <a:r>
              <a:rPr lang="de-CH" smtClean="0"/>
              <a:t>Benutzerfreundlichkeit (90.5%).</a:t>
            </a:r>
          </a:p>
          <a:p>
            <a:pPr lvl="1" eaLnBrk="1" hangingPunct="1">
              <a:lnSpc>
                <a:spcPct val="100000"/>
              </a:lnSpc>
            </a:pPr>
            <a:r>
              <a:rPr lang="de-CH" smtClean="0"/>
              <a:t>Glaubwürdigkeit/Nachvollziehbarkeit der Wahlempfehlung (85.0%.</a:t>
            </a:r>
          </a:p>
          <a:p>
            <a:pPr lvl="1" eaLnBrk="1" hangingPunct="1">
              <a:lnSpc>
                <a:spcPct val="100000"/>
              </a:lnSpc>
            </a:pPr>
            <a:r>
              <a:rPr lang="de-CH" smtClean="0"/>
              <a:t>Glaubwürdigkeit/Nachvollziehbarkeit der grafischen Analysen (87.1%).</a:t>
            </a:r>
          </a:p>
          <a:p>
            <a:pPr lvl="1" eaLnBrk="1" hangingPunct="1">
              <a:lnSpc>
                <a:spcPct val="100000"/>
              </a:lnSpc>
            </a:pPr>
            <a:r>
              <a:rPr lang="de-CH" smtClean="0"/>
              <a:t>Korrekte Widergabe der eigenen politischen Positionen (85.9%).</a:t>
            </a:r>
          </a:p>
          <a:p>
            <a:pPr lvl="1" eaLnBrk="1" hangingPunct="1">
              <a:lnSpc>
                <a:spcPct val="100000"/>
              </a:lnSpc>
            </a:pPr>
            <a:r>
              <a:rPr lang="de-CH" smtClean="0"/>
              <a:t>Qualität des Fragebogens (91.2%).</a:t>
            </a:r>
          </a:p>
          <a:p>
            <a:pPr lvl="1" eaLnBrk="1" hangingPunct="1">
              <a:lnSpc>
                <a:spcPct val="100000"/>
              </a:lnSpc>
            </a:pPr>
            <a:endParaRPr lang="de-CH" smtClean="0"/>
          </a:p>
          <a:p>
            <a:pPr eaLnBrk="1" hangingPunct="1">
              <a:lnSpc>
                <a:spcPct val="100000"/>
              </a:lnSpc>
            </a:pPr>
            <a:r>
              <a:rPr lang="de-CH" smtClean="0"/>
              <a:t>Nutzen aus der Teilnahme bei smartvote:</a:t>
            </a:r>
          </a:p>
          <a:p>
            <a:pPr lvl="1" eaLnBrk="1" hangingPunct="1">
              <a:lnSpc>
                <a:spcPct val="100000"/>
              </a:lnSpc>
            </a:pPr>
            <a:r>
              <a:rPr lang="de-CH" smtClean="0"/>
              <a:t>Eine Mehrheit der Kandidierenden ist der Meinung, dass ihnen die Teilnahme genützt hat (55.2%).</a:t>
            </a:r>
          </a:p>
          <a:p>
            <a:pPr lvl="1" eaLnBrk="1" hangingPunct="1">
              <a:lnSpc>
                <a:spcPct val="100000"/>
              </a:lnSpc>
            </a:pPr>
            <a:r>
              <a:rPr lang="de-CH" smtClean="0"/>
              <a:t>Lediglich 1.9% sind der Meinung, die Teilnahme habe ihrer Kandidatur geschadet.</a:t>
            </a:r>
          </a:p>
          <a:p>
            <a:pPr lvl="1" eaLnBrk="1" hangingPunct="1">
              <a:lnSpc>
                <a:spcPct val="100000"/>
              </a:lnSpc>
            </a:pPr>
            <a:r>
              <a:rPr lang="de-CH" smtClean="0"/>
              <a:t>Nutzen wird von den unbekannten Kandidierenden als grösser erachtet</a:t>
            </a:r>
          </a:p>
        </p:txBody>
      </p:sp>
    </p:spTree>
    <p:extLst>
      <p:ext uri="{BB962C8B-B14F-4D97-AF65-F5344CB8AC3E}">
        <p14:creationId xmlns:p14="http://schemas.microsoft.com/office/powerpoint/2010/main" val="330658098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65238" y="620713"/>
            <a:ext cx="7483475" cy="446087"/>
          </a:xfrm>
        </p:spPr>
        <p:txBody>
          <a:bodyPr/>
          <a:lstStyle/>
          <a:p>
            <a:pPr eaLnBrk="1" hangingPunct="1"/>
            <a:r>
              <a:rPr lang="de-CH" sz="2400" smtClean="0"/>
              <a:t>Einfluss von smartvote auf Wahlbeteiligung</a:t>
            </a:r>
          </a:p>
        </p:txBody>
      </p:sp>
      <p:sp>
        <p:nvSpPr>
          <p:cNvPr id="30723" name="Rectangle 3"/>
          <p:cNvSpPr>
            <a:spLocks noGrp="1" noChangeArrowheads="1"/>
          </p:cNvSpPr>
          <p:nvPr>
            <p:ph type="body" idx="1"/>
          </p:nvPr>
        </p:nvSpPr>
        <p:spPr>
          <a:xfrm>
            <a:off x="928688" y="1571625"/>
            <a:ext cx="7929562" cy="4114800"/>
          </a:xfrm>
        </p:spPr>
        <p:txBody>
          <a:bodyPr/>
          <a:lstStyle/>
          <a:p>
            <a:pPr eaLnBrk="1" hangingPunct="1">
              <a:lnSpc>
                <a:spcPct val="90000"/>
              </a:lnSpc>
            </a:pPr>
            <a:endParaRPr lang="de-CH" smtClean="0"/>
          </a:p>
          <a:p>
            <a:pPr eaLnBrk="1" hangingPunct="1">
              <a:lnSpc>
                <a:spcPct val="90000"/>
              </a:lnSpc>
              <a:buFont typeface="Wingdings" pitchFamily="2" charset="2"/>
              <a:buNone/>
            </a:pPr>
            <a:r>
              <a:rPr lang="de-CH" smtClean="0"/>
              <a:t>	„Ja, smartvote hat mich wirklich motiviert an den Wahlen teilzunehmen“ sagen 15 Prozent, „eher motiviert“ 23 % (N=17641)</a:t>
            </a:r>
          </a:p>
          <a:p>
            <a:pPr eaLnBrk="1" hangingPunct="1">
              <a:lnSpc>
                <a:spcPct val="90000"/>
              </a:lnSpc>
              <a:buFont typeface="Wingdings" pitchFamily="2" charset="2"/>
              <a:buNone/>
            </a:pPr>
            <a:r>
              <a:rPr lang="de-CH" smtClean="0"/>
              <a:t>	</a:t>
            </a:r>
          </a:p>
          <a:p>
            <a:pPr eaLnBrk="1" hangingPunct="1">
              <a:lnSpc>
                <a:spcPct val="90000"/>
              </a:lnSpc>
              <a:buFont typeface="Wingdings" pitchFamily="2" charset="2"/>
              <a:buNone/>
            </a:pPr>
            <a:r>
              <a:rPr lang="de-CH" smtClean="0"/>
              <a:t>	Unter denjenigen, die 2003 nicht gewählt haben aber wählen durften, sind es 41.4 Prozent, die angeben, dass sie smartvote wirklich motiviert hat (N=1402)</a:t>
            </a:r>
          </a:p>
          <a:p>
            <a:pPr eaLnBrk="1" hangingPunct="1">
              <a:lnSpc>
                <a:spcPct val="90000"/>
              </a:lnSpc>
              <a:buFont typeface="Wingdings" pitchFamily="2" charset="2"/>
              <a:buNone/>
            </a:pPr>
            <a:endParaRPr lang="de-CH" smtClean="0"/>
          </a:p>
          <a:p>
            <a:pPr eaLnBrk="1" hangingPunct="1">
              <a:lnSpc>
                <a:spcPct val="90000"/>
              </a:lnSpc>
              <a:buFont typeface="Wingdings" pitchFamily="2" charset="2"/>
              <a:buNone/>
            </a:pPr>
            <a:r>
              <a:rPr lang="de-CH" smtClean="0"/>
              <a:t>	Problem: keine repräsentatives Sample</a:t>
            </a:r>
          </a:p>
          <a:p>
            <a:pPr eaLnBrk="1" hangingPunct="1">
              <a:lnSpc>
                <a:spcPct val="90000"/>
              </a:lnSpc>
              <a:buFont typeface="Wingdings" pitchFamily="2" charset="2"/>
              <a:buNone/>
            </a:pPr>
            <a:endParaRPr lang="de-CH" smtClean="0"/>
          </a:p>
          <a:p>
            <a:pPr eaLnBrk="1" hangingPunct="1">
              <a:lnSpc>
                <a:spcPct val="90000"/>
              </a:lnSpc>
              <a:buFont typeface="Wingdings" pitchFamily="2" charset="2"/>
              <a:buNone/>
            </a:pPr>
            <a:r>
              <a:rPr lang="de-CH" smtClean="0"/>
              <a:t>	Schätzung: plus 0.6 – 1.1 % (Ladner/Pianzola 2010)</a:t>
            </a:r>
            <a:endParaRPr lang="de-CH" smtClean="0">
              <a:solidFill>
                <a:srgbClr val="FFFF00"/>
              </a:solidFill>
            </a:endParaRPr>
          </a:p>
          <a:p>
            <a:pPr eaLnBrk="1" hangingPunct="1">
              <a:lnSpc>
                <a:spcPct val="90000"/>
              </a:lnSpc>
              <a:buFont typeface="Wingdings" pitchFamily="2" charset="2"/>
              <a:buNone/>
            </a:pPr>
            <a:endParaRPr lang="de-CH" smtClean="0">
              <a:solidFill>
                <a:srgbClr val="FFFF00"/>
              </a:solidFill>
            </a:endParaRPr>
          </a:p>
          <a:p>
            <a:pPr eaLnBrk="1" hangingPunct="1">
              <a:lnSpc>
                <a:spcPct val="90000"/>
              </a:lnSpc>
              <a:buFont typeface="Wingdings" pitchFamily="2" charset="2"/>
              <a:buNone/>
            </a:pPr>
            <a:r>
              <a:rPr lang="de-CH" smtClean="0"/>
              <a:t>	</a:t>
            </a:r>
          </a:p>
          <a:p>
            <a:pPr eaLnBrk="1" hangingPunct="1">
              <a:lnSpc>
                <a:spcPct val="90000"/>
              </a:lnSpc>
            </a:pPr>
            <a:endParaRPr lang="de-CH" smtClean="0"/>
          </a:p>
        </p:txBody>
      </p:sp>
    </p:spTree>
    <p:extLst>
      <p:ext uri="{BB962C8B-B14F-4D97-AF65-F5344CB8AC3E}">
        <p14:creationId xmlns:p14="http://schemas.microsoft.com/office/powerpoint/2010/main" val="69159341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265238" y="620713"/>
            <a:ext cx="7483475" cy="446087"/>
          </a:xfrm>
        </p:spPr>
        <p:txBody>
          <a:bodyPr/>
          <a:lstStyle/>
          <a:p>
            <a:pPr eaLnBrk="1" hangingPunct="1"/>
            <a:r>
              <a:rPr lang="de-CH" sz="2400" smtClean="0"/>
              <a:t>Einfluss von smartvote auf die Wahlentscheidung:</a:t>
            </a:r>
          </a:p>
        </p:txBody>
      </p:sp>
      <p:sp>
        <p:nvSpPr>
          <p:cNvPr id="31747" name="Rectangle 3"/>
          <p:cNvSpPr>
            <a:spLocks noGrp="1" noChangeArrowheads="1"/>
          </p:cNvSpPr>
          <p:nvPr>
            <p:ph type="body" idx="1"/>
          </p:nvPr>
        </p:nvSpPr>
        <p:spPr>
          <a:xfrm>
            <a:off x="1000125" y="1500188"/>
            <a:ext cx="7640638" cy="4114800"/>
          </a:xfrm>
        </p:spPr>
        <p:txBody>
          <a:bodyPr/>
          <a:lstStyle/>
          <a:p>
            <a:pPr eaLnBrk="1" hangingPunct="1">
              <a:lnSpc>
                <a:spcPct val="90000"/>
              </a:lnSpc>
            </a:pPr>
            <a:endParaRPr lang="de-CH" smtClean="0"/>
          </a:p>
          <a:p>
            <a:pPr eaLnBrk="1" hangingPunct="1">
              <a:lnSpc>
                <a:spcPct val="90000"/>
              </a:lnSpc>
            </a:pPr>
            <a:r>
              <a:rPr lang="de-CH" smtClean="0"/>
              <a:t>„Ja, smartvote hatte einen Einfluss“ sagen 74.1%.</a:t>
            </a:r>
          </a:p>
          <a:p>
            <a:pPr eaLnBrk="1" hangingPunct="1">
              <a:lnSpc>
                <a:spcPct val="90000"/>
              </a:lnSpc>
            </a:pPr>
            <a:endParaRPr lang="de-CH" smtClean="0"/>
          </a:p>
          <a:p>
            <a:pPr eaLnBrk="1" hangingPunct="1">
              <a:lnSpc>
                <a:spcPct val="90000"/>
              </a:lnSpc>
            </a:pPr>
            <a:r>
              <a:rPr lang="de-CH" smtClean="0"/>
              <a:t>30.6 % haben mehr panaschiert (-&gt; off. Statistik)</a:t>
            </a:r>
          </a:p>
          <a:p>
            <a:pPr eaLnBrk="1" hangingPunct="1">
              <a:lnSpc>
                <a:spcPct val="90000"/>
              </a:lnSpc>
            </a:pPr>
            <a:endParaRPr lang="de-CH" smtClean="0"/>
          </a:p>
          <a:p>
            <a:pPr eaLnBrk="1" hangingPunct="1">
              <a:lnSpc>
                <a:spcPct val="90000"/>
              </a:lnSpc>
            </a:pPr>
            <a:r>
              <a:rPr lang="de-CH" smtClean="0"/>
              <a:t>33.4 % haben „unübliche“ Parteien gewählt</a:t>
            </a:r>
          </a:p>
          <a:p>
            <a:pPr eaLnBrk="1" hangingPunct="1">
              <a:lnSpc>
                <a:spcPct val="90000"/>
              </a:lnSpc>
            </a:pPr>
            <a:endParaRPr lang="de-CH" smtClean="0"/>
          </a:p>
          <a:p>
            <a:pPr eaLnBrk="1" hangingPunct="1">
              <a:lnSpc>
                <a:spcPct val="90000"/>
              </a:lnSpc>
            </a:pPr>
            <a:r>
              <a:rPr lang="de-CH" smtClean="0"/>
              <a:t>9.2 % haben „übliche“ Parteien nicht gewählt</a:t>
            </a:r>
          </a:p>
          <a:p>
            <a:pPr eaLnBrk="1" hangingPunct="1">
              <a:lnSpc>
                <a:spcPct val="90000"/>
              </a:lnSpc>
            </a:pPr>
            <a:endParaRPr lang="de-CH" smtClean="0"/>
          </a:p>
          <a:p>
            <a:pPr eaLnBrk="1" hangingPunct="1">
              <a:lnSpc>
                <a:spcPct val="90000"/>
              </a:lnSpc>
            </a:pPr>
            <a:r>
              <a:rPr lang="de-CH" smtClean="0"/>
              <a:t>Wer hat profitiert?</a:t>
            </a:r>
          </a:p>
          <a:p>
            <a:pPr eaLnBrk="1" hangingPunct="1">
              <a:lnSpc>
                <a:spcPct val="90000"/>
              </a:lnSpc>
            </a:pPr>
            <a:endParaRPr lang="de-CH" smtClean="0"/>
          </a:p>
          <a:p>
            <a:pPr eaLnBrk="1" hangingPunct="1">
              <a:lnSpc>
                <a:spcPct val="90000"/>
              </a:lnSpc>
            </a:pPr>
            <a:endParaRPr lang="de-CH" smtClean="0"/>
          </a:p>
          <a:p>
            <a:pPr eaLnBrk="1" hangingPunct="1">
              <a:lnSpc>
                <a:spcPct val="90000"/>
              </a:lnSpc>
            </a:pPr>
            <a:endParaRPr lang="de-CH" smtClean="0"/>
          </a:p>
        </p:txBody>
      </p:sp>
      <p:sp>
        <p:nvSpPr>
          <p:cNvPr id="4" name="Textfeld 3"/>
          <p:cNvSpPr txBox="1">
            <a:spLocks noChangeArrowheads="1"/>
          </p:cNvSpPr>
          <p:nvPr/>
        </p:nvSpPr>
        <p:spPr bwMode="auto">
          <a:xfrm>
            <a:off x="4786313" y="5286375"/>
            <a:ext cx="2714625" cy="646113"/>
          </a:xfrm>
          <a:prstGeom prst="rect">
            <a:avLst/>
          </a:prstGeom>
          <a:noFill/>
          <a:ln w="9525">
            <a:noFill/>
            <a:miter lim="800000"/>
            <a:headEnd/>
            <a:tailEnd/>
          </a:ln>
        </p:spPr>
        <p:txBody>
          <a:bodyPr>
            <a:spAutoFit/>
          </a:bodyPr>
          <a:lstStyle/>
          <a:p>
            <a:r>
              <a:rPr lang="de-CH" sz="3600" b="1">
                <a:solidFill>
                  <a:schemeClr val="tx2"/>
                </a:solidFill>
              </a:rPr>
              <a:t>-&gt; GPS/GLP</a:t>
            </a:r>
          </a:p>
        </p:txBody>
      </p:sp>
    </p:spTree>
    <p:extLst>
      <p:ext uri="{BB962C8B-B14F-4D97-AF65-F5344CB8AC3E}">
        <p14:creationId xmlns:p14="http://schemas.microsoft.com/office/powerpoint/2010/main" val="3174899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r>
              <a:rPr lang="de-CH" sz="2400" smtClean="0"/>
              <a:t>Beschränkte Reichweite, beschränkter Einfluss</a:t>
            </a:r>
            <a:endParaRPr lang="de-CH" smtClean="0"/>
          </a:p>
        </p:txBody>
      </p:sp>
      <p:sp>
        <p:nvSpPr>
          <p:cNvPr id="33795" name="Inhaltsplatzhalter 2"/>
          <p:cNvSpPr>
            <a:spLocks noGrp="1"/>
          </p:cNvSpPr>
          <p:nvPr>
            <p:ph idx="1"/>
          </p:nvPr>
        </p:nvSpPr>
        <p:spPr>
          <a:xfrm>
            <a:off x="1000125" y="1928813"/>
            <a:ext cx="7640638" cy="4114800"/>
          </a:xfrm>
        </p:spPr>
        <p:txBody>
          <a:bodyPr/>
          <a:lstStyle/>
          <a:p>
            <a:r>
              <a:rPr lang="de-CH" dirty="0" smtClean="0"/>
              <a:t>2007/2011: Rund 300‘000/440’000 Benutzer </a:t>
            </a:r>
          </a:p>
          <a:p>
            <a:pPr>
              <a:buFont typeface="Wingdings" pitchFamily="2" charset="2"/>
              <a:buNone/>
            </a:pPr>
            <a:r>
              <a:rPr lang="de-CH" dirty="0" smtClean="0"/>
              <a:t>	-&gt; gemessen an den Wahlberechtigten = 6.1/7.4 %</a:t>
            </a:r>
          </a:p>
          <a:p>
            <a:pPr>
              <a:buFont typeface="Wingdings" pitchFamily="2" charset="2"/>
              <a:buNone/>
            </a:pPr>
            <a:r>
              <a:rPr lang="de-CH" dirty="0" smtClean="0"/>
              <a:t>	-&gt; gemessen an den Wählenden = 12.6/15.3 %</a:t>
            </a:r>
          </a:p>
          <a:p>
            <a:pPr>
              <a:buFont typeface="Wingdings" pitchFamily="2" charset="2"/>
              <a:buNone/>
            </a:pPr>
            <a:endParaRPr lang="de-CH" dirty="0" smtClean="0"/>
          </a:p>
          <a:p>
            <a:r>
              <a:rPr lang="de-CH" dirty="0" smtClean="0"/>
              <a:t>Gemäss </a:t>
            </a:r>
            <a:r>
              <a:rPr lang="de-CH" dirty="0" err="1" smtClean="0"/>
              <a:t>Selects</a:t>
            </a:r>
            <a:r>
              <a:rPr lang="de-CH" dirty="0" smtClean="0"/>
              <a:t> 2007: &gt; 10 %</a:t>
            </a:r>
          </a:p>
        </p:txBody>
      </p:sp>
    </p:spTree>
    <p:extLst>
      <p:ext uri="{BB962C8B-B14F-4D97-AF65-F5344CB8AC3E}">
        <p14:creationId xmlns:p14="http://schemas.microsoft.com/office/powerpoint/2010/main" val="36507445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2003: Der erste Schritt (VAAs) wird realisiert …..</a:t>
            </a:r>
            <a:endParaRPr lang="de-CH" sz="2400" dirty="0"/>
          </a:p>
        </p:txBody>
      </p:sp>
      <p:sp>
        <p:nvSpPr>
          <p:cNvPr id="3" name="Inhaltsplatzhalter 2"/>
          <p:cNvSpPr>
            <a:spLocks noGrp="1"/>
          </p:cNvSpPr>
          <p:nvPr>
            <p:ph idx="1"/>
          </p:nvPr>
        </p:nvSpPr>
        <p:spPr/>
        <p:txBody>
          <a:bodyPr/>
          <a:lstStyle/>
          <a:p>
            <a:endParaRPr lang="de-CH" dirty="0"/>
          </a:p>
        </p:txBody>
      </p:sp>
      <p:pic>
        <p:nvPicPr>
          <p:cNvPr id="3297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56792"/>
            <a:ext cx="6519391" cy="3646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998" y="4421687"/>
            <a:ext cx="5025453" cy="15632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886837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258888" y="692150"/>
            <a:ext cx="6692900" cy="304800"/>
          </a:xfrm>
        </p:spPr>
        <p:txBody>
          <a:bodyPr/>
          <a:lstStyle/>
          <a:p>
            <a:pPr eaLnBrk="1" hangingPunct="1"/>
            <a:r>
              <a:rPr lang="fr-FR" sz="2400" dirty="0" smtClean="0"/>
              <a:t>Smartvote 20XX: « Le bulletin de vote »</a:t>
            </a:r>
          </a:p>
        </p:txBody>
      </p:sp>
      <p:pic>
        <p:nvPicPr>
          <p:cNvPr id="34819" name="Picture 3" descr="anleitung2klein"/>
          <p:cNvPicPr>
            <a:picLocks noChangeAspect="1" noChangeArrowheads="1"/>
          </p:cNvPicPr>
          <p:nvPr/>
        </p:nvPicPr>
        <p:blipFill>
          <a:blip r:embed="rId3"/>
          <a:srcRect/>
          <a:stretch>
            <a:fillRect/>
          </a:stretch>
        </p:blipFill>
        <p:spPr bwMode="auto">
          <a:xfrm>
            <a:off x="2771775" y="1412875"/>
            <a:ext cx="3486150" cy="4392613"/>
          </a:xfrm>
          <a:prstGeom prst="rect">
            <a:avLst/>
          </a:prstGeom>
          <a:noFill/>
          <a:ln w="9525">
            <a:noFill/>
            <a:miter lim="800000"/>
            <a:headEnd/>
            <a:tailEnd/>
          </a:ln>
        </p:spPr>
      </p:pic>
    </p:spTree>
    <p:extLst>
      <p:ext uri="{BB962C8B-B14F-4D97-AF65-F5344CB8AC3E}">
        <p14:creationId xmlns:p14="http://schemas.microsoft.com/office/powerpoint/2010/main" val="39417987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de-CH" sz="2400" smtClean="0"/>
              <a:t>Der Tunnel</a:t>
            </a:r>
            <a:endParaRPr lang="de-DE" sz="2400" smtClean="0"/>
          </a:p>
        </p:txBody>
      </p:sp>
      <p:pic>
        <p:nvPicPr>
          <p:cNvPr id="35843" name="Picture 3" descr="berg">
            <a:hlinkClick r:id="rId3"/>
          </p:cNvPr>
          <p:cNvPicPr>
            <a:picLocks noChangeAspect="1" noChangeArrowheads="1"/>
          </p:cNvPicPr>
          <p:nvPr/>
        </p:nvPicPr>
        <p:blipFill>
          <a:blip r:embed="rId4"/>
          <a:srcRect/>
          <a:stretch>
            <a:fillRect/>
          </a:stretch>
        </p:blipFill>
        <p:spPr bwMode="auto">
          <a:xfrm>
            <a:off x="2411413" y="1989138"/>
            <a:ext cx="4321175" cy="3260725"/>
          </a:xfrm>
          <a:prstGeom prst="rect">
            <a:avLst/>
          </a:prstGeom>
          <a:noFill/>
          <a:ln w="9525">
            <a:noFill/>
            <a:miter lim="800000"/>
            <a:headEnd/>
            <a:tailEnd/>
          </a:ln>
        </p:spPr>
      </p:pic>
      <p:sp>
        <p:nvSpPr>
          <p:cNvPr id="35844" name="Text Box 4"/>
          <p:cNvSpPr txBox="1">
            <a:spLocks noChangeArrowheads="1"/>
          </p:cNvSpPr>
          <p:nvPr/>
        </p:nvSpPr>
        <p:spPr bwMode="auto">
          <a:xfrm>
            <a:off x="7092950" y="2924175"/>
            <a:ext cx="1871663" cy="822325"/>
          </a:xfrm>
          <a:prstGeom prst="rect">
            <a:avLst/>
          </a:prstGeom>
          <a:noFill/>
          <a:ln w="9525">
            <a:noFill/>
            <a:miter lim="800000"/>
            <a:headEnd/>
            <a:tailEnd/>
          </a:ln>
        </p:spPr>
        <p:txBody>
          <a:bodyPr>
            <a:spAutoFit/>
          </a:bodyPr>
          <a:lstStyle/>
          <a:p>
            <a:pPr>
              <a:spcBef>
                <a:spcPct val="50000"/>
              </a:spcBef>
            </a:pPr>
            <a:r>
              <a:rPr lang="fr-FR">
                <a:latin typeface="Arial Unicode MS" pitchFamily="34" charset="-128"/>
              </a:rPr>
              <a:t>Le vote électronique</a:t>
            </a:r>
          </a:p>
        </p:txBody>
      </p:sp>
      <p:sp>
        <p:nvSpPr>
          <p:cNvPr id="35845" name="Text Box 5"/>
          <p:cNvSpPr txBox="1">
            <a:spLocks noChangeArrowheads="1"/>
          </p:cNvSpPr>
          <p:nvPr/>
        </p:nvSpPr>
        <p:spPr bwMode="auto">
          <a:xfrm>
            <a:off x="250825" y="3068638"/>
            <a:ext cx="1871663" cy="276225"/>
          </a:xfrm>
          <a:prstGeom prst="rect">
            <a:avLst/>
          </a:prstGeom>
          <a:noFill/>
          <a:ln w="9525">
            <a:noFill/>
            <a:miter lim="800000"/>
            <a:headEnd/>
            <a:tailEnd/>
          </a:ln>
        </p:spPr>
        <p:txBody>
          <a:bodyPr>
            <a:spAutoFit/>
          </a:bodyPr>
          <a:lstStyle/>
          <a:p>
            <a:pPr>
              <a:spcBef>
                <a:spcPct val="50000"/>
              </a:spcBef>
            </a:pPr>
            <a:r>
              <a:rPr lang="fr-FR">
                <a:latin typeface="Arial Unicode MS" pitchFamily="34" charset="-128"/>
              </a:rPr>
              <a:t>VAAs</a:t>
            </a:r>
          </a:p>
        </p:txBody>
      </p:sp>
    </p:spTree>
    <p:extLst>
      <p:ext uri="{BB962C8B-B14F-4D97-AF65-F5344CB8AC3E}">
        <p14:creationId xmlns:p14="http://schemas.microsoft.com/office/powerpoint/2010/main" val="9553061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de-CH" sz="2400" smtClean="0"/>
              <a:t>Der Durchstich</a:t>
            </a:r>
            <a:endParaRPr lang="de-DE" sz="2400" smtClean="0"/>
          </a:p>
        </p:txBody>
      </p:sp>
      <p:sp>
        <p:nvSpPr>
          <p:cNvPr id="36867" name="Rectangle 3"/>
          <p:cNvSpPr>
            <a:spLocks noGrp="1" noChangeArrowheads="1"/>
          </p:cNvSpPr>
          <p:nvPr>
            <p:ph type="body" idx="1"/>
          </p:nvPr>
        </p:nvSpPr>
        <p:spPr/>
        <p:txBody>
          <a:bodyPr/>
          <a:lstStyle/>
          <a:p>
            <a:pPr eaLnBrk="1" hangingPunct="1"/>
            <a:endParaRPr lang="de-DE" smtClean="0"/>
          </a:p>
        </p:txBody>
      </p:sp>
      <p:pic>
        <p:nvPicPr>
          <p:cNvPr id="36868" name="Picture 4" descr="90046-Tunnel"/>
          <p:cNvPicPr>
            <a:picLocks noChangeAspect="1" noChangeArrowheads="1"/>
          </p:cNvPicPr>
          <p:nvPr/>
        </p:nvPicPr>
        <p:blipFill>
          <a:blip r:embed="rId3"/>
          <a:srcRect/>
          <a:stretch>
            <a:fillRect/>
          </a:stretch>
        </p:blipFill>
        <p:spPr bwMode="auto">
          <a:xfrm>
            <a:off x="1619250" y="1557338"/>
            <a:ext cx="6119813" cy="4597400"/>
          </a:xfrm>
          <a:prstGeom prst="rect">
            <a:avLst/>
          </a:prstGeom>
          <a:noFill/>
          <a:ln w="9525">
            <a:noFill/>
            <a:miter lim="800000"/>
            <a:headEnd/>
            <a:tailEnd/>
          </a:ln>
        </p:spPr>
      </p:pic>
      <p:pic>
        <p:nvPicPr>
          <p:cNvPr id="36869" name="Picture 5" descr="1886640">
            <a:hlinkClick r:id="rId4"/>
          </p:cNvPr>
          <p:cNvPicPr>
            <a:picLocks noChangeAspect="1" noChangeArrowheads="1"/>
          </p:cNvPicPr>
          <p:nvPr/>
        </p:nvPicPr>
        <p:blipFill>
          <a:blip r:embed="rId5"/>
          <a:srcRect/>
          <a:stretch>
            <a:fillRect/>
          </a:stretch>
        </p:blipFill>
        <p:spPr bwMode="auto">
          <a:xfrm>
            <a:off x="323850" y="1268413"/>
            <a:ext cx="2116138" cy="2303462"/>
          </a:xfrm>
          <a:prstGeom prst="rect">
            <a:avLst/>
          </a:prstGeom>
          <a:noFill/>
          <a:ln w="9525">
            <a:noFill/>
            <a:miter lim="800000"/>
            <a:headEnd/>
            <a:tailEnd/>
          </a:ln>
        </p:spPr>
      </p:pic>
    </p:spTree>
    <p:extLst>
      <p:ext uri="{BB962C8B-B14F-4D97-AF65-F5344CB8AC3E}">
        <p14:creationId xmlns:p14="http://schemas.microsoft.com/office/powerpoint/2010/main" val="23475276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331913" y="620713"/>
            <a:ext cx="6692900" cy="304800"/>
          </a:xfrm>
        </p:spPr>
        <p:txBody>
          <a:bodyPr/>
          <a:lstStyle/>
          <a:p>
            <a:pPr eaLnBrk="1" hangingPunct="1"/>
            <a:r>
              <a:rPr lang="de-CH" sz="2400" smtClean="0"/>
              <a:t>Der letzte Kilometer</a:t>
            </a:r>
            <a:endParaRPr lang="de-DE" sz="2400" smtClean="0"/>
          </a:p>
        </p:txBody>
      </p:sp>
      <p:sp>
        <p:nvSpPr>
          <p:cNvPr id="37891" name="Rectangle 3"/>
          <p:cNvSpPr>
            <a:spLocks noGrp="1" noChangeArrowheads="1"/>
          </p:cNvSpPr>
          <p:nvPr>
            <p:ph type="body" idx="1"/>
          </p:nvPr>
        </p:nvSpPr>
        <p:spPr>
          <a:xfrm>
            <a:off x="1187450" y="1773238"/>
            <a:ext cx="7640638" cy="4114800"/>
          </a:xfrm>
        </p:spPr>
        <p:txBody>
          <a:bodyPr/>
          <a:lstStyle/>
          <a:p>
            <a:pPr eaLnBrk="1" hangingPunct="1"/>
            <a:r>
              <a:rPr lang="fr-FR" smtClean="0"/>
              <a:t>E-Voting gibt  uns die Möglichkeit elektronisch zu wählen</a:t>
            </a:r>
          </a:p>
          <a:p>
            <a:pPr eaLnBrk="1" hangingPunct="1"/>
            <a:endParaRPr lang="fr-FR" smtClean="0"/>
          </a:p>
          <a:p>
            <a:pPr eaLnBrk="1" hangingPunct="1"/>
            <a:r>
              <a:rPr lang="fr-FR" smtClean="0"/>
              <a:t>Smartvote gibt uns die Möglichkeit elektronisch auszuwählen</a:t>
            </a:r>
          </a:p>
          <a:p>
            <a:pPr eaLnBrk="1" hangingPunct="1"/>
            <a:endParaRPr lang="fr-FR" smtClean="0"/>
          </a:p>
          <a:p>
            <a:pPr eaLnBrk="1" hangingPunct="1">
              <a:buFont typeface="Wingdings" pitchFamily="2" charset="2"/>
              <a:buNone/>
            </a:pPr>
            <a:r>
              <a:rPr lang="fr-FR" smtClean="0"/>
              <a:t>	=&gt; </a:t>
            </a:r>
            <a:r>
              <a:rPr lang="fr-FR" smtClean="0">
                <a:solidFill>
                  <a:schemeClr val="tx2"/>
                </a:solidFill>
              </a:rPr>
              <a:t>Mit einem Klick von der Auswahl zur Wahl!</a:t>
            </a:r>
            <a:endParaRPr lang="fr-FR" smtClean="0"/>
          </a:p>
          <a:p>
            <a:pPr eaLnBrk="1" hangingPunct="1"/>
            <a:endParaRPr lang="fr-FR" smtClean="0"/>
          </a:p>
          <a:p>
            <a:pPr eaLnBrk="1" hangingPunct="1"/>
            <a:endParaRPr lang="de-CH" smtClean="0"/>
          </a:p>
          <a:p>
            <a:pPr eaLnBrk="1" hangingPunct="1"/>
            <a:endParaRPr lang="de-CH" smtClean="0"/>
          </a:p>
          <a:p>
            <a:pPr eaLnBrk="1" hangingPunct="1">
              <a:buFont typeface="Wingdings" pitchFamily="2" charset="2"/>
              <a:buNone/>
            </a:pPr>
            <a:endParaRPr lang="de-DE" smtClean="0"/>
          </a:p>
        </p:txBody>
      </p:sp>
    </p:spTree>
    <p:extLst>
      <p:ext uri="{BB962C8B-B14F-4D97-AF65-F5344CB8AC3E}">
        <p14:creationId xmlns:p14="http://schemas.microsoft.com/office/powerpoint/2010/main" val="3983230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187450" y="476250"/>
            <a:ext cx="5616575" cy="496888"/>
          </a:xfrm>
          <a:noFill/>
        </p:spPr>
        <p:txBody>
          <a:bodyPr/>
          <a:lstStyle/>
          <a:p>
            <a:pPr eaLnBrk="1" hangingPunct="1"/>
            <a:r>
              <a:rPr lang="de-CH" sz="2400" smtClean="0"/>
              <a:t>Nebenwirkungen und Folgen</a:t>
            </a:r>
            <a:endParaRPr lang="de-DE" sz="2400" smtClean="0"/>
          </a:p>
        </p:txBody>
      </p:sp>
      <p:sp>
        <p:nvSpPr>
          <p:cNvPr id="38915" name="Rectangle 3"/>
          <p:cNvSpPr>
            <a:spLocks noGrp="1" noChangeArrowheads="1"/>
          </p:cNvSpPr>
          <p:nvPr>
            <p:ph type="body" idx="1"/>
          </p:nvPr>
        </p:nvSpPr>
        <p:spPr>
          <a:xfrm>
            <a:off x="755650" y="1916113"/>
            <a:ext cx="7640638" cy="3157537"/>
          </a:xfrm>
          <a:noFill/>
        </p:spPr>
        <p:txBody>
          <a:bodyPr/>
          <a:lstStyle/>
          <a:p>
            <a:pPr marL="419100" indent="-419100" eaLnBrk="1" hangingPunct="1"/>
            <a:r>
              <a:rPr lang="de-CH" smtClean="0"/>
              <a:t>Auswirkungen auf den Wahlakt</a:t>
            </a:r>
          </a:p>
          <a:p>
            <a:pPr marL="419100" indent="-419100" eaLnBrk="1" hangingPunct="1"/>
            <a:r>
              <a:rPr lang="de-CH" smtClean="0"/>
              <a:t>Auswirkungen auf die Entscheidungen</a:t>
            </a:r>
          </a:p>
          <a:p>
            <a:pPr marL="419100" indent="-419100" eaLnBrk="1" hangingPunct="1"/>
            <a:r>
              <a:rPr lang="de-CH" smtClean="0"/>
              <a:t>Auswirkungen auf die Kandidierenden und ihre Strategien</a:t>
            </a:r>
          </a:p>
          <a:p>
            <a:pPr marL="419100" indent="-419100" eaLnBrk="1" hangingPunct="1"/>
            <a:r>
              <a:rPr lang="de-CH" smtClean="0"/>
              <a:t>Auswirkungen auf die politischen Parteien</a:t>
            </a:r>
          </a:p>
          <a:p>
            <a:pPr marL="419100" indent="-419100" eaLnBrk="1" hangingPunct="1"/>
            <a:r>
              <a:rPr lang="de-CH" smtClean="0"/>
              <a:t>u.a.m.</a:t>
            </a:r>
          </a:p>
          <a:p>
            <a:pPr marL="419100" indent="-419100" eaLnBrk="1" hangingPunct="1"/>
            <a:endParaRPr lang="de-DE" smtClean="0">
              <a:solidFill>
                <a:srgbClr val="FF0000"/>
              </a:solidFill>
            </a:endParaRPr>
          </a:p>
        </p:txBody>
      </p:sp>
    </p:spTree>
    <p:extLst>
      <p:ext uri="{BB962C8B-B14F-4D97-AF65-F5344CB8AC3E}">
        <p14:creationId xmlns:p14="http://schemas.microsoft.com/office/powerpoint/2010/main" val="14548492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de-CH" sz="2400" smtClean="0"/>
              <a:t>Und weiter geht’s:</a:t>
            </a:r>
            <a:endParaRPr lang="de-DE" sz="2400" smtClean="0"/>
          </a:p>
        </p:txBody>
      </p:sp>
      <p:sp>
        <p:nvSpPr>
          <p:cNvPr id="39939" name="Rectangle 3"/>
          <p:cNvSpPr>
            <a:spLocks noGrp="1" noChangeArrowheads="1"/>
          </p:cNvSpPr>
          <p:nvPr>
            <p:ph type="body" idx="1"/>
          </p:nvPr>
        </p:nvSpPr>
        <p:spPr>
          <a:xfrm>
            <a:off x="1187450" y="1989138"/>
            <a:ext cx="7640638" cy="4114800"/>
          </a:xfrm>
        </p:spPr>
        <p:txBody>
          <a:bodyPr/>
          <a:lstStyle/>
          <a:p>
            <a:pPr eaLnBrk="1" hangingPunct="1">
              <a:buFont typeface="Wingdings" pitchFamily="2" charset="2"/>
              <a:buNone/>
            </a:pPr>
            <a:r>
              <a:rPr lang="de-CH" sz="3400" smtClean="0">
                <a:hlinkClick r:id="rId3"/>
              </a:rPr>
              <a:t>www.mypolitics.ch</a:t>
            </a:r>
            <a:endParaRPr lang="de-CH" sz="3400" smtClean="0"/>
          </a:p>
          <a:p>
            <a:pPr eaLnBrk="1" hangingPunct="1">
              <a:buFont typeface="Wingdings" pitchFamily="2" charset="2"/>
              <a:buNone/>
            </a:pPr>
            <a:endParaRPr lang="de-CH" sz="3400" smtClean="0"/>
          </a:p>
          <a:p>
            <a:pPr eaLnBrk="1" hangingPunct="1">
              <a:buFont typeface="Wingdings" pitchFamily="2" charset="2"/>
              <a:buNone/>
            </a:pPr>
            <a:r>
              <a:rPr lang="de-CH" sz="3000" smtClean="0"/>
              <a:t>Die Plattform für Ihre politischen Geschäfte</a:t>
            </a:r>
            <a:endParaRPr lang="de-DE" sz="3000" smtClean="0"/>
          </a:p>
        </p:txBody>
      </p:sp>
    </p:spTree>
    <p:extLst>
      <p:ext uri="{BB962C8B-B14F-4D97-AF65-F5344CB8AC3E}">
        <p14:creationId xmlns:p14="http://schemas.microsoft.com/office/powerpoint/2010/main" val="28949511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de-CH" sz="2400" smtClean="0"/>
              <a:t>Entwicklungsmöglichkeiten</a:t>
            </a:r>
            <a:endParaRPr lang="de-DE" sz="2400" smtClean="0"/>
          </a:p>
        </p:txBody>
      </p:sp>
      <p:sp>
        <p:nvSpPr>
          <p:cNvPr id="40963" name="Rectangle 3"/>
          <p:cNvSpPr>
            <a:spLocks noGrp="1" noChangeArrowheads="1"/>
          </p:cNvSpPr>
          <p:nvPr>
            <p:ph type="body" idx="1"/>
          </p:nvPr>
        </p:nvSpPr>
        <p:spPr>
          <a:xfrm>
            <a:off x="1000125" y="1714500"/>
            <a:ext cx="7640638" cy="4114800"/>
          </a:xfrm>
        </p:spPr>
        <p:txBody>
          <a:bodyPr/>
          <a:lstStyle/>
          <a:p>
            <a:pPr eaLnBrk="1" hangingPunct="1"/>
            <a:r>
              <a:rPr lang="de-CH" dirty="0" smtClean="0"/>
              <a:t>Monitoring der gewählten Personen (</a:t>
            </a:r>
            <a:r>
              <a:rPr lang="de-CH" dirty="0" smtClean="0">
                <a:solidFill>
                  <a:schemeClr val="tx2"/>
                </a:solidFill>
              </a:rPr>
              <a:t>www.smartmonitor.ch</a:t>
            </a:r>
            <a:r>
              <a:rPr lang="de-CH" dirty="0" smtClean="0"/>
              <a:t>)</a:t>
            </a:r>
          </a:p>
          <a:p>
            <a:pPr eaLnBrk="1" hangingPunct="1"/>
            <a:r>
              <a:rPr lang="de-CH" dirty="0" smtClean="0"/>
              <a:t>Unterschreiben von Initiativen und Referenden</a:t>
            </a:r>
          </a:p>
          <a:p>
            <a:pPr eaLnBrk="1" hangingPunct="1"/>
            <a:r>
              <a:rPr lang="de-CH" dirty="0" smtClean="0"/>
              <a:t>Konzentrierte Informationsverarbeitung als Grundlage für Entscheidungen</a:t>
            </a:r>
          </a:p>
          <a:p>
            <a:pPr eaLnBrk="1" hangingPunct="1"/>
            <a:r>
              <a:rPr lang="de-CH" dirty="0" smtClean="0"/>
              <a:t>Personalisierte Wahl- und Abstimmungsempfehlungen </a:t>
            </a:r>
          </a:p>
          <a:p>
            <a:pPr eaLnBrk="1" hangingPunct="1"/>
            <a:r>
              <a:rPr lang="de-CH" dirty="0" smtClean="0"/>
              <a:t>u.a.m.</a:t>
            </a:r>
            <a:endParaRPr lang="de-DE" dirty="0" smtClean="0"/>
          </a:p>
        </p:txBody>
      </p:sp>
      <p:sp>
        <p:nvSpPr>
          <p:cNvPr id="670724" name="Text Box 4"/>
          <p:cNvSpPr txBox="1">
            <a:spLocks noChangeArrowheads="1"/>
          </p:cNvSpPr>
          <p:nvPr/>
        </p:nvSpPr>
        <p:spPr bwMode="auto">
          <a:xfrm>
            <a:off x="3563938" y="4868863"/>
            <a:ext cx="4824412" cy="1187450"/>
          </a:xfrm>
          <a:prstGeom prst="rect">
            <a:avLst/>
          </a:prstGeom>
          <a:noFill/>
          <a:ln w="9525">
            <a:noFill/>
            <a:miter lim="800000"/>
            <a:headEnd/>
            <a:tailEnd/>
          </a:ln>
        </p:spPr>
        <p:txBody>
          <a:bodyPr>
            <a:spAutoFit/>
          </a:bodyPr>
          <a:lstStyle/>
          <a:p>
            <a:pPr>
              <a:spcBef>
                <a:spcPct val="50000"/>
              </a:spcBef>
            </a:pPr>
            <a:r>
              <a:rPr lang="de-CH" b="1">
                <a:solidFill>
                  <a:schemeClr val="tx2"/>
                </a:solidFill>
              </a:rPr>
              <a:t>Und vielleicht helfen solche Seiten auch Geld zu verdienen oder Wahlen zu gewinnen!</a:t>
            </a:r>
            <a:endParaRPr lang="de-DE" b="1">
              <a:solidFill>
                <a:schemeClr val="tx2"/>
              </a:solidFill>
            </a:endParaRPr>
          </a:p>
        </p:txBody>
      </p:sp>
    </p:spTree>
    <p:extLst>
      <p:ext uri="{BB962C8B-B14F-4D97-AF65-F5344CB8AC3E}">
        <p14:creationId xmlns:p14="http://schemas.microsoft.com/office/powerpoint/2010/main" val="84854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0724"/>
                                        </p:tgtEl>
                                        <p:attrNameLst>
                                          <p:attrName>style.visibility</p:attrName>
                                        </p:attrNameLst>
                                      </p:cBhvr>
                                      <p:to>
                                        <p:strVal val="visible"/>
                                      </p:to>
                                    </p:set>
                                    <p:anim calcmode="lin" valueType="num">
                                      <p:cBhvr additive="base">
                                        <p:cTn id="7" dur="500" fill="hold"/>
                                        <p:tgtEl>
                                          <p:spTgt spid="670724"/>
                                        </p:tgtEl>
                                        <p:attrNameLst>
                                          <p:attrName>ppt_x</p:attrName>
                                        </p:attrNameLst>
                                      </p:cBhvr>
                                      <p:tavLst>
                                        <p:tav tm="0">
                                          <p:val>
                                            <p:strVal val="#ppt_x"/>
                                          </p:val>
                                        </p:tav>
                                        <p:tav tm="100000">
                                          <p:val>
                                            <p:strVal val="#ppt_x"/>
                                          </p:val>
                                        </p:tav>
                                      </p:tavLst>
                                    </p:anim>
                                    <p:anim calcmode="lin" valueType="num">
                                      <p:cBhvr additive="base">
                                        <p:cTn id="8" dur="500" fill="hold"/>
                                        <p:tgtEl>
                                          <p:spTgt spid="6707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de-CH" sz="2400" dirty="0" smtClean="0"/>
              <a:t>Fragen zum Schluss</a:t>
            </a:r>
            <a:endParaRPr lang="de-DE" sz="2400" dirty="0" smtClean="0"/>
          </a:p>
        </p:txBody>
      </p:sp>
      <p:sp>
        <p:nvSpPr>
          <p:cNvPr id="41987" name="Rectangle 3"/>
          <p:cNvSpPr>
            <a:spLocks noGrp="1" noChangeArrowheads="1"/>
          </p:cNvSpPr>
          <p:nvPr>
            <p:ph type="body" idx="1"/>
          </p:nvPr>
        </p:nvSpPr>
        <p:spPr>
          <a:xfrm>
            <a:off x="755576" y="1556792"/>
            <a:ext cx="7640637" cy="4114800"/>
          </a:xfrm>
        </p:spPr>
        <p:txBody>
          <a:bodyPr/>
          <a:lstStyle/>
          <a:p>
            <a:pPr marL="452438" lvl="1" indent="4763" eaLnBrk="1" hangingPunct="1">
              <a:buFont typeface="Wingdings" pitchFamily="2" charset="2"/>
              <a:buNone/>
            </a:pPr>
            <a:r>
              <a:rPr lang="de-CH" sz="3600" b="1" dirty="0" smtClean="0"/>
              <a:t>Braucht die moderne (Netz)-Gesellschaft Parteien?</a:t>
            </a:r>
          </a:p>
          <a:p>
            <a:pPr marL="452438" lvl="1" indent="4763" eaLnBrk="1" hangingPunct="1">
              <a:buFont typeface="Wingdings" pitchFamily="2" charset="2"/>
              <a:buNone/>
            </a:pPr>
            <a:endParaRPr lang="de-CH" sz="3600" b="1" dirty="0" smtClean="0"/>
          </a:p>
          <a:p>
            <a:pPr marL="452438" lvl="1" indent="4763" eaLnBrk="1" hangingPunct="1">
              <a:buFont typeface="Wingdings" pitchFamily="2" charset="2"/>
              <a:buNone/>
            </a:pPr>
            <a:r>
              <a:rPr lang="de-DE" sz="3600" b="1" dirty="0" smtClean="0"/>
              <a:t>Oder ganz grundsätzlich:</a:t>
            </a:r>
          </a:p>
          <a:p>
            <a:pPr marL="452438" lvl="1" indent="4763" eaLnBrk="1" hangingPunct="1">
              <a:buFont typeface="Wingdings" pitchFamily="2" charset="2"/>
              <a:buNone/>
            </a:pPr>
            <a:r>
              <a:rPr lang="de-DE" sz="3600" b="1" dirty="0" smtClean="0"/>
              <a:t>Wozu braucht es Parteien?</a:t>
            </a:r>
            <a:endParaRPr lang="de-CH" sz="3600" b="1" dirty="0"/>
          </a:p>
        </p:txBody>
      </p:sp>
    </p:spTree>
    <p:extLst>
      <p:ext uri="{BB962C8B-B14F-4D97-AF65-F5344CB8AC3E}">
        <p14:creationId xmlns:p14="http://schemas.microsoft.com/office/powerpoint/2010/main" val="32558225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de-CH" sz="2800" dirty="0" smtClean="0"/>
              <a:t>Gliederung der weiteren Ausführungen</a:t>
            </a:r>
            <a:endParaRPr lang="de-DE" sz="2800" dirty="0" smtClean="0"/>
          </a:p>
        </p:txBody>
      </p:sp>
      <p:sp>
        <p:nvSpPr>
          <p:cNvPr id="12291" name="Rectangle 3"/>
          <p:cNvSpPr>
            <a:spLocks noGrp="1" noChangeArrowheads="1"/>
          </p:cNvSpPr>
          <p:nvPr>
            <p:ph type="body" idx="1"/>
          </p:nvPr>
        </p:nvSpPr>
        <p:spPr>
          <a:xfrm>
            <a:off x="1071538" y="1643050"/>
            <a:ext cx="7640637" cy="4043362"/>
          </a:xfrm>
        </p:spPr>
        <p:txBody>
          <a:bodyPr/>
          <a:lstStyle/>
          <a:p>
            <a:pPr marL="419100" indent="-419100" eaLnBrk="1" hangingPunct="1">
              <a:lnSpc>
                <a:spcPct val="130000"/>
              </a:lnSpc>
              <a:buFont typeface="Wingdings" pitchFamily="2" charset="2"/>
              <a:buAutoNum type="arabicPeriod"/>
            </a:pPr>
            <a:r>
              <a:rPr lang="de-CH" sz="2000" b="1" dirty="0" smtClean="0">
                <a:solidFill>
                  <a:schemeClr val="tx2"/>
                </a:solidFill>
                <a:cs typeface="Times New Roman" pitchFamily="18" charset="0"/>
              </a:rPr>
              <a:t>Der gesellschaftliche Wandel</a:t>
            </a:r>
          </a:p>
          <a:p>
            <a:pPr marL="419100" indent="-419100" eaLnBrk="1" hangingPunct="1">
              <a:lnSpc>
                <a:spcPct val="130000"/>
              </a:lnSpc>
              <a:buFont typeface="Wingdings" pitchFamily="2" charset="2"/>
              <a:buAutoNum type="arabicPeriod"/>
            </a:pPr>
            <a:r>
              <a:rPr lang="de-CH" sz="2000" dirty="0" smtClean="0">
                <a:cs typeface="Times New Roman" pitchFamily="18" charset="0"/>
              </a:rPr>
              <a:t>Parteien im Wandel</a:t>
            </a:r>
          </a:p>
          <a:p>
            <a:pPr marL="419100" indent="-419100" eaLnBrk="1" hangingPunct="1">
              <a:lnSpc>
                <a:spcPct val="130000"/>
              </a:lnSpc>
              <a:buFont typeface="Wingdings" pitchFamily="2" charset="2"/>
              <a:buAutoNum type="arabicPeriod"/>
            </a:pPr>
            <a:r>
              <a:rPr lang="de-CH" sz="2000" dirty="0" smtClean="0">
                <a:cs typeface="Times New Roman" pitchFamily="18" charset="0"/>
              </a:rPr>
              <a:t>Ein paar Facts zu den Schweizer Parteien</a:t>
            </a:r>
          </a:p>
          <a:p>
            <a:pPr marL="419100" indent="-419100" eaLnBrk="1" hangingPunct="1">
              <a:lnSpc>
                <a:spcPct val="130000"/>
              </a:lnSpc>
              <a:buFont typeface="Wingdings" pitchFamily="2" charset="2"/>
              <a:buAutoNum type="arabicPeriod"/>
            </a:pPr>
            <a:r>
              <a:rPr lang="de-CH" sz="2000" dirty="0" smtClean="0">
                <a:cs typeface="Times New Roman" pitchFamily="18" charset="0"/>
              </a:rPr>
              <a:t>Grundmuster der politischen Kommunikation in der Schweiz</a:t>
            </a:r>
            <a:endParaRPr lang="de-CH" sz="2000" dirty="0" smtClean="0"/>
          </a:p>
          <a:p>
            <a:pPr marL="419100" indent="-419100" eaLnBrk="1" hangingPunct="1">
              <a:lnSpc>
                <a:spcPct val="130000"/>
              </a:lnSpc>
              <a:buFont typeface="Wingdings" pitchFamily="2" charset="2"/>
              <a:buAutoNum type="arabicPeriod"/>
            </a:pPr>
            <a:r>
              <a:rPr lang="de-CH" sz="2000" dirty="0" smtClean="0"/>
              <a:t>Die Reaktion der Parteien auf die veränderten Voraussetzungen: Politisches Marketing und Amerikanisierung</a:t>
            </a:r>
            <a:endParaRPr lang="fr-CH" sz="2000" dirty="0" smtClean="0"/>
          </a:p>
          <a:p>
            <a:pPr marL="419100" indent="-419100" eaLnBrk="1" hangingPunct="1">
              <a:lnSpc>
                <a:spcPct val="130000"/>
              </a:lnSpc>
              <a:buNone/>
            </a:pPr>
            <a:endParaRPr lang="fr-CH" sz="2000" dirty="0" smtClean="0"/>
          </a:p>
          <a:p>
            <a:pPr marL="419100" indent="-419100" eaLnBrk="1" hangingPunct="1">
              <a:lnSpc>
                <a:spcPct val="130000"/>
              </a:lnSpc>
              <a:buNone/>
            </a:pPr>
            <a:r>
              <a:rPr lang="fr-CH" sz="2000" dirty="0" smtClean="0"/>
              <a:t>	</a:t>
            </a:r>
            <a:endParaRPr lang="de-CH"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de-CH" sz="2800" dirty="0" smtClean="0"/>
              <a:t>Was hat sich gewandelt ?</a:t>
            </a:r>
            <a:endParaRPr lang="de-DE" sz="2800" dirty="0" smtClean="0"/>
          </a:p>
        </p:txBody>
      </p:sp>
      <p:sp>
        <p:nvSpPr>
          <p:cNvPr id="22531" name="Rectangle 3"/>
          <p:cNvSpPr>
            <a:spLocks noGrp="1" noChangeArrowheads="1"/>
          </p:cNvSpPr>
          <p:nvPr>
            <p:ph type="body" idx="1"/>
          </p:nvPr>
        </p:nvSpPr>
        <p:spPr/>
        <p:txBody>
          <a:bodyPr/>
          <a:lstStyle/>
          <a:p>
            <a:pPr eaLnBrk="1" hangingPunct="1">
              <a:lnSpc>
                <a:spcPct val="130000"/>
              </a:lnSpc>
            </a:pPr>
            <a:r>
              <a:rPr lang="de-CH" smtClean="0"/>
              <a:t>Die Gesellschaft wandelt sich</a:t>
            </a:r>
          </a:p>
          <a:p>
            <a:pPr eaLnBrk="1" hangingPunct="1">
              <a:lnSpc>
                <a:spcPct val="130000"/>
              </a:lnSpc>
            </a:pPr>
            <a:r>
              <a:rPr lang="de-CH" smtClean="0"/>
              <a:t>Die Politik wandelt sich</a:t>
            </a:r>
          </a:p>
          <a:p>
            <a:pPr eaLnBrk="1" hangingPunct="1">
              <a:lnSpc>
                <a:spcPct val="130000"/>
              </a:lnSpc>
            </a:pPr>
            <a:r>
              <a:rPr lang="de-CH" smtClean="0"/>
              <a:t>Die technologischen Möglichkeiten wandeln sich</a:t>
            </a:r>
          </a:p>
          <a:p>
            <a:pPr eaLnBrk="1" hangingPunct="1">
              <a:lnSpc>
                <a:spcPct val="130000"/>
              </a:lnSpc>
            </a:pPr>
            <a:endParaRPr lang="de-CH" smtClean="0"/>
          </a:p>
          <a:p>
            <a:pPr eaLnBrk="1" hangingPunct="1">
              <a:lnSpc>
                <a:spcPct val="130000"/>
              </a:lnSpc>
              <a:buFont typeface="Wingdings" pitchFamily="2" charset="2"/>
              <a:buNone/>
            </a:pPr>
            <a:r>
              <a:rPr lang="de-CH" smtClean="0"/>
              <a:t>Was beeinflusst was?</a:t>
            </a:r>
          </a:p>
          <a:p>
            <a:pPr eaLnBrk="1" hangingPunct="1">
              <a:lnSpc>
                <a:spcPct val="130000"/>
              </a:lnSpc>
              <a:buFont typeface="Wingdings" pitchFamily="2" charset="2"/>
              <a:buNone/>
            </a:pPr>
            <a:endParaRPr lang="de-CH" smtClean="0"/>
          </a:p>
          <a:p>
            <a:pPr eaLnBrk="1" hangingPunct="1">
              <a:lnSpc>
                <a:spcPct val="130000"/>
              </a:lnSpc>
              <a:buFont typeface="Wingdings" pitchFamily="2" charset="2"/>
              <a:buNone/>
            </a:pPr>
            <a:r>
              <a:rPr lang="de-CH" smtClean="0"/>
              <a:t>	</a:t>
            </a:r>
            <a:endParaRPr lang="de-DE"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p:txBody>
          <a:bodyPr/>
          <a:lstStyle/>
          <a:p>
            <a:r>
              <a:rPr lang="de-CH" sz="2800" dirty="0" smtClean="0"/>
              <a:t>I</a:t>
            </a:r>
            <a:r>
              <a:rPr lang="de-CH" sz="2400" dirty="0" smtClean="0"/>
              <a:t>nternet und Demokratie</a:t>
            </a:r>
          </a:p>
        </p:txBody>
      </p:sp>
      <p:sp>
        <p:nvSpPr>
          <p:cNvPr id="4099" name="Inhaltsplatzhalter 2"/>
          <p:cNvSpPr>
            <a:spLocks noGrp="1"/>
          </p:cNvSpPr>
          <p:nvPr>
            <p:ph idx="1"/>
          </p:nvPr>
        </p:nvSpPr>
        <p:spPr>
          <a:xfrm>
            <a:off x="1143000" y="1643063"/>
            <a:ext cx="7640638" cy="4114800"/>
          </a:xfrm>
        </p:spPr>
        <p:txBody>
          <a:bodyPr/>
          <a:lstStyle/>
          <a:p>
            <a:r>
              <a:rPr lang="de-CH" smtClean="0"/>
              <a:t>Optimisten</a:t>
            </a:r>
          </a:p>
          <a:p>
            <a:r>
              <a:rPr lang="de-CH" smtClean="0"/>
              <a:t>Alarmisten</a:t>
            </a:r>
          </a:p>
          <a:p>
            <a:r>
              <a:rPr lang="de-CH" smtClean="0"/>
              <a:t>Relativisten</a:t>
            </a:r>
          </a:p>
          <a:p>
            <a:endParaRPr lang="de-CH" smtClean="0"/>
          </a:p>
          <a:p>
            <a:r>
              <a:rPr lang="de-CH" smtClean="0"/>
              <a:t>Für die neue Internetgeneration (2.0, ala) ist das Internet etwas Normales. Hier interessiert mehr die Frage: „</a:t>
            </a:r>
            <a:r>
              <a:rPr lang="de-CH" i="1" smtClean="0"/>
              <a:t>Welches sind theoretisch und empirisch die wichtigsten Potentiale des Internets für die Demokratie?</a:t>
            </a:r>
            <a:r>
              <a:rPr lang="de-CH" smtClean="0"/>
              <a:t>“ (vgl. Meisselbach 2009: 6).</a:t>
            </a:r>
          </a:p>
        </p:txBody>
      </p:sp>
    </p:spTree>
    <p:extLst>
      <p:ext uri="{BB962C8B-B14F-4D97-AF65-F5344CB8AC3E}">
        <p14:creationId xmlns:p14="http://schemas.microsoft.com/office/powerpoint/2010/main" val="41156029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de-CH" sz="2400" smtClean="0"/>
              <a:t>Zentrale Veränderungen</a:t>
            </a:r>
            <a:endParaRPr lang="de-DE" sz="2400" smtClean="0"/>
          </a:p>
        </p:txBody>
      </p:sp>
      <p:sp>
        <p:nvSpPr>
          <p:cNvPr id="23555" name="Rectangle 3"/>
          <p:cNvSpPr>
            <a:spLocks noGrp="1" noChangeArrowheads="1"/>
          </p:cNvSpPr>
          <p:nvPr>
            <p:ph type="body" idx="1"/>
          </p:nvPr>
        </p:nvSpPr>
        <p:spPr>
          <a:xfrm>
            <a:off x="1258888" y="1557338"/>
            <a:ext cx="7640637" cy="4114800"/>
          </a:xfrm>
        </p:spPr>
        <p:txBody>
          <a:bodyPr/>
          <a:lstStyle/>
          <a:p>
            <a:pPr eaLnBrk="1" hangingPunct="1">
              <a:lnSpc>
                <a:spcPct val="90000"/>
              </a:lnSpc>
            </a:pPr>
            <a:r>
              <a:rPr lang="de-CH" sz="1800" dirty="0" smtClean="0"/>
              <a:t>Wohlstand und Bildung</a:t>
            </a:r>
          </a:p>
          <a:p>
            <a:pPr eaLnBrk="1" hangingPunct="1">
              <a:lnSpc>
                <a:spcPct val="90000"/>
              </a:lnSpc>
            </a:pPr>
            <a:endParaRPr lang="de-CH" sz="1800" dirty="0" smtClean="0"/>
          </a:p>
          <a:p>
            <a:pPr eaLnBrk="1" hangingPunct="1">
              <a:lnSpc>
                <a:spcPct val="90000"/>
              </a:lnSpc>
            </a:pPr>
            <a:r>
              <a:rPr lang="de-CH" sz="1800" dirty="0" smtClean="0"/>
              <a:t>Entwicklung zur Dienstleistungsgesellschaft</a:t>
            </a:r>
          </a:p>
          <a:p>
            <a:pPr eaLnBrk="1" hangingPunct="1">
              <a:lnSpc>
                <a:spcPct val="90000"/>
              </a:lnSpc>
            </a:pPr>
            <a:endParaRPr lang="de-CH" sz="1800" dirty="0" smtClean="0"/>
          </a:p>
          <a:p>
            <a:pPr eaLnBrk="1" hangingPunct="1">
              <a:lnSpc>
                <a:spcPct val="90000"/>
              </a:lnSpc>
            </a:pPr>
            <a:r>
              <a:rPr lang="de-CH" sz="1800" dirty="0" smtClean="0"/>
              <a:t>Individualisierung </a:t>
            </a:r>
          </a:p>
          <a:p>
            <a:pPr eaLnBrk="1" hangingPunct="1">
              <a:lnSpc>
                <a:spcPct val="90000"/>
              </a:lnSpc>
            </a:pPr>
            <a:endParaRPr lang="de-CH" sz="1800" dirty="0" smtClean="0"/>
          </a:p>
          <a:p>
            <a:pPr eaLnBrk="1" hangingPunct="1">
              <a:lnSpc>
                <a:spcPct val="90000"/>
              </a:lnSpc>
            </a:pPr>
            <a:r>
              <a:rPr lang="de-CH" sz="1800" dirty="0" smtClean="0"/>
              <a:t>Globalisierung, zunehmende Interdependenzen</a:t>
            </a:r>
          </a:p>
          <a:p>
            <a:pPr eaLnBrk="1" hangingPunct="1">
              <a:lnSpc>
                <a:spcPct val="90000"/>
              </a:lnSpc>
            </a:pPr>
            <a:endParaRPr lang="de-CH" sz="1800" dirty="0" smtClean="0"/>
          </a:p>
          <a:p>
            <a:pPr eaLnBrk="1" hangingPunct="1">
              <a:lnSpc>
                <a:spcPct val="90000"/>
              </a:lnSpc>
            </a:pPr>
            <a:r>
              <a:rPr lang="de-CH" sz="1800" dirty="0" smtClean="0"/>
              <a:t>Wandel und Konstanz auf der Werteebene</a:t>
            </a:r>
          </a:p>
          <a:p>
            <a:pPr eaLnBrk="1" hangingPunct="1">
              <a:lnSpc>
                <a:spcPct val="90000"/>
              </a:lnSpc>
            </a:pPr>
            <a:endParaRPr lang="de-CH" sz="1800" dirty="0" smtClean="0"/>
          </a:p>
          <a:p>
            <a:pPr eaLnBrk="1" hangingPunct="1">
              <a:lnSpc>
                <a:spcPct val="90000"/>
              </a:lnSpc>
            </a:pPr>
            <a:r>
              <a:rPr lang="de-CH" sz="1800" dirty="0" smtClean="0"/>
              <a:t>Die politische Beteiligung hat sich gewandelt</a:t>
            </a:r>
          </a:p>
          <a:p>
            <a:pPr eaLnBrk="1" hangingPunct="1">
              <a:lnSpc>
                <a:spcPct val="90000"/>
              </a:lnSpc>
            </a:pPr>
            <a:endParaRPr lang="de-CH" sz="1800" dirty="0" smtClean="0"/>
          </a:p>
          <a:p>
            <a:pPr eaLnBrk="1" hangingPunct="1">
              <a:lnSpc>
                <a:spcPct val="90000"/>
              </a:lnSpc>
            </a:pPr>
            <a:r>
              <a:rPr lang="de-CH" sz="1800" dirty="0" smtClean="0"/>
              <a:t>Sinkendes Regierungsvertrauen?</a:t>
            </a:r>
          </a:p>
          <a:p>
            <a:pPr eaLnBrk="1" hangingPunct="1">
              <a:lnSpc>
                <a:spcPct val="90000"/>
              </a:lnSpc>
            </a:pPr>
            <a:endParaRPr lang="de-CH" sz="1800" dirty="0"/>
          </a:p>
          <a:p>
            <a:pPr eaLnBrk="1" hangingPunct="1">
              <a:lnSpc>
                <a:spcPct val="90000"/>
              </a:lnSpc>
            </a:pPr>
            <a:r>
              <a:rPr lang="de-CH" sz="1800" b="1" dirty="0" smtClean="0">
                <a:solidFill>
                  <a:schemeClr val="tx2"/>
                </a:solidFill>
              </a:rPr>
              <a:t>Wandel der politischen Öffentlichkeit!</a:t>
            </a:r>
          </a:p>
          <a:p>
            <a:pPr eaLnBrk="1" hangingPunct="1">
              <a:lnSpc>
                <a:spcPct val="90000"/>
              </a:lnSpc>
            </a:pPr>
            <a:endParaRPr lang="de-CH" sz="1800" dirty="0" smtClean="0"/>
          </a:p>
          <a:p>
            <a:pPr eaLnBrk="1" hangingPunct="1">
              <a:lnSpc>
                <a:spcPct val="90000"/>
              </a:lnSpc>
            </a:pPr>
            <a:endParaRPr lang="de-CH" sz="1800"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p:txBody>
          <a:bodyPr/>
          <a:lstStyle/>
          <a:p>
            <a:r>
              <a:rPr lang="de-CH" sz="2400" smtClean="0"/>
              <a:t>Wahlbeteiligung</a:t>
            </a:r>
            <a:endParaRPr lang="de-CH" smtClean="0"/>
          </a:p>
        </p:txBody>
      </p:sp>
      <p:sp>
        <p:nvSpPr>
          <p:cNvPr id="20483" name="Inhaltsplatzhalter 2"/>
          <p:cNvSpPr>
            <a:spLocks noGrp="1"/>
          </p:cNvSpPr>
          <p:nvPr>
            <p:ph idx="1"/>
          </p:nvPr>
        </p:nvSpPr>
        <p:spPr/>
        <p:txBody>
          <a:bodyPr/>
          <a:lstStyle/>
          <a:p>
            <a:endParaRPr lang="de-CH" smtClean="0"/>
          </a:p>
        </p:txBody>
      </p:sp>
      <p:pic>
        <p:nvPicPr>
          <p:cNvPr id="20484" name="Picture 5"/>
          <p:cNvPicPr>
            <a:picLocks noChangeAspect="1" noChangeArrowheads="1"/>
          </p:cNvPicPr>
          <p:nvPr/>
        </p:nvPicPr>
        <p:blipFill>
          <a:blip r:embed="rId3"/>
          <a:srcRect/>
          <a:stretch>
            <a:fillRect/>
          </a:stretch>
        </p:blipFill>
        <p:spPr bwMode="auto">
          <a:xfrm>
            <a:off x="1143000" y="1643063"/>
            <a:ext cx="6996113" cy="4214812"/>
          </a:xfrm>
          <a:prstGeom prst="rect">
            <a:avLst/>
          </a:prstGeom>
          <a:noFill/>
          <a:ln w="9525">
            <a:noFill/>
            <a:miter lim="800000"/>
            <a:headEnd/>
            <a:tailEnd/>
          </a:ln>
        </p:spPr>
      </p:pic>
    </p:spTree>
    <p:extLst>
      <p:ext uri="{BB962C8B-B14F-4D97-AF65-F5344CB8AC3E}">
        <p14:creationId xmlns:p14="http://schemas.microsoft.com/office/powerpoint/2010/main" val="37310763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85852" y="571480"/>
            <a:ext cx="6692900" cy="304800"/>
          </a:xfrm>
        </p:spPr>
        <p:txBody>
          <a:bodyPr/>
          <a:lstStyle/>
          <a:p>
            <a:r>
              <a:rPr lang="de-CH" sz="2400" dirty="0" smtClean="0"/>
              <a:t>Die </a:t>
            </a:r>
            <a:r>
              <a:rPr lang="de-CH" sz="2400" dirty="0" err="1" smtClean="0"/>
              <a:t>WählerInnen</a:t>
            </a:r>
            <a:endParaRPr lang="de-CH" sz="2400" dirty="0"/>
          </a:p>
        </p:txBody>
      </p:sp>
      <p:sp>
        <p:nvSpPr>
          <p:cNvPr id="3" name="Inhaltsplatzhalter 2"/>
          <p:cNvSpPr>
            <a:spLocks noGrp="1"/>
          </p:cNvSpPr>
          <p:nvPr>
            <p:ph idx="1"/>
          </p:nvPr>
        </p:nvSpPr>
        <p:spPr/>
        <p:txBody>
          <a:bodyPr/>
          <a:lstStyle/>
          <a:p>
            <a:endParaRPr lang="de-CH"/>
          </a:p>
        </p:txBody>
      </p:sp>
      <p:pic>
        <p:nvPicPr>
          <p:cNvPr id="712706" name="Picture 2"/>
          <p:cNvPicPr>
            <a:picLocks noChangeAspect="1" noChangeArrowheads="1"/>
          </p:cNvPicPr>
          <p:nvPr/>
        </p:nvPicPr>
        <p:blipFill>
          <a:blip r:embed="rId3"/>
          <a:srcRect/>
          <a:stretch>
            <a:fillRect/>
          </a:stretch>
        </p:blipFill>
        <p:spPr bwMode="auto">
          <a:xfrm>
            <a:off x="1285852" y="1142984"/>
            <a:ext cx="6858048" cy="4844177"/>
          </a:xfrm>
          <a:prstGeom prst="rect">
            <a:avLst/>
          </a:prstGeom>
          <a:noFill/>
          <a:ln w="9525">
            <a:noFill/>
            <a:miter lim="800000"/>
            <a:headEnd/>
            <a:tailEnd/>
          </a:ln>
          <a:effectLst/>
        </p:spPr>
      </p:pic>
    </p:spTree>
    <p:extLst>
      <p:ext uri="{BB962C8B-B14F-4D97-AF65-F5344CB8AC3E}">
        <p14:creationId xmlns:p14="http://schemas.microsoft.com/office/powerpoint/2010/main" val="15663148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713730" name="Picture 2"/>
          <p:cNvPicPr>
            <a:picLocks noChangeAspect="1" noChangeArrowheads="1"/>
          </p:cNvPicPr>
          <p:nvPr/>
        </p:nvPicPr>
        <p:blipFill>
          <a:blip r:embed="rId3"/>
          <a:srcRect/>
          <a:stretch>
            <a:fillRect/>
          </a:stretch>
        </p:blipFill>
        <p:spPr bwMode="auto">
          <a:xfrm>
            <a:off x="1214413" y="357166"/>
            <a:ext cx="7069407" cy="5857916"/>
          </a:xfrm>
          <a:prstGeom prst="rect">
            <a:avLst/>
          </a:prstGeom>
          <a:noFill/>
          <a:ln w="9525">
            <a:noFill/>
            <a:miter lim="800000"/>
            <a:headEnd/>
            <a:tailEnd/>
          </a:ln>
          <a:effectLst/>
        </p:spPr>
      </p:pic>
    </p:spTree>
    <p:extLst>
      <p:ext uri="{BB962C8B-B14F-4D97-AF65-F5344CB8AC3E}">
        <p14:creationId xmlns:p14="http://schemas.microsoft.com/office/powerpoint/2010/main" val="11860765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328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73536"/>
            <a:ext cx="6280150" cy="589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87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615826" y="3280123"/>
            <a:ext cx="463232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4676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192213" y="692150"/>
            <a:ext cx="6692900" cy="304800"/>
          </a:xfrm>
        </p:spPr>
        <p:txBody>
          <a:bodyPr/>
          <a:lstStyle/>
          <a:p>
            <a:pPr eaLnBrk="1" hangingPunct="1"/>
            <a:r>
              <a:rPr lang="de-CH" sz="2400" smtClean="0"/>
              <a:t>Wandel der politischen Öffentlichkeit</a:t>
            </a:r>
            <a:endParaRPr lang="de-DE" sz="2400" smtClean="0"/>
          </a:p>
        </p:txBody>
      </p:sp>
      <p:sp>
        <p:nvSpPr>
          <p:cNvPr id="24579" name="Rectangle 3"/>
          <p:cNvSpPr>
            <a:spLocks noGrp="1" noChangeArrowheads="1"/>
          </p:cNvSpPr>
          <p:nvPr>
            <p:ph type="body" idx="1"/>
          </p:nvPr>
        </p:nvSpPr>
        <p:spPr>
          <a:xfrm>
            <a:off x="1258888" y="1773238"/>
            <a:ext cx="7640637" cy="4114800"/>
          </a:xfrm>
        </p:spPr>
        <p:txBody>
          <a:bodyPr/>
          <a:lstStyle/>
          <a:p>
            <a:pPr eaLnBrk="1" hangingPunct="1"/>
            <a:r>
              <a:rPr lang="de-CH" smtClean="0"/>
              <a:t>Niedergang der Parteipresse</a:t>
            </a:r>
          </a:p>
          <a:p>
            <a:pPr eaLnBrk="1" hangingPunct="1"/>
            <a:r>
              <a:rPr lang="de-CH" smtClean="0"/>
              <a:t>Verstärkte Marktorientierung der Medien</a:t>
            </a:r>
          </a:p>
          <a:p>
            <a:pPr eaLnBrk="1" hangingPunct="1"/>
            <a:r>
              <a:rPr lang="de-CH" smtClean="0"/>
              <a:t>Medienkonzentration</a:t>
            </a:r>
          </a:p>
          <a:p>
            <a:pPr eaLnBrk="1" hangingPunct="1"/>
            <a:r>
              <a:rPr lang="de-CH" smtClean="0"/>
              <a:t>Professionalisierung</a:t>
            </a:r>
          </a:p>
          <a:p>
            <a:pPr eaLnBrk="1" hangingPunct="1"/>
            <a:r>
              <a:rPr lang="de-CH" smtClean="0"/>
              <a:t>Differenzierung, neue Möglichkeiten (private elektronische Medien, Internet)</a:t>
            </a:r>
            <a:endParaRPr lang="de-DE" smtClean="0"/>
          </a:p>
          <a:p>
            <a:pPr eaLnBrk="1" hangingPunct="1"/>
            <a:endParaRPr lang="de-DE"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de-CH" sz="2400" smtClean="0"/>
              <a:t>These: Der Zerfall der politischen Öffentlichkeit!</a:t>
            </a:r>
            <a:endParaRPr lang="de-DE" sz="2400" smtClean="0"/>
          </a:p>
        </p:txBody>
      </p:sp>
      <p:sp>
        <p:nvSpPr>
          <p:cNvPr id="25603" name="Rectangle 3"/>
          <p:cNvSpPr>
            <a:spLocks noGrp="1" noChangeArrowheads="1"/>
          </p:cNvSpPr>
          <p:nvPr>
            <p:ph type="body" idx="1"/>
          </p:nvPr>
        </p:nvSpPr>
        <p:spPr/>
        <p:txBody>
          <a:bodyPr/>
          <a:lstStyle/>
          <a:p>
            <a:pPr eaLnBrk="1" hangingPunct="1">
              <a:buFont typeface="Wingdings" pitchFamily="2" charset="2"/>
              <a:buNone/>
            </a:pPr>
            <a:endParaRPr lang="de-DE" smtClean="0"/>
          </a:p>
        </p:txBody>
      </p:sp>
      <p:pic>
        <p:nvPicPr>
          <p:cNvPr id="25604" name="Picture 4"/>
          <p:cNvPicPr>
            <a:picLocks noChangeAspect="1" noChangeArrowheads="1"/>
          </p:cNvPicPr>
          <p:nvPr/>
        </p:nvPicPr>
        <p:blipFill>
          <a:blip r:embed="rId3"/>
          <a:srcRect/>
          <a:stretch>
            <a:fillRect/>
          </a:stretch>
        </p:blipFill>
        <p:spPr bwMode="auto">
          <a:xfrm>
            <a:off x="1000125" y="1285875"/>
            <a:ext cx="7286625" cy="4862513"/>
          </a:xfrm>
          <a:prstGeom prst="rect">
            <a:avLst/>
          </a:prstGeom>
          <a:noFill/>
          <a:ln w="9525">
            <a:noFill/>
            <a:miter lim="800000"/>
            <a:headEnd/>
            <a:tailEnd/>
          </a:ln>
        </p:spPr>
      </p:pic>
      <p:pic>
        <p:nvPicPr>
          <p:cNvPr id="6" name="Picture 5"/>
          <p:cNvPicPr>
            <a:picLocks noChangeAspect="1" noChangeArrowheads="1"/>
          </p:cNvPicPr>
          <p:nvPr/>
        </p:nvPicPr>
        <p:blipFill>
          <a:blip r:embed="rId4"/>
          <a:srcRect/>
          <a:stretch>
            <a:fillRect/>
          </a:stretch>
        </p:blipFill>
        <p:spPr bwMode="auto">
          <a:xfrm>
            <a:off x="6143625" y="3429000"/>
            <a:ext cx="1627188" cy="2087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Politische Öffentlichkeit als Grundvoraussetzung der Demokratie</a:t>
            </a:r>
            <a:endParaRPr lang="de-CH" sz="2400" dirty="0"/>
          </a:p>
        </p:txBody>
      </p:sp>
      <p:sp>
        <p:nvSpPr>
          <p:cNvPr id="3" name="Inhaltsplatzhalter 2"/>
          <p:cNvSpPr>
            <a:spLocks noGrp="1"/>
          </p:cNvSpPr>
          <p:nvPr>
            <p:ph idx="1"/>
          </p:nvPr>
        </p:nvSpPr>
        <p:spPr>
          <a:xfrm>
            <a:off x="857224" y="1643050"/>
            <a:ext cx="7640637" cy="4114800"/>
          </a:xfrm>
        </p:spPr>
        <p:txBody>
          <a:bodyPr/>
          <a:lstStyle/>
          <a:p>
            <a:pPr>
              <a:buNone/>
            </a:pPr>
            <a:r>
              <a:rPr lang="de-CH" dirty="0" smtClean="0"/>
              <a:t>	Habermas :</a:t>
            </a:r>
          </a:p>
          <a:p>
            <a:r>
              <a:rPr lang="de-CH" dirty="0" smtClean="0"/>
              <a:t>Der herrschaftsfreie Diskurs gewährleistet die Möglichkeit eines Konsenses (</a:t>
            </a:r>
            <a:r>
              <a:rPr lang="de-CH" dirty="0" err="1" smtClean="0"/>
              <a:t>Deliberation</a:t>
            </a:r>
            <a:r>
              <a:rPr lang="de-CH" dirty="0" smtClean="0"/>
              <a:t>).</a:t>
            </a:r>
          </a:p>
          <a:p>
            <a:r>
              <a:rPr lang="de-CH" dirty="0" smtClean="0"/>
              <a:t>Alle Teilnehmenden anerkennen "Diskursregeln", die zur Herstellung einer "idealen Sprechsituation" dienen, in der nichts weiter herrscht als "der zwanglose Zwang des besseren Arguments und das Motiv der kooperativen Wahrheitssuche".</a:t>
            </a:r>
            <a:endParaRPr lang="de-CH"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Problem Fernsehnutzung</a:t>
            </a:r>
            <a:endParaRPr lang="de-CH" sz="2400" dirty="0"/>
          </a:p>
        </p:txBody>
      </p:sp>
      <p:sp>
        <p:nvSpPr>
          <p:cNvPr id="3" name="Inhaltsplatzhalter 2"/>
          <p:cNvSpPr>
            <a:spLocks noGrp="1"/>
          </p:cNvSpPr>
          <p:nvPr>
            <p:ph idx="1"/>
          </p:nvPr>
        </p:nvSpPr>
        <p:spPr/>
        <p:txBody>
          <a:bodyPr/>
          <a:lstStyle/>
          <a:p>
            <a:endParaRPr lang="de-CH"/>
          </a:p>
        </p:txBody>
      </p:sp>
      <p:pic>
        <p:nvPicPr>
          <p:cNvPr id="332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011" y="1772816"/>
            <a:ext cx="7572375" cy="441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07343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Was passiert mit den Jüngeren?</a:t>
            </a:r>
            <a:endParaRPr lang="de-CH" sz="2400" dirty="0"/>
          </a:p>
        </p:txBody>
      </p:sp>
      <p:pic>
        <p:nvPicPr>
          <p:cNvPr id="333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268760"/>
            <a:ext cx="4464496" cy="413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feil nach links 3"/>
          <p:cNvSpPr/>
          <p:nvPr/>
        </p:nvSpPr>
        <p:spPr bwMode="auto">
          <a:xfrm>
            <a:off x="5436096" y="3616790"/>
            <a:ext cx="720080" cy="288032"/>
          </a:xfrm>
          <a:prstGeom prst="leftArrow">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CH" sz="2400" b="0" i="0" u="sng" strike="noStrike" cap="none" normalizeH="0" baseline="0" smtClean="0">
              <a:ln>
                <a:noFill/>
              </a:ln>
              <a:solidFill>
                <a:schemeClr val="tx2"/>
              </a:solidFill>
              <a:effectLst/>
              <a:latin typeface="Times" charset="0"/>
            </a:endParaRPr>
          </a:p>
        </p:txBody>
      </p:sp>
      <p:pic>
        <p:nvPicPr>
          <p:cNvPr id="3338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7079" y="5661248"/>
            <a:ext cx="4826000" cy="46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7057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srcRect/>
          <a:stretch>
            <a:fillRect/>
          </a:stretch>
        </p:blipFill>
        <p:spPr bwMode="auto">
          <a:xfrm>
            <a:off x="2643188" y="714375"/>
            <a:ext cx="3214687" cy="5072063"/>
          </a:xfrm>
          <a:prstGeom prst="rect">
            <a:avLst/>
          </a:prstGeom>
          <a:noFill/>
          <a:ln w="6350" algn="ctr">
            <a:solidFill>
              <a:schemeClr val="tx1"/>
            </a:solidFill>
            <a:miter lim="800000"/>
            <a:headEnd/>
            <a:tailEnd/>
          </a:ln>
        </p:spPr>
      </p:pic>
    </p:spTree>
    <p:extLst>
      <p:ext uri="{BB962C8B-B14F-4D97-AF65-F5344CB8AC3E}">
        <p14:creationId xmlns:p14="http://schemas.microsoft.com/office/powerpoint/2010/main" val="19921112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5238" y="642918"/>
            <a:ext cx="7521604" cy="423882"/>
          </a:xfrm>
        </p:spPr>
        <p:txBody>
          <a:bodyPr/>
          <a:lstStyle/>
          <a:p>
            <a:r>
              <a:rPr lang="de-CH" sz="2400" dirty="0" smtClean="0"/>
              <a:t>Politik = Kampf um die Deutungshoheit in der politischen Öffentlichkeit</a:t>
            </a:r>
            <a:endParaRPr lang="de-CH" sz="2400" dirty="0"/>
          </a:p>
        </p:txBody>
      </p:sp>
      <p:sp>
        <p:nvSpPr>
          <p:cNvPr id="3" name="Inhaltsplatzhalter 2"/>
          <p:cNvSpPr>
            <a:spLocks noGrp="1"/>
          </p:cNvSpPr>
          <p:nvPr>
            <p:ph idx="1"/>
          </p:nvPr>
        </p:nvSpPr>
        <p:spPr>
          <a:xfrm>
            <a:off x="857224" y="1500174"/>
            <a:ext cx="7640637" cy="4114800"/>
          </a:xfrm>
        </p:spPr>
        <p:txBody>
          <a:bodyPr/>
          <a:lstStyle/>
          <a:p>
            <a:pPr>
              <a:buNone/>
            </a:pPr>
            <a:endParaRPr lang="de-CH" dirty="0" smtClean="0"/>
          </a:p>
          <a:p>
            <a:r>
              <a:rPr lang="de-CH" dirty="0" smtClean="0"/>
              <a:t>Vgl. Artikel: Der Liberalismus braucht die Lufthoheit der Ideen (NZZ, 20.8.2009)</a:t>
            </a:r>
          </a:p>
          <a:p>
            <a:endParaRPr lang="de-CH" dirty="0" smtClean="0"/>
          </a:p>
          <a:p>
            <a:r>
              <a:rPr lang="de-CH" dirty="0" smtClean="0"/>
              <a:t>-&gt; Hegemoniebegriff</a:t>
            </a:r>
          </a:p>
          <a:p>
            <a:endParaRPr lang="de-CH" dirty="0" smtClean="0"/>
          </a:p>
          <a:p>
            <a:r>
              <a:rPr lang="de-CH" dirty="0" smtClean="0"/>
              <a:t>„Die Gedanken der Herrschenden sind die herrschenden Gedanken“</a:t>
            </a:r>
          </a:p>
          <a:p>
            <a:endParaRPr lang="de-CH" dirty="0" smtClean="0"/>
          </a:p>
          <a:p>
            <a:endParaRPr lang="de-CH" dirty="0" smtClean="0"/>
          </a:p>
          <a:p>
            <a:endParaRPr lang="de-CH"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Hegemonie (-&gt; </a:t>
            </a:r>
            <a:r>
              <a:rPr lang="de-CH" sz="2400" dirty="0" err="1" smtClean="0"/>
              <a:t>wikipedia</a:t>
            </a:r>
            <a:r>
              <a:rPr lang="de-CH" sz="2400" dirty="0" smtClean="0"/>
              <a:t>)</a:t>
            </a:r>
            <a:endParaRPr lang="de-CH" sz="2400" dirty="0"/>
          </a:p>
        </p:txBody>
      </p:sp>
      <p:sp>
        <p:nvSpPr>
          <p:cNvPr id="3" name="Inhaltsplatzhalter 2"/>
          <p:cNvSpPr>
            <a:spLocks noGrp="1"/>
          </p:cNvSpPr>
          <p:nvPr>
            <p:ph idx="1"/>
          </p:nvPr>
        </p:nvSpPr>
        <p:spPr>
          <a:xfrm>
            <a:off x="785786" y="1785926"/>
            <a:ext cx="7640637" cy="4114800"/>
          </a:xfrm>
        </p:spPr>
        <p:txBody>
          <a:bodyPr/>
          <a:lstStyle/>
          <a:p>
            <a:pPr>
              <a:buNone/>
            </a:pPr>
            <a:r>
              <a:rPr lang="de-CH" dirty="0" smtClean="0"/>
              <a:t>	Unter </a:t>
            </a:r>
            <a:r>
              <a:rPr lang="de-CH" b="1" dirty="0" smtClean="0"/>
              <a:t>Hegemonie</a:t>
            </a:r>
            <a:r>
              <a:rPr lang="de-CH" dirty="0" smtClean="0"/>
              <a:t> (von </a:t>
            </a:r>
            <a:r>
              <a:rPr lang="de-CH" dirty="0" smtClean="0">
                <a:hlinkClick r:id="rId3" tooltip="Altgriechische Sprache"/>
              </a:rPr>
              <a:t>altgriechisch</a:t>
            </a:r>
            <a:r>
              <a:rPr lang="de-CH" dirty="0" smtClean="0"/>
              <a:t>: </a:t>
            </a:r>
            <a:r>
              <a:rPr lang="de-CH" dirty="0" err="1" smtClean="0"/>
              <a:t>ἡγεμών</a:t>
            </a:r>
            <a:r>
              <a:rPr lang="de-CH" dirty="0" smtClean="0"/>
              <a:t> </a:t>
            </a:r>
            <a:r>
              <a:rPr lang="de-CH" i="1" dirty="0" err="1" smtClean="0"/>
              <a:t>hēgemon</a:t>
            </a:r>
            <a:r>
              <a:rPr lang="de-CH" dirty="0" smtClean="0"/>
              <a:t> „Führer“) versteht man die Vorherrschaft oder Überlegenheit einer </a:t>
            </a:r>
            <a:r>
              <a:rPr lang="de-CH" dirty="0" smtClean="0">
                <a:hlinkClick r:id="rId4" tooltip="Institution"/>
              </a:rPr>
              <a:t>Institution</a:t>
            </a:r>
            <a:r>
              <a:rPr lang="de-CH" dirty="0" smtClean="0"/>
              <a:t>, eines </a:t>
            </a:r>
            <a:r>
              <a:rPr lang="de-CH" dirty="0" smtClean="0">
                <a:hlinkClick r:id="rId5" tooltip="Staat"/>
              </a:rPr>
              <a:t>Staates</a:t>
            </a:r>
            <a:r>
              <a:rPr lang="de-CH" dirty="0" smtClean="0"/>
              <a:t>, einer </a:t>
            </a:r>
            <a:r>
              <a:rPr lang="de-CH" dirty="0" smtClean="0">
                <a:hlinkClick r:id="rId6" tooltip="Organisation"/>
              </a:rPr>
              <a:t>Organisation</a:t>
            </a:r>
            <a:r>
              <a:rPr lang="de-CH" dirty="0" smtClean="0"/>
              <a:t> oder eines ähnlichen </a:t>
            </a:r>
            <a:r>
              <a:rPr lang="de-CH" dirty="0" smtClean="0">
                <a:hlinkClick r:id="rId7" tooltip="Akteur"/>
              </a:rPr>
              <a:t>Akteurs</a:t>
            </a:r>
            <a:r>
              <a:rPr lang="de-CH" dirty="0" smtClean="0"/>
              <a:t> in </a:t>
            </a:r>
            <a:r>
              <a:rPr lang="de-CH" dirty="0" smtClean="0">
                <a:hlinkClick r:id="rId8" tooltip="Politik"/>
              </a:rPr>
              <a:t>politischer</a:t>
            </a:r>
            <a:r>
              <a:rPr lang="de-CH" dirty="0" smtClean="0"/>
              <a:t>, </a:t>
            </a:r>
            <a:r>
              <a:rPr lang="de-CH" dirty="0" smtClean="0">
                <a:hlinkClick r:id="rId9" tooltip="Militär"/>
              </a:rPr>
              <a:t>militärischer</a:t>
            </a:r>
            <a:r>
              <a:rPr lang="de-CH" dirty="0" smtClean="0"/>
              <a:t>, </a:t>
            </a:r>
            <a:r>
              <a:rPr lang="de-CH" dirty="0" smtClean="0">
                <a:hlinkClick r:id="rId10" tooltip="Wirtschaft"/>
              </a:rPr>
              <a:t>wirtschaftlicher</a:t>
            </a:r>
            <a:r>
              <a:rPr lang="de-CH" dirty="0" smtClean="0"/>
              <a:t>, </a:t>
            </a:r>
            <a:r>
              <a:rPr lang="de-CH" dirty="0" smtClean="0">
                <a:hlinkClick r:id="rId11" tooltip="Religion"/>
              </a:rPr>
              <a:t>religiöser</a:t>
            </a:r>
            <a:r>
              <a:rPr lang="de-CH" dirty="0" smtClean="0"/>
              <a:t> und/oder </a:t>
            </a:r>
            <a:r>
              <a:rPr lang="de-CH" dirty="0" smtClean="0">
                <a:hlinkClick r:id="rId12" tooltip="Kultur"/>
              </a:rPr>
              <a:t>kultureller</a:t>
            </a:r>
            <a:r>
              <a:rPr lang="de-CH" dirty="0" smtClean="0"/>
              <a:t> Hinsicht. </a:t>
            </a:r>
            <a:endParaRPr lang="de-CH"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Antonio </a:t>
            </a:r>
            <a:r>
              <a:rPr lang="de-CH" sz="2400" dirty="0" err="1" smtClean="0"/>
              <a:t>Gramsci</a:t>
            </a:r>
            <a:r>
              <a:rPr lang="de-CH" sz="2400" dirty="0" smtClean="0"/>
              <a:t> (1891-1937)</a:t>
            </a:r>
          </a:p>
        </p:txBody>
      </p:sp>
      <p:sp>
        <p:nvSpPr>
          <p:cNvPr id="3" name="Inhaltsplatzhalter 2"/>
          <p:cNvSpPr>
            <a:spLocks noGrp="1"/>
          </p:cNvSpPr>
          <p:nvPr>
            <p:ph idx="1"/>
          </p:nvPr>
        </p:nvSpPr>
        <p:spPr>
          <a:xfrm>
            <a:off x="857224" y="1285860"/>
            <a:ext cx="7640637" cy="4114800"/>
          </a:xfrm>
        </p:spPr>
        <p:txBody>
          <a:bodyPr/>
          <a:lstStyle/>
          <a:p>
            <a:r>
              <a:rPr lang="de-CH" dirty="0" smtClean="0"/>
              <a:t>In der Tradition von </a:t>
            </a:r>
            <a:r>
              <a:rPr lang="de-CH" dirty="0" err="1" smtClean="0">
                <a:hlinkClick r:id="rId3" tooltip="Niccolò Machiavelli"/>
              </a:rPr>
              <a:t>Niccolò</a:t>
            </a:r>
            <a:r>
              <a:rPr lang="de-CH" dirty="0" smtClean="0">
                <a:hlinkClick r:id="rId3" tooltip="Niccolò Machiavelli"/>
              </a:rPr>
              <a:t> Machiavelli</a:t>
            </a:r>
            <a:r>
              <a:rPr lang="de-CH" dirty="0" smtClean="0"/>
              <a:t> argumentierte </a:t>
            </a:r>
            <a:r>
              <a:rPr lang="de-CH" dirty="0" err="1" smtClean="0"/>
              <a:t>Gramsci</a:t>
            </a:r>
            <a:r>
              <a:rPr lang="de-CH" dirty="0" smtClean="0"/>
              <a:t>, dass die Revolutionäre Partei es der Arbeiterklasse erlauben wird, </a:t>
            </a:r>
            <a:r>
              <a:rPr lang="de-CH" i="1" dirty="0" smtClean="0"/>
              <a:t>organische</a:t>
            </a:r>
            <a:r>
              <a:rPr lang="de-CH" dirty="0" smtClean="0"/>
              <a:t> Intellektuelle und eine alternative Hegemonie innerhalb der bürgerlichen Gesellschaft zu bilden.</a:t>
            </a:r>
          </a:p>
          <a:p>
            <a:r>
              <a:rPr lang="de-CH" dirty="0" smtClean="0"/>
              <a:t>Politische Hauptaufgabe der Partei gemäss </a:t>
            </a:r>
            <a:r>
              <a:rPr lang="de-CH" dirty="0" err="1" smtClean="0"/>
              <a:t>Gramsci</a:t>
            </a:r>
            <a:r>
              <a:rPr lang="de-CH" dirty="0" smtClean="0"/>
              <a:t> ist der Gewinn der „kulturellen Hegemonie“, d.h. die „Übersetzung“ der (marxistischen) Philosophie in das Alltagsbewusstsein und ihre Bestätigung als „Philosophie der Praxis“.</a:t>
            </a:r>
          </a:p>
          <a:p>
            <a:endParaRPr lang="de-CH" dirty="0" smtClean="0"/>
          </a:p>
          <a:p>
            <a:endParaRPr lang="de-CH" dirty="0" smtClean="0"/>
          </a:p>
          <a:p>
            <a:pPr>
              <a:buNone/>
            </a:pPr>
            <a:endParaRPr lang="de-CH" dirty="0" smtClean="0"/>
          </a:p>
          <a:p>
            <a:pPr>
              <a:buNone/>
            </a:pPr>
            <a:r>
              <a:rPr lang="de-CH" dirty="0" smtClean="0"/>
              <a:t>	</a:t>
            </a:r>
          </a:p>
          <a:p>
            <a:endParaRPr lang="de-CH"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4414" y="642918"/>
            <a:ext cx="6692900" cy="304800"/>
          </a:xfrm>
        </p:spPr>
        <p:txBody>
          <a:bodyPr/>
          <a:lstStyle/>
          <a:p>
            <a:r>
              <a:rPr lang="de-CH" sz="2400" dirty="0" smtClean="0"/>
              <a:t>=&gt; erfolgreiche Parteien</a:t>
            </a:r>
            <a:endParaRPr lang="de-CH" sz="2400" dirty="0"/>
          </a:p>
        </p:txBody>
      </p:sp>
      <p:sp>
        <p:nvSpPr>
          <p:cNvPr id="3" name="Inhaltsplatzhalter 2"/>
          <p:cNvSpPr>
            <a:spLocks noGrp="1"/>
          </p:cNvSpPr>
          <p:nvPr>
            <p:ph idx="1"/>
          </p:nvPr>
        </p:nvSpPr>
        <p:spPr>
          <a:xfrm>
            <a:off x="714348" y="1785926"/>
            <a:ext cx="7640637" cy="4114800"/>
          </a:xfrm>
        </p:spPr>
        <p:txBody>
          <a:bodyPr/>
          <a:lstStyle/>
          <a:p>
            <a:r>
              <a:rPr lang="de-CH" dirty="0" smtClean="0"/>
              <a:t>Parteien sind dann erfolgreich, wenn es ihnen gelingt, die vorherrschenden Gedanken (Nachfrage) aufzunehmen</a:t>
            </a:r>
          </a:p>
          <a:p>
            <a:r>
              <a:rPr lang="de-CH" dirty="0" smtClean="0"/>
              <a:t>Parteien definieren Probleme und schlagen Lösungen vor (Schaffung der Nachfrage)</a:t>
            </a:r>
          </a:p>
          <a:p>
            <a:r>
              <a:rPr lang="de-CH" dirty="0" smtClean="0"/>
              <a:t>Vorgehen  der Parteien:</a:t>
            </a:r>
          </a:p>
          <a:p>
            <a:pPr>
              <a:buNone/>
            </a:pPr>
            <a:r>
              <a:rPr lang="de-CH" dirty="0" smtClean="0"/>
              <a:t>-&gt; Steuerung/Beeinflussung der politischen Öffentlichkeit</a:t>
            </a:r>
          </a:p>
          <a:p>
            <a:pPr>
              <a:buNone/>
            </a:pPr>
            <a:r>
              <a:rPr lang="de-CH" dirty="0" smtClean="0"/>
              <a:t>-&gt; Auftreten als „selbsternannte“ Retter</a:t>
            </a:r>
          </a:p>
          <a:p>
            <a:pPr>
              <a:buNone/>
            </a:pPr>
            <a:endParaRPr lang="de-CH"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5238" y="571480"/>
            <a:ext cx="7450166" cy="495320"/>
          </a:xfrm>
        </p:spPr>
        <p:txBody>
          <a:bodyPr/>
          <a:lstStyle/>
          <a:p>
            <a:r>
              <a:rPr lang="de-CH" sz="2400" dirty="0" smtClean="0"/>
              <a:t>Analysieren Sie die Schweizer Parteien ...</a:t>
            </a:r>
            <a:endParaRPr lang="de-CH" sz="2400" dirty="0"/>
          </a:p>
        </p:txBody>
      </p:sp>
      <p:sp>
        <p:nvSpPr>
          <p:cNvPr id="3" name="Inhaltsplatzhalter 2"/>
          <p:cNvSpPr>
            <a:spLocks noGrp="1"/>
          </p:cNvSpPr>
          <p:nvPr>
            <p:ph idx="1"/>
          </p:nvPr>
        </p:nvSpPr>
        <p:spPr/>
        <p:txBody>
          <a:bodyPr/>
          <a:lstStyle/>
          <a:p>
            <a:r>
              <a:rPr lang="de-CH" sz="2400" dirty="0" smtClean="0"/>
              <a:t>hinsichtlich der Definition von Problemen  und</a:t>
            </a:r>
          </a:p>
          <a:p>
            <a:endParaRPr lang="de-CH" sz="2400" dirty="0" smtClean="0"/>
          </a:p>
          <a:p>
            <a:r>
              <a:rPr lang="de-CH" sz="2400" dirty="0" smtClean="0"/>
              <a:t>dem Vorschlagen von Lösungen</a:t>
            </a:r>
          </a:p>
          <a:p>
            <a:endParaRPr lang="de-CH" sz="2400" dirty="0" smtClean="0"/>
          </a:p>
          <a:p>
            <a:endParaRPr lang="de-CH" sz="2400" dirty="0" smtClean="0"/>
          </a:p>
          <a:p>
            <a:pPr>
              <a:buNone/>
            </a:pPr>
            <a:r>
              <a:rPr lang="de-CH" sz="2400" dirty="0" smtClean="0"/>
              <a:t>	(FDP, CVP, SP, SVP, Grüne)</a:t>
            </a:r>
            <a:endParaRPr lang="de-CH"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265238" y="692150"/>
            <a:ext cx="7627937" cy="374650"/>
          </a:xfrm>
        </p:spPr>
        <p:txBody>
          <a:bodyPr/>
          <a:lstStyle/>
          <a:p>
            <a:pPr eaLnBrk="1" hangingPunct="1"/>
            <a:r>
              <a:rPr lang="de-CH" sz="2400" dirty="0" smtClean="0"/>
              <a:t>Politik = Kampf um die Definitionsmacht (Beispiele)</a:t>
            </a:r>
          </a:p>
        </p:txBody>
      </p:sp>
      <p:sp>
        <p:nvSpPr>
          <p:cNvPr id="9219" name="Rectangle 3"/>
          <p:cNvSpPr>
            <a:spLocks noGrp="1" noChangeArrowheads="1"/>
          </p:cNvSpPr>
          <p:nvPr>
            <p:ph type="body" idx="1"/>
          </p:nvPr>
        </p:nvSpPr>
        <p:spPr>
          <a:xfrm>
            <a:off x="827584" y="1628800"/>
            <a:ext cx="7640637" cy="3887788"/>
          </a:xfrm>
        </p:spPr>
        <p:txBody>
          <a:bodyPr/>
          <a:lstStyle/>
          <a:p>
            <a:pPr eaLnBrk="1" hangingPunct="1"/>
            <a:r>
              <a:rPr lang="de-CH" sz="2000" dirty="0" smtClean="0"/>
              <a:t>„Asylmissbrauch“, „Scheininvalide“, „Rentenklau“, „Waldsterben“, „Jugendgewalt“, „Klimaerwärmung“, „Vogel- und Schweinegrippe</a:t>
            </a:r>
            <a:r>
              <a:rPr lang="de-CH" sz="2000" dirty="0"/>
              <a:t>, </a:t>
            </a:r>
            <a:r>
              <a:rPr lang="de-CH" sz="2000" dirty="0" smtClean="0"/>
              <a:t>„Dichtestress</a:t>
            </a:r>
            <a:r>
              <a:rPr lang="de-CH" sz="2000" dirty="0"/>
              <a:t>“</a:t>
            </a:r>
            <a:r>
              <a:rPr lang="de-CH" sz="2000" dirty="0" smtClean="0"/>
              <a:t>, „Masseneinwanderung“ etc.</a:t>
            </a:r>
          </a:p>
          <a:p>
            <a:pPr eaLnBrk="1" hangingPunct="1"/>
            <a:r>
              <a:rPr lang="de-CH" sz="2000" dirty="0" smtClean="0"/>
              <a:t>Die Höhen und Tiefen des Bundesrates und der Bundesräte</a:t>
            </a:r>
          </a:p>
          <a:p>
            <a:pPr eaLnBrk="1" hangingPunct="1"/>
            <a:r>
              <a:rPr lang="de-CH" sz="2000" dirty="0" smtClean="0"/>
              <a:t>Wem haben wir das zu verdanken? (Gutmenschen und Neoliberale)</a:t>
            </a:r>
          </a:p>
          <a:p>
            <a:pPr eaLnBrk="1" hangingPunct="1"/>
            <a:r>
              <a:rPr lang="de-CH" sz="2000" dirty="0" smtClean="0"/>
              <a:t>Was bedroht unsere Demokratie und unsere politischen Institutionen? (Zauberformel, Volkswahl des Bundesrates </a:t>
            </a:r>
            <a:r>
              <a:rPr lang="de-CH" sz="2000" dirty="0" err="1" smtClean="0"/>
              <a:t>u.ä.</a:t>
            </a:r>
            <a:r>
              <a:rPr lang="de-CH" sz="2000" dirty="0" smtClean="0"/>
              <a:t>)</a:t>
            </a:r>
          </a:p>
          <a:p>
            <a:pPr eaLnBrk="1" hangingPunct="1"/>
            <a:r>
              <a:rPr lang="de-CH" sz="2000" dirty="0" smtClean="0"/>
              <a:t>Abschaffung des Asylrechts und der Menschenrechte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r>
              <a:rPr lang="de-CH" sz="2400" dirty="0" smtClean="0"/>
              <a:t>Noch ein Beispiel: Wer hat 2011 die Wahlen gewonnen?</a:t>
            </a:r>
          </a:p>
        </p:txBody>
      </p:sp>
      <p:sp>
        <p:nvSpPr>
          <p:cNvPr id="15363" name="Inhaltsplatzhalter 2"/>
          <p:cNvSpPr>
            <a:spLocks noGrp="1"/>
          </p:cNvSpPr>
          <p:nvPr>
            <p:ph idx="1"/>
          </p:nvPr>
        </p:nvSpPr>
        <p:spPr/>
        <p:txBody>
          <a:bodyPr/>
          <a:lstStyle/>
          <a:p>
            <a:r>
              <a:rPr lang="de-CH" dirty="0" smtClean="0"/>
              <a:t>Verlierer: SVP, FDP (und CVP)</a:t>
            </a:r>
          </a:p>
          <a:p>
            <a:endParaRPr lang="de-CH" dirty="0" smtClean="0"/>
          </a:p>
          <a:p>
            <a:r>
              <a:rPr lang="de-CH" dirty="0" smtClean="0"/>
              <a:t>Gewinner: BDP, GLP und SP</a:t>
            </a:r>
          </a:p>
        </p:txBody>
      </p:sp>
    </p:spTree>
    <p:extLst>
      <p:ext uri="{BB962C8B-B14F-4D97-AF65-F5344CB8AC3E}">
        <p14:creationId xmlns:p14="http://schemas.microsoft.com/office/powerpoint/2010/main" val="335293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r>
              <a:rPr lang="fr-CH" sz="2400" smtClean="0"/>
              <a:t>Wählerstimmenanteil der fünf grössten Parteien 1919-2011</a:t>
            </a:r>
          </a:p>
        </p:txBody>
      </p:sp>
      <p:pic>
        <p:nvPicPr>
          <p:cNvPr id="12291" name="Picture 5"/>
          <p:cNvPicPr>
            <a:picLocks noChangeAspect="1" noChangeArrowheads="1"/>
          </p:cNvPicPr>
          <p:nvPr/>
        </p:nvPicPr>
        <p:blipFill>
          <a:blip r:embed="rId3"/>
          <a:srcRect/>
          <a:stretch>
            <a:fillRect/>
          </a:stretch>
        </p:blipFill>
        <p:spPr bwMode="auto">
          <a:xfrm>
            <a:off x="1143000" y="1285875"/>
            <a:ext cx="6858000" cy="4795838"/>
          </a:xfrm>
          <a:prstGeom prst="rect">
            <a:avLst/>
          </a:prstGeom>
          <a:noFill/>
          <a:ln w="9525">
            <a:noFill/>
            <a:miter lim="800000"/>
            <a:headEnd/>
            <a:tailEnd/>
          </a:ln>
        </p:spPr>
      </p:pic>
    </p:spTree>
    <p:extLst>
      <p:ext uri="{BB962C8B-B14F-4D97-AF65-F5344CB8AC3E}">
        <p14:creationId xmlns:p14="http://schemas.microsoft.com/office/powerpoint/2010/main" val="32783949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Inhaltsplatzhalter 2"/>
          <p:cNvSpPr>
            <a:spLocks noGrp="1"/>
          </p:cNvSpPr>
          <p:nvPr>
            <p:ph idx="1"/>
          </p:nvPr>
        </p:nvSpPr>
        <p:spPr/>
        <p:txBody>
          <a:bodyPr/>
          <a:lstStyle/>
          <a:p>
            <a:pPr>
              <a:buFont typeface="Wingdings" pitchFamily="2" charset="2"/>
              <a:buNone/>
            </a:pPr>
            <a:endParaRPr lang="de-CH" smtClean="0"/>
          </a:p>
          <a:p>
            <a:pPr>
              <a:buFont typeface="Wingdings" pitchFamily="2" charset="2"/>
              <a:buNone/>
            </a:pPr>
            <a:endParaRPr lang="de-CH" smtClean="0"/>
          </a:p>
          <a:p>
            <a:pPr>
              <a:buFont typeface="Wingdings" pitchFamily="2" charset="2"/>
              <a:buNone/>
            </a:pPr>
            <a:r>
              <a:rPr lang="de-CH" sz="3200" smtClean="0"/>
              <a:t>minus 6.6 %</a:t>
            </a:r>
          </a:p>
        </p:txBody>
      </p:sp>
    </p:spTree>
    <p:extLst>
      <p:ext uri="{BB962C8B-B14F-4D97-AF65-F5344CB8AC3E}">
        <p14:creationId xmlns:p14="http://schemas.microsoft.com/office/powerpoint/2010/main" val="40895085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de-CH" sz="2400" smtClean="0"/>
              <a:t>+ 9.4 %</a:t>
            </a:r>
          </a:p>
        </p:txBody>
      </p:sp>
      <p:sp>
        <p:nvSpPr>
          <p:cNvPr id="14339" name="Inhaltsplatzhalter 2"/>
          <p:cNvSpPr>
            <a:spLocks noGrp="1"/>
          </p:cNvSpPr>
          <p:nvPr>
            <p:ph idx="1"/>
          </p:nvPr>
        </p:nvSpPr>
        <p:spPr>
          <a:xfrm>
            <a:off x="3857625" y="1643063"/>
            <a:ext cx="5057775" cy="4114800"/>
          </a:xfrm>
        </p:spPr>
        <p:txBody>
          <a:bodyPr/>
          <a:lstStyle/>
          <a:p>
            <a:endParaRPr lang="de-CH" smtClean="0"/>
          </a:p>
          <a:p>
            <a:r>
              <a:rPr lang="de-CH" smtClean="0"/>
              <a:t>Grünliberale 1.4 -&gt; 5.4%</a:t>
            </a:r>
          </a:p>
          <a:p>
            <a:pPr>
              <a:buFont typeface="Wingdings" pitchFamily="2" charset="2"/>
              <a:buNone/>
            </a:pPr>
            <a:endParaRPr lang="de-CH" smtClean="0"/>
          </a:p>
          <a:p>
            <a:r>
              <a:rPr lang="de-CH" smtClean="0"/>
              <a:t>BDP + 5.4%</a:t>
            </a:r>
          </a:p>
          <a:p>
            <a:pPr>
              <a:buFont typeface="Wingdings" pitchFamily="2" charset="2"/>
              <a:buNone/>
            </a:pPr>
            <a:endParaRPr lang="de-CH" smtClean="0"/>
          </a:p>
          <a:p>
            <a:endParaRPr lang="de-CH" smtClean="0"/>
          </a:p>
          <a:p>
            <a:endParaRPr lang="de-CH" smtClean="0"/>
          </a:p>
          <a:p>
            <a:endParaRPr lang="de-CH" smtClean="0"/>
          </a:p>
          <a:p>
            <a:pPr>
              <a:buFont typeface="Wingdings" pitchFamily="2" charset="2"/>
              <a:buNone/>
            </a:pPr>
            <a:endParaRPr lang="de-CH" smtClean="0"/>
          </a:p>
        </p:txBody>
      </p:sp>
      <p:pic>
        <p:nvPicPr>
          <p:cNvPr id="14340" name="Picture 5"/>
          <p:cNvPicPr>
            <a:picLocks noChangeAspect="1" noChangeArrowheads="1"/>
          </p:cNvPicPr>
          <p:nvPr/>
        </p:nvPicPr>
        <p:blipFill>
          <a:blip r:embed="rId3"/>
          <a:srcRect/>
          <a:stretch>
            <a:fillRect/>
          </a:stretch>
        </p:blipFill>
        <p:spPr bwMode="auto">
          <a:xfrm>
            <a:off x="1000125" y="3805238"/>
            <a:ext cx="1644650" cy="1143000"/>
          </a:xfrm>
          <a:prstGeom prst="rect">
            <a:avLst/>
          </a:prstGeom>
          <a:noFill/>
          <a:ln w="9525">
            <a:noFill/>
            <a:miter lim="800000"/>
            <a:headEnd/>
            <a:tailEnd/>
          </a:ln>
        </p:spPr>
      </p:pic>
      <p:pic>
        <p:nvPicPr>
          <p:cNvPr id="14341" name="Picture 6"/>
          <p:cNvPicPr>
            <a:picLocks noChangeAspect="1" noChangeArrowheads="1"/>
          </p:cNvPicPr>
          <p:nvPr/>
        </p:nvPicPr>
        <p:blipFill>
          <a:blip r:embed="rId4"/>
          <a:srcRect/>
          <a:stretch>
            <a:fillRect/>
          </a:stretch>
        </p:blipFill>
        <p:spPr bwMode="auto">
          <a:xfrm>
            <a:off x="571500" y="2019300"/>
            <a:ext cx="2428875" cy="923925"/>
          </a:xfrm>
          <a:prstGeom prst="rect">
            <a:avLst/>
          </a:prstGeom>
          <a:noFill/>
          <a:ln w="9525">
            <a:noFill/>
            <a:miter lim="800000"/>
            <a:headEnd/>
            <a:tailEnd/>
          </a:ln>
        </p:spPr>
      </p:pic>
    </p:spTree>
    <p:extLst>
      <p:ext uri="{BB962C8B-B14F-4D97-AF65-F5344CB8AC3E}">
        <p14:creationId xmlns:p14="http://schemas.microsoft.com/office/powerpoint/2010/main" val="31180438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a:xfrm>
            <a:off x="1357313" y="642938"/>
            <a:ext cx="6692900" cy="304800"/>
          </a:xfrm>
        </p:spPr>
        <p:txBody>
          <a:bodyPr/>
          <a:lstStyle/>
          <a:p>
            <a:r>
              <a:rPr lang="de-CH" sz="2400" smtClean="0"/>
              <a:t>Demokratie 3.0</a:t>
            </a:r>
          </a:p>
        </p:txBody>
      </p:sp>
      <p:sp>
        <p:nvSpPr>
          <p:cNvPr id="11267" name="Inhaltsplatzhalter 2"/>
          <p:cNvSpPr>
            <a:spLocks noGrp="1"/>
          </p:cNvSpPr>
          <p:nvPr>
            <p:ph idx="1"/>
          </p:nvPr>
        </p:nvSpPr>
        <p:spPr>
          <a:xfrm>
            <a:off x="785813" y="1571625"/>
            <a:ext cx="7640637" cy="4114800"/>
          </a:xfrm>
        </p:spPr>
        <p:txBody>
          <a:bodyPr/>
          <a:lstStyle/>
          <a:p>
            <a:r>
              <a:rPr lang="de-CH" smtClean="0"/>
              <a:t>Demokratie 3.0 = Synthese aus der antiken Demokratie und der modernen Demokratie</a:t>
            </a:r>
          </a:p>
          <a:p>
            <a:endParaRPr lang="de-CH" smtClean="0"/>
          </a:p>
          <a:p>
            <a:r>
              <a:rPr lang="de-CH" smtClean="0"/>
              <a:t>BürgerInnen (verschiedenster Ländern) treten in der virtuellen Agora zusammen und lenken selbst die Geschicke der Gesellschaft (= Weiterführung des attischen Demokratieverständnis unter der Bedingung geographischer Weitläufigkeit und hoher Bevölkerungsdichte).</a:t>
            </a:r>
          </a:p>
        </p:txBody>
      </p:sp>
    </p:spTree>
    <p:extLst>
      <p:ext uri="{BB962C8B-B14F-4D97-AF65-F5344CB8AC3E}">
        <p14:creationId xmlns:p14="http://schemas.microsoft.com/office/powerpoint/2010/main" val="37348693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a:xfrm>
            <a:off x="1265238" y="642938"/>
            <a:ext cx="6692900" cy="304800"/>
          </a:xfrm>
        </p:spPr>
        <p:txBody>
          <a:bodyPr/>
          <a:lstStyle/>
          <a:p>
            <a:r>
              <a:rPr lang="de-CH" sz="2400" smtClean="0"/>
              <a:t>Nationalratswahlen 2007-2011 nach Kantonen</a:t>
            </a:r>
          </a:p>
        </p:txBody>
      </p:sp>
      <p:pic>
        <p:nvPicPr>
          <p:cNvPr id="16387" name="Picture 8"/>
          <p:cNvPicPr>
            <a:picLocks noChangeAspect="1" noChangeArrowheads="1"/>
          </p:cNvPicPr>
          <p:nvPr/>
        </p:nvPicPr>
        <p:blipFill>
          <a:blip r:embed="rId3"/>
          <a:srcRect/>
          <a:stretch>
            <a:fillRect/>
          </a:stretch>
        </p:blipFill>
        <p:spPr bwMode="auto">
          <a:xfrm>
            <a:off x="285750" y="1428750"/>
            <a:ext cx="8766175" cy="4286250"/>
          </a:xfrm>
          <a:prstGeom prst="rect">
            <a:avLst/>
          </a:prstGeom>
          <a:noFill/>
          <a:ln w="9525">
            <a:noFill/>
            <a:miter lim="800000"/>
            <a:headEnd/>
            <a:tailEnd/>
          </a:ln>
        </p:spPr>
      </p:pic>
    </p:spTree>
    <p:extLst>
      <p:ext uri="{BB962C8B-B14F-4D97-AF65-F5344CB8AC3E}">
        <p14:creationId xmlns:p14="http://schemas.microsoft.com/office/powerpoint/2010/main" val="18620254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de-CH" sz="2400" smtClean="0"/>
              <a:t>Analyse der Ergebnisse in den Kantonen (1)</a:t>
            </a:r>
          </a:p>
        </p:txBody>
      </p:sp>
      <p:sp>
        <p:nvSpPr>
          <p:cNvPr id="17411" name="Inhaltsplatzhalter 2"/>
          <p:cNvSpPr>
            <a:spLocks noGrp="1"/>
          </p:cNvSpPr>
          <p:nvPr>
            <p:ph idx="1"/>
          </p:nvPr>
        </p:nvSpPr>
        <p:spPr>
          <a:xfrm>
            <a:off x="714375" y="1500188"/>
            <a:ext cx="7715250" cy="4786312"/>
          </a:xfrm>
        </p:spPr>
        <p:txBody>
          <a:bodyPr/>
          <a:lstStyle/>
          <a:p>
            <a:r>
              <a:rPr lang="de-CH" sz="1800" smtClean="0"/>
              <a:t>Die SVP verliert in 16 von 24 Kantonen (ohne UR und AI)</a:t>
            </a:r>
          </a:p>
          <a:p>
            <a:r>
              <a:rPr lang="de-CH" sz="1800" smtClean="0"/>
              <a:t>Die FDP verliert in 17 von 23 Kantonen</a:t>
            </a:r>
          </a:p>
          <a:p>
            <a:r>
              <a:rPr lang="de-CH" sz="1800" smtClean="0"/>
              <a:t>Die CVP  verliert in 13 von 23 Kantonen</a:t>
            </a:r>
          </a:p>
          <a:p>
            <a:r>
              <a:rPr lang="de-CH" sz="1800" smtClean="0"/>
              <a:t>SP verliert in 12 von 23 Kantonen</a:t>
            </a:r>
          </a:p>
          <a:p>
            <a:r>
              <a:rPr lang="de-CH" sz="1800" smtClean="0"/>
              <a:t>Die GPS  verliert in 11 von 21 Kantonen</a:t>
            </a:r>
          </a:p>
          <a:p>
            <a:endParaRPr lang="de-CH" sz="1800" smtClean="0"/>
          </a:p>
          <a:p>
            <a:r>
              <a:rPr lang="de-CH" sz="1800" smtClean="0"/>
              <a:t>Grünliberale gewinnen in 14 Kantonen (in ZH und SG treten sie zum zweiten Mal an).</a:t>
            </a:r>
          </a:p>
          <a:p>
            <a:r>
              <a:rPr lang="de-CH" sz="1800" smtClean="0"/>
              <a:t>BDP gewinnt in 14 Kantonen.</a:t>
            </a:r>
          </a:p>
          <a:p>
            <a:endParaRPr lang="de-CH" sz="1800" smtClean="0"/>
          </a:p>
        </p:txBody>
      </p:sp>
    </p:spTree>
    <p:extLst>
      <p:ext uri="{BB962C8B-B14F-4D97-AF65-F5344CB8AC3E}">
        <p14:creationId xmlns:p14="http://schemas.microsoft.com/office/powerpoint/2010/main" val="7600350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p:txBody>
          <a:bodyPr/>
          <a:lstStyle/>
          <a:p>
            <a:r>
              <a:rPr lang="de-CH" sz="2400" smtClean="0"/>
              <a:t>Die Ergebnisse in den Kantonen</a:t>
            </a:r>
          </a:p>
        </p:txBody>
      </p:sp>
      <p:pic>
        <p:nvPicPr>
          <p:cNvPr id="18435" name="Picture 2"/>
          <p:cNvPicPr>
            <a:picLocks noChangeAspect="1" noChangeArrowheads="1"/>
          </p:cNvPicPr>
          <p:nvPr/>
        </p:nvPicPr>
        <p:blipFill>
          <a:blip r:embed="rId3"/>
          <a:srcRect/>
          <a:stretch>
            <a:fillRect/>
          </a:stretch>
        </p:blipFill>
        <p:spPr bwMode="auto">
          <a:xfrm>
            <a:off x="214313" y="1643063"/>
            <a:ext cx="4295775" cy="3629025"/>
          </a:xfrm>
          <a:prstGeom prst="rect">
            <a:avLst/>
          </a:prstGeom>
          <a:noFill/>
          <a:ln w="9525">
            <a:noFill/>
            <a:miter lim="800000"/>
            <a:headEnd/>
            <a:tailEnd/>
          </a:ln>
        </p:spPr>
      </p:pic>
      <p:pic>
        <p:nvPicPr>
          <p:cNvPr id="18436" name="Picture 3"/>
          <p:cNvPicPr>
            <a:picLocks noChangeAspect="1" noChangeArrowheads="1"/>
          </p:cNvPicPr>
          <p:nvPr/>
        </p:nvPicPr>
        <p:blipFill>
          <a:blip r:embed="rId4"/>
          <a:srcRect/>
          <a:stretch>
            <a:fillRect/>
          </a:stretch>
        </p:blipFill>
        <p:spPr bwMode="auto">
          <a:xfrm>
            <a:off x="4714875" y="1643063"/>
            <a:ext cx="4295775" cy="3448050"/>
          </a:xfrm>
          <a:prstGeom prst="rect">
            <a:avLst/>
          </a:prstGeom>
          <a:noFill/>
          <a:ln w="9525">
            <a:noFill/>
            <a:miter lim="800000"/>
            <a:headEnd/>
            <a:tailEnd/>
          </a:ln>
        </p:spPr>
      </p:pic>
    </p:spTree>
    <p:extLst>
      <p:ext uri="{BB962C8B-B14F-4D97-AF65-F5344CB8AC3E}">
        <p14:creationId xmlns:p14="http://schemas.microsoft.com/office/powerpoint/2010/main" val="41633631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p:txBody>
          <a:bodyPr/>
          <a:lstStyle/>
          <a:p>
            <a:r>
              <a:rPr lang="de-CH" sz="2400" dirty="0" smtClean="0"/>
              <a:t>Analyse der Ergebnisse in den Kantonen (2)</a:t>
            </a:r>
          </a:p>
        </p:txBody>
      </p:sp>
      <p:sp>
        <p:nvSpPr>
          <p:cNvPr id="19459" name="Inhaltsplatzhalter 2"/>
          <p:cNvSpPr>
            <a:spLocks noGrp="1"/>
          </p:cNvSpPr>
          <p:nvPr>
            <p:ph idx="1"/>
          </p:nvPr>
        </p:nvSpPr>
        <p:spPr>
          <a:xfrm>
            <a:off x="714375" y="1500188"/>
            <a:ext cx="7715250" cy="4786312"/>
          </a:xfrm>
        </p:spPr>
        <p:txBody>
          <a:bodyPr/>
          <a:lstStyle/>
          <a:p>
            <a:r>
              <a:rPr lang="de-CH" sz="1800" smtClean="0"/>
              <a:t>Die SVP gewinnt in 8 Kantonen (OW, NW, SH, AR, TI, VD, VS, JU). In sieben von acht dieser Kantonen ist die BDP nicht angetreten.</a:t>
            </a:r>
          </a:p>
          <a:p>
            <a:r>
              <a:rPr lang="de-CH" sz="1800" smtClean="0"/>
              <a:t>In allen Kantonen, in denen die BDP angetreten ist, verliert die SVP (Ausnahme VD)</a:t>
            </a:r>
          </a:p>
          <a:p>
            <a:r>
              <a:rPr lang="de-CH" sz="1800" smtClean="0"/>
              <a:t>In allen Kantonen, in denen SVP und BDP angetreten sind, ist das „gemeinsame“ Potential gewachsen (Ausnahmen: SG -0.5% und NE -0.3%)</a:t>
            </a:r>
          </a:p>
        </p:txBody>
      </p:sp>
    </p:spTree>
    <p:extLst>
      <p:ext uri="{BB962C8B-B14F-4D97-AF65-F5344CB8AC3E}">
        <p14:creationId xmlns:p14="http://schemas.microsoft.com/office/powerpoint/2010/main" val="28179298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327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60648"/>
            <a:ext cx="5976664" cy="6160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593172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Und noch eine These zum gesellschaftlichen Wandel:</a:t>
            </a:r>
            <a:endParaRPr lang="de-CH" sz="2400" dirty="0"/>
          </a:p>
        </p:txBody>
      </p:sp>
      <p:sp>
        <p:nvSpPr>
          <p:cNvPr id="3" name="Inhaltsplatzhalter 2"/>
          <p:cNvSpPr>
            <a:spLocks noGrp="1"/>
          </p:cNvSpPr>
          <p:nvPr>
            <p:ph idx="1"/>
          </p:nvPr>
        </p:nvSpPr>
        <p:spPr>
          <a:xfrm>
            <a:off x="1000100" y="2000240"/>
            <a:ext cx="7640637" cy="4114800"/>
          </a:xfrm>
        </p:spPr>
        <p:txBody>
          <a:bodyPr/>
          <a:lstStyle/>
          <a:p>
            <a:pPr>
              <a:buNone/>
            </a:pPr>
            <a:r>
              <a:rPr lang="de-CH" dirty="0" smtClean="0"/>
              <a:t>	„Schweiz bewegt sich politisch nach rechts“</a:t>
            </a:r>
          </a:p>
          <a:p>
            <a:endParaRPr lang="de-CH" dirty="0" smtClean="0"/>
          </a:p>
          <a:p>
            <a:pPr>
              <a:buNone/>
            </a:pPr>
            <a:endParaRPr lang="de-CH" dirty="0" smtClean="0"/>
          </a:p>
          <a:p>
            <a:pPr>
              <a:buNone/>
            </a:pPr>
            <a:r>
              <a:rPr lang="de-CH" dirty="0" smtClean="0"/>
              <a:t>	</a:t>
            </a:r>
            <a:r>
              <a:rPr lang="de-CH" b="1" dirty="0" smtClean="0">
                <a:solidFill>
                  <a:schemeClr val="tx2"/>
                </a:solidFill>
              </a:rPr>
              <a:t>Frage: Ist die SVP dafür verantwortlich oder profitiert sie davon?</a:t>
            </a:r>
            <a:endParaRPr lang="de-CH"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de-CH" sz="2800" smtClean="0"/>
              <a:t>Gliederung der Ausführungen</a:t>
            </a:r>
            <a:endParaRPr lang="de-DE" sz="2800" smtClean="0"/>
          </a:p>
        </p:txBody>
      </p:sp>
      <p:sp>
        <p:nvSpPr>
          <p:cNvPr id="12291" name="Rectangle 3"/>
          <p:cNvSpPr>
            <a:spLocks noGrp="1" noChangeArrowheads="1"/>
          </p:cNvSpPr>
          <p:nvPr>
            <p:ph type="body" idx="1"/>
          </p:nvPr>
        </p:nvSpPr>
        <p:spPr>
          <a:xfrm>
            <a:off x="1071538" y="1643050"/>
            <a:ext cx="7640637" cy="4043362"/>
          </a:xfrm>
        </p:spPr>
        <p:txBody>
          <a:bodyPr/>
          <a:lstStyle/>
          <a:p>
            <a:pPr marL="419100" indent="-419100" eaLnBrk="1" hangingPunct="1">
              <a:lnSpc>
                <a:spcPct val="130000"/>
              </a:lnSpc>
              <a:buFont typeface="Wingdings" pitchFamily="2" charset="2"/>
              <a:buAutoNum type="arabicPeriod"/>
            </a:pPr>
            <a:r>
              <a:rPr lang="de-CH" sz="2000" dirty="0" smtClean="0">
                <a:cs typeface="Times New Roman" pitchFamily="18" charset="0"/>
              </a:rPr>
              <a:t>Der gesellschaftliche Wandel</a:t>
            </a:r>
          </a:p>
          <a:p>
            <a:pPr marL="419100" indent="-419100" eaLnBrk="1" hangingPunct="1">
              <a:lnSpc>
                <a:spcPct val="130000"/>
              </a:lnSpc>
              <a:buFont typeface="Wingdings" pitchFamily="2" charset="2"/>
              <a:buAutoNum type="arabicPeriod"/>
            </a:pPr>
            <a:r>
              <a:rPr lang="de-CH" sz="2000" b="1" dirty="0" smtClean="0">
                <a:solidFill>
                  <a:schemeClr val="tx2"/>
                </a:solidFill>
                <a:cs typeface="Times New Roman" pitchFamily="18" charset="0"/>
              </a:rPr>
              <a:t>Parteien im Wandel – Ende der Parteien?</a:t>
            </a:r>
          </a:p>
          <a:p>
            <a:pPr marL="419100" indent="-419100" eaLnBrk="1" hangingPunct="1">
              <a:lnSpc>
                <a:spcPct val="130000"/>
              </a:lnSpc>
              <a:buFont typeface="Wingdings" pitchFamily="2" charset="2"/>
              <a:buAutoNum type="arabicPeriod"/>
            </a:pPr>
            <a:r>
              <a:rPr lang="de-CH" sz="2000" dirty="0" smtClean="0">
                <a:cs typeface="Times New Roman" pitchFamily="18" charset="0"/>
              </a:rPr>
              <a:t>Ein paar Facts zu den Schweizer Parteien</a:t>
            </a:r>
          </a:p>
          <a:p>
            <a:pPr marL="419100" indent="-419100" eaLnBrk="1" hangingPunct="1">
              <a:lnSpc>
                <a:spcPct val="130000"/>
              </a:lnSpc>
              <a:buFont typeface="Wingdings" pitchFamily="2" charset="2"/>
              <a:buAutoNum type="arabicPeriod"/>
            </a:pPr>
            <a:r>
              <a:rPr lang="de-CH" sz="2000" dirty="0" smtClean="0">
                <a:cs typeface="Times New Roman" pitchFamily="18" charset="0"/>
              </a:rPr>
              <a:t>Grundmuster der politischen Kommunikation in der Schweiz</a:t>
            </a:r>
            <a:endParaRPr lang="de-CH" sz="2000" dirty="0" smtClean="0"/>
          </a:p>
          <a:p>
            <a:pPr marL="419100" indent="-419100" eaLnBrk="1" hangingPunct="1">
              <a:lnSpc>
                <a:spcPct val="130000"/>
              </a:lnSpc>
              <a:buFont typeface="Wingdings" pitchFamily="2" charset="2"/>
              <a:buAutoNum type="arabicPeriod"/>
            </a:pPr>
            <a:r>
              <a:rPr lang="de-CH" sz="2000" dirty="0" smtClean="0"/>
              <a:t>Die Reaktion der Parteien auf die veränderten Voraussetzungen: Politisches Marketing und Amerikanisierung</a:t>
            </a:r>
            <a:endParaRPr lang="fr-CH" sz="2000" dirty="0" smtClean="0"/>
          </a:p>
          <a:p>
            <a:pPr marL="419100" indent="-419100" eaLnBrk="1" hangingPunct="1">
              <a:lnSpc>
                <a:spcPct val="130000"/>
              </a:lnSpc>
              <a:buNone/>
            </a:pPr>
            <a:endParaRPr lang="fr-CH" sz="2000" dirty="0" smtClean="0"/>
          </a:p>
          <a:p>
            <a:pPr marL="419100" indent="-419100" eaLnBrk="1" hangingPunct="1">
              <a:lnSpc>
                <a:spcPct val="130000"/>
              </a:lnSpc>
              <a:buNone/>
            </a:pPr>
            <a:r>
              <a:rPr lang="fr-CH" sz="2000" dirty="0" smtClean="0"/>
              <a:t>	</a:t>
            </a:r>
            <a:endParaRPr lang="de-CH"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187450" y="188913"/>
            <a:ext cx="7721600" cy="833437"/>
          </a:xfrm>
          <a:noFill/>
        </p:spPr>
        <p:txBody>
          <a:bodyPr/>
          <a:lstStyle/>
          <a:p>
            <a:pPr eaLnBrk="1" hangingPunct="1"/>
            <a:r>
              <a:rPr lang="de-CH" sz="2400" smtClean="0">
                <a:cs typeface="Times New Roman" pitchFamily="18" charset="0"/>
              </a:rPr>
              <a:t>Drei Parteiparadigmen (Wiesendahl 1980) :</a:t>
            </a:r>
            <a:r>
              <a:rPr lang="de-CH" sz="2400" smtClean="0"/>
              <a:t> </a:t>
            </a:r>
          </a:p>
        </p:txBody>
      </p:sp>
      <p:sp>
        <p:nvSpPr>
          <p:cNvPr id="27651" name="Rectangle 3"/>
          <p:cNvSpPr>
            <a:spLocks noGrp="1" noChangeArrowheads="1"/>
          </p:cNvSpPr>
          <p:nvPr>
            <p:ph type="body" idx="1"/>
          </p:nvPr>
        </p:nvSpPr>
        <p:spPr>
          <a:xfrm>
            <a:off x="1042988" y="1989138"/>
            <a:ext cx="7721600" cy="3686175"/>
          </a:xfrm>
          <a:noFill/>
        </p:spPr>
        <p:txBody>
          <a:bodyPr/>
          <a:lstStyle/>
          <a:p>
            <a:pPr eaLnBrk="1" hangingPunct="1"/>
            <a:r>
              <a:rPr lang="de-CH" smtClean="0">
                <a:cs typeface="Times New Roman" pitchFamily="18" charset="0"/>
              </a:rPr>
              <a:t>Integrationsparadigma</a:t>
            </a:r>
          </a:p>
          <a:p>
            <a:pPr eaLnBrk="1" hangingPunct="1"/>
            <a:endParaRPr lang="de-DE" smtClean="0">
              <a:cs typeface="Times New Roman" pitchFamily="18" charset="0"/>
            </a:endParaRPr>
          </a:p>
          <a:p>
            <a:pPr eaLnBrk="1" hangingPunct="1"/>
            <a:r>
              <a:rPr lang="de-CH" smtClean="0">
                <a:cs typeface="Times New Roman" pitchFamily="18" charset="0"/>
              </a:rPr>
              <a:t>Transmissionsparadigma</a:t>
            </a:r>
          </a:p>
          <a:p>
            <a:pPr eaLnBrk="1" hangingPunct="1"/>
            <a:endParaRPr lang="de-CH" smtClean="0">
              <a:cs typeface="Times New Roman" pitchFamily="18" charset="0"/>
            </a:endParaRPr>
          </a:p>
          <a:p>
            <a:pPr eaLnBrk="1" hangingPunct="1"/>
            <a:r>
              <a:rPr lang="de-CH" smtClean="0">
                <a:cs typeface="Times New Roman" pitchFamily="18" charset="0"/>
              </a:rPr>
              <a:t>Konkurrenzparadigma</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171575" y="476250"/>
            <a:ext cx="7721600" cy="503238"/>
          </a:xfrm>
          <a:noFill/>
        </p:spPr>
        <p:txBody>
          <a:bodyPr/>
          <a:lstStyle/>
          <a:p>
            <a:pPr eaLnBrk="1" hangingPunct="1"/>
            <a:r>
              <a:rPr lang="de-CH" sz="2400" smtClean="0"/>
              <a:t>Funktionen von Parteien</a:t>
            </a:r>
          </a:p>
        </p:txBody>
      </p:sp>
      <p:sp>
        <p:nvSpPr>
          <p:cNvPr id="28675" name="Rectangle 3"/>
          <p:cNvSpPr>
            <a:spLocks noGrp="1" noChangeArrowheads="1"/>
          </p:cNvSpPr>
          <p:nvPr>
            <p:ph type="body" idx="1"/>
          </p:nvPr>
        </p:nvSpPr>
        <p:spPr>
          <a:xfrm>
            <a:off x="755650" y="1700213"/>
            <a:ext cx="7167563" cy="3862387"/>
          </a:xfrm>
          <a:noFill/>
        </p:spPr>
        <p:txBody>
          <a:bodyPr/>
          <a:lstStyle/>
          <a:p>
            <a:pPr marL="476250" indent="-476250" eaLnBrk="1" hangingPunct="1">
              <a:lnSpc>
                <a:spcPct val="90000"/>
              </a:lnSpc>
              <a:buFont typeface="Wingdings" pitchFamily="2" charset="2"/>
              <a:buNone/>
            </a:pPr>
            <a:r>
              <a:rPr lang="de-CH" sz="2000" smtClean="0"/>
              <a:t>	Unterschiedliche Bezugsrahmen für Bestimmung der Funktionen:</a:t>
            </a:r>
          </a:p>
          <a:p>
            <a:pPr marL="476250" indent="-476250" eaLnBrk="1" hangingPunct="1">
              <a:lnSpc>
                <a:spcPct val="90000"/>
              </a:lnSpc>
              <a:buFont typeface="Wingdings" pitchFamily="2" charset="2"/>
              <a:buNone/>
            </a:pPr>
            <a:endParaRPr lang="de-CH" sz="2000" smtClean="0"/>
          </a:p>
          <a:p>
            <a:pPr marL="476250" indent="-476250" eaLnBrk="1" hangingPunct="1">
              <a:lnSpc>
                <a:spcPct val="90000"/>
              </a:lnSpc>
            </a:pPr>
            <a:r>
              <a:rPr lang="de-CH" sz="2000" smtClean="0"/>
              <a:t>Integrationsparadigma: Politisches System</a:t>
            </a:r>
          </a:p>
          <a:p>
            <a:pPr marL="476250" indent="-476250" eaLnBrk="1" hangingPunct="1">
              <a:lnSpc>
                <a:spcPct val="90000"/>
              </a:lnSpc>
            </a:pPr>
            <a:endParaRPr lang="de-CH" sz="2000" smtClean="0"/>
          </a:p>
          <a:p>
            <a:pPr marL="476250" indent="-476250" eaLnBrk="1" hangingPunct="1">
              <a:lnSpc>
                <a:spcPct val="90000"/>
              </a:lnSpc>
            </a:pPr>
            <a:r>
              <a:rPr lang="de-CH" sz="2000" smtClean="0"/>
              <a:t>Konkurrenzparadigma: Parteiensystem</a:t>
            </a:r>
          </a:p>
          <a:p>
            <a:pPr marL="476250" indent="-476250" eaLnBrk="1" hangingPunct="1">
              <a:lnSpc>
                <a:spcPct val="90000"/>
              </a:lnSpc>
            </a:pPr>
            <a:endParaRPr lang="de-CH" sz="2000" smtClean="0"/>
          </a:p>
          <a:p>
            <a:pPr marL="476250" indent="-476250" eaLnBrk="1" hangingPunct="1">
              <a:lnSpc>
                <a:spcPct val="90000"/>
              </a:lnSpc>
            </a:pPr>
            <a:r>
              <a:rPr lang="de-CH" sz="2000" smtClean="0"/>
              <a:t>Transmissionsparadigma: Gesellschaftliches Umfeld</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187450" y="261938"/>
            <a:ext cx="7272338" cy="719137"/>
          </a:xfrm>
          <a:noFill/>
        </p:spPr>
        <p:txBody>
          <a:bodyPr/>
          <a:lstStyle/>
          <a:p>
            <a:pPr eaLnBrk="1" hangingPunct="1"/>
            <a:r>
              <a:rPr lang="de-CH" sz="2400" smtClean="0"/>
              <a:t>Funktionen aus integrations-paradigmatischer Perspektive:</a:t>
            </a:r>
          </a:p>
        </p:txBody>
      </p:sp>
      <p:sp>
        <p:nvSpPr>
          <p:cNvPr id="29699" name="Rectangle 3"/>
          <p:cNvSpPr>
            <a:spLocks noGrp="1" noChangeArrowheads="1"/>
          </p:cNvSpPr>
          <p:nvPr>
            <p:ph type="body" idx="1"/>
          </p:nvPr>
        </p:nvSpPr>
        <p:spPr>
          <a:xfrm>
            <a:off x="1187450" y="1844675"/>
            <a:ext cx="7721600" cy="4114800"/>
          </a:xfrm>
          <a:noFill/>
        </p:spPr>
        <p:txBody>
          <a:bodyPr/>
          <a:lstStyle/>
          <a:p>
            <a:pPr eaLnBrk="1" hangingPunct="1">
              <a:lnSpc>
                <a:spcPct val="90000"/>
              </a:lnSpc>
            </a:pPr>
            <a:r>
              <a:rPr lang="de-DE" smtClean="0">
                <a:cs typeface="Times New Roman" pitchFamily="18" charset="0"/>
              </a:rPr>
              <a:t>Alternativenreduktion (Komplexitätsreduktion)</a:t>
            </a:r>
          </a:p>
          <a:p>
            <a:pPr eaLnBrk="1" hangingPunct="1">
              <a:lnSpc>
                <a:spcPct val="90000"/>
              </a:lnSpc>
            </a:pPr>
            <a:r>
              <a:rPr lang="de-DE" smtClean="0">
                <a:cs typeface="Times New Roman" pitchFamily="18" charset="0"/>
              </a:rPr>
              <a:t>Mobilisierung von Unterstützung fürs politische System </a:t>
            </a:r>
          </a:p>
          <a:p>
            <a:pPr eaLnBrk="1" hangingPunct="1">
              <a:lnSpc>
                <a:spcPct val="90000"/>
              </a:lnSpc>
            </a:pPr>
            <a:r>
              <a:rPr lang="de-DE" smtClean="0">
                <a:cs typeface="Times New Roman" pitchFamily="18" charset="0"/>
              </a:rPr>
              <a:t>Prellbock- oder Pufferfunktionen </a:t>
            </a:r>
          </a:p>
          <a:p>
            <a:pPr eaLnBrk="1" hangingPunct="1">
              <a:lnSpc>
                <a:spcPct val="90000"/>
              </a:lnSpc>
            </a:pPr>
            <a:r>
              <a:rPr lang="de-DE" smtClean="0">
                <a:cs typeface="Times New Roman" pitchFamily="18" charset="0"/>
              </a:rPr>
              <a:t>Integration </a:t>
            </a:r>
          </a:p>
          <a:p>
            <a:pPr eaLnBrk="1" hangingPunct="1">
              <a:lnSpc>
                <a:spcPct val="90000"/>
              </a:lnSpc>
            </a:pPr>
            <a:r>
              <a:rPr lang="de-DE" smtClean="0">
                <a:cs typeface="Times New Roman" pitchFamily="18" charset="0"/>
              </a:rPr>
              <a:t>Legitimation </a:t>
            </a:r>
          </a:p>
          <a:p>
            <a:pPr eaLnBrk="1" hangingPunct="1">
              <a:lnSpc>
                <a:spcPct val="90000"/>
              </a:lnSpc>
            </a:pPr>
            <a:r>
              <a:rPr lang="de-DE" smtClean="0">
                <a:cs typeface="Times New Roman" pitchFamily="18" charset="0"/>
              </a:rPr>
              <a:t>Innovation im Dienste der Stabilität</a:t>
            </a:r>
            <a:endParaRPr lang="de-CH" smtClean="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1214438" y="714375"/>
            <a:ext cx="6692900" cy="304800"/>
          </a:xfrm>
        </p:spPr>
        <p:txBody>
          <a:bodyPr/>
          <a:lstStyle/>
          <a:p>
            <a:r>
              <a:rPr lang="de-CH" sz="2400" smtClean="0"/>
              <a:t>Social Media = Web 2.0 = Democracy</a:t>
            </a:r>
          </a:p>
        </p:txBody>
      </p:sp>
      <p:sp>
        <p:nvSpPr>
          <p:cNvPr id="9219" name="Inhaltsplatzhalter 2"/>
          <p:cNvSpPr>
            <a:spLocks noGrp="1"/>
          </p:cNvSpPr>
          <p:nvPr>
            <p:ph idx="1"/>
          </p:nvPr>
        </p:nvSpPr>
        <p:spPr/>
        <p:txBody>
          <a:bodyPr/>
          <a:lstStyle/>
          <a:p>
            <a:endParaRPr lang="de-CH" smtClean="0"/>
          </a:p>
        </p:txBody>
      </p:sp>
      <p:pic>
        <p:nvPicPr>
          <p:cNvPr id="9220" name="Picture 2"/>
          <p:cNvPicPr>
            <a:picLocks noChangeAspect="1" noChangeArrowheads="1"/>
          </p:cNvPicPr>
          <p:nvPr/>
        </p:nvPicPr>
        <p:blipFill>
          <a:blip r:embed="rId3"/>
          <a:srcRect/>
          <a:stretch>
            <a:fillRect/>
          </a:stretch>
        </p:blipFill>
        <p:spPr bwMode="auto">
          <a:xfrm>
            <a:off x="1285875" y="1214438"/>
            <a:ext cx="6611938" cy="5000625"/>
          </a:xfrm>
          <a:prstGeom prst="rect">
            <a:avLst/>
          </a:prstGeom>
          <a:noFill/>
          <a:ln w="9525" algn="ctr">
            <a:noFill/>
            <a:miter lim="800000"/>
            <a:headEnd/>
            <a:tailEnd/>
          </a:ln>
        </p:spPr>
      </p:pic>
    </p:spTree>
    <p:extLst>
      <p:ext uri="{BB962C8B-B14F-4D97-AF65-F5344CB8AC3E}">
        <p14:creationId xmlns:p14="http://schemas.microsoft.com/office/powerpoint/2010/main" val="26111674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187450" y="476250"/>
            <a:ext cx="7721600" cy="552450"/>
          </a:xfrm>
          <a:noFill/>
        </p:spPr>
        <p:txBody>
          <a:bodyPr/>
          <a:lstStyle/>
          <a:p>
            <a:pPr eaLnBrk="1" hangingPunct="1"/>
            <a:r>
              <a:rPr lang="de-CH" sz="2400" smtClean="0"/>
              <a:t>Funktionen aus konkurrenzparadigmatischer Sicht</a:t>
            </a:r>
          </a:p>
        </p:txBody>
      </p:sp>
      <p:sp>
        <p:nvSpPr>
          <p:cNvPr id="30723" name="Rectangle 3"/>
          <p:cNvSpPr>
            <a:spLocks noGrp="1" noChangeArrowheads="1"/>
          </p:cNvSpPr>
          <p:nvPr>
            <p:ph type="body" idx="1"/>
          </p:nvPr>
        </p:nvSpPr>
        <p:spPr>
          <a:xfrm>
            <a:off x="1187450" y="1989138"/>
            <a:ext cx="7167563" cy="2841625"/>
          </a:xfrm>
          <a:noFill/>
        </p:spPr>
        <p:txBody>
          <a:bodyPr/>
          <a:lstStyle/>
          <a:p>
            <a:pPr eaLnBrk="1" hangingPunct="1"/>
            <a:r>
              <a:rPr lang="de-DE" smtClean="0">
                <a:cs typeface="Times New Roman" pitchFamily="18" charset="0"/>
              </a:rPr>
              <a:t>Stimmenerwerb</a:t>
            </a:r>
            <a:r>
              <a:rPr lang="de-CH" smtClean="0"/>
              <a:t> </a:t>
            </a:r>
          </a:p>
          <a:p>
            <a:pPr eaLnBrk="1" hangingPunct="1"/>
            <a:r>
              <a:rPr lang="de-DE" smtClean="0">
                <a:cs typeface="Times New Roman" pitchFamily="18" charset="0"/>
              </a:rPr>
              <a:t>Interessenmakelung</a:t>
            </a:r>
            <a:r>
              <a:rPr lang="de-CH" smtClean="0"/>
              <a:t> </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171575" y="496888"/>
            <a:ext cx="7721600" cy="484187"/>
          </a:xfrm>
          <a:noFill/>
        </p:spPr>
        <p:txBody>
          <a:bodyPr/>
          <a:lstStyle/>
          <a:p>
            <a:pPr eaLnBrk="1" hangingPunct="1"/>
            <a:r>
              <a:rPr lang="de-CH" sz="2400" smtClean="0"/>
              <a:t>Funktionen aus transmissions-paradigmatischer Perspektive</a:t>
            </a:r>
          </a:p>
        </p:txBody>
      </p:sp>
      <p:sp>
        <p:nvSpPr>
          <p:cNvPr id="31747" name="Rectangle 3"/>
          <p:cNvSpPr>
            <a:spLocks noGrp="1" noChangeArrowheads="1"/>
          </p:cNvSpPr>
          <p:nvPr>
            <p:ph type="body" idx="1"/>
          </p:nvPr>
        </p:nvSpPr>
        <p:spPr>
          <a:xfrm>
            <a:off x="1187450" y="1844675"/>
            <a:ext cx="7721600" cy="3762375"/>
          </a:xfrm>
          <a:noFill/>
        </p:spPr>
        <p:txBody>
          <a:bodyPr/>
          <a:lstStyle/>
          <a:p>
            <a:pPr eaLnBrk="1" hangingPunct="1">
              <a:lnSpc>
                <a:spcPct val="90000"/>
              </a:lnSpc>
            </a:pPr>
            <a:r>
              <a:rPr lang="de-DE" smtClean="0">
                <a:cs typeface="Times New Roman" pitchFamily="18" charset="0"/>
              </a:rPr>
              <a:t>Willensbildung</a:t>
            </a:r>
          </a:p>
          <a:p>
            <a:pPr eaLnBrk="1" hangingPunct="1">
              <a:lnSpc>
                <a:spcPct val="90000"/>
              </a:lnSpc>
            </a:pPr>
            <a:r>
              <a:rPr lang="de-DE" smtClean="0">
                <a:cs typeface="Times New Roman" pitchFamily="18" charset="0"/>
              </a:rPr>
              <a:t>Mobilisierung </a:t>
            </a:r>
          </a:p>
          <a:p>
            <a:pPr eaLnBrk="1" hangingPunct="1">
              <a:lnSpc>
                <a:spcPct val="90000"/>
              </a:lnSpc>
            </a:pPr>
            <a:r>
              <a:rPr lang="de-DE" smtClean="0">
                <a:cs typeface="Times New Roman" pitchFamily="18" charset="0"/>
              </a:rPr>
              <a:t>Organisation</a:t>
            </a:r>
          </a:p>
          <a:p>
            <a:pPr eaLnBrk="1" hangingPunct="1">
              <a:lnSpc>
                <a:spcPct val="90000"/>
              </a:lnSpc>
            </a:pPr>
            <a:r>
              <a:rPr lang="de-DE" smtClean="0">
                <a:cs typeface="Times New Roman" pitchFamily="18" charset="0"/>
              </a:rPr>
              <a:t>Vertretung der Interessen</a:t>
            </a:r>
            <a:r>
              <a:rPr lang="de-CH" smtClean="0"/>
              <a:t> </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00034" y="1785926"/>
            <a:ext cx="8229600" cy="3500462"/>
          </a:xfrm>
          <a:noFill/>
        </p:spPr>
        <p:txBody>
          <a:bodyPr/>
          <a:lstStyle/>
          <a:p>
            <a:pPr eaLnBrk="1" hangingPunct="1"/>
            <a:r>
              <a:rPr lang="de-CH" dirty="0" smtClean="0"/>
              <a:t/>
            </a:r>
            <a:br>
              <a:rPr lang="de-CH" dirty="0" smtClean="0"/>
            </a:br>
            <a:r>
              <a:rPr lang="de-CH" dirty="0" smtClean="0"/>
              <a:t/>
            </a:r>
            <a:br>
              <a:rPr lang="de-CH" dirty="0" smtClean="0"/>
            </a:br>
            <a:r>
              <a:rPr lang="de-CH" dirty="0" smtClean="0"/>
              <a:t/>
            </a:r>
            <a:br>
              <a:rPr lang="de-CH" dirty="0" smtClean="0"/>
            </a:br>
            <a:r>
              <a:rPr lang="de-CH" dirty="0" smtClean="0"/>
              <a:t/>
            </a:r>
            <a:br>
              <a:rPr lang="de-CH" dirty="0" smtClean="0"/>
            </a:br>
            <a:r>
              <a:rPr lang="de-CH" dirty="0" smtClean="0"/>
              <a:t>Je mach Vorstellung, andere .....</a:t>
            </a:r>
            <a:br>
              <a:rPr lang="de-CH" dirty="0" smtClean="0"/>
            </a:br>
            <a:r>
              <a:rPr lang="de-CH" dirty="0" smtClean="0"/>
              <a:t/>
            </a:r>
            <a:br>
              <a:rPr lang="de-CH" dirty="0" smtClean="0"/>
            </a:br>
            <a:r>
              <a:rPr lang="de-CH" dirty="0" smtClean="0">
                <a:solidFill>
                  <a:schemeClr val="tx1"/>
                </a:solidFill>
              </a:rPr>
              <a:t>Ansprüche an die politische Kommunikation der Parteien</a:t>
            </a:r>
            <a:r>
              <a:rPr lang="de-CH" dirty="0" smtClean="0"/>
              <a:t/>
            </a:r>
            <a:br>
              <a:rPr lang="de-CH" dirty="0" smtClean="0"/>
            </a:br>
            <a:r>
              <a:rPr lang="de-CH" dirty="0" smtClean="0"/>
              <a:t/>
            </a:r>
            <a:br>
              <a:rPr lang="de-CH" dirty="0" smtClean="0"/>
            </a:br>
            <a:r>
              <a:rPr lang="de-CH" dirty="0" smtClean="0"/>
              <a:t/>
            </a:r>
            <a:br>
              <a:rPr lang="de-CH" dirty="0" smtClean="0"/>
            </a:br>
            <a:r>
              <a:rPr lang="de-CH" dirty="0" smtClean="0">
                <a:solidFill>
                  <a:schemeClr val="tx1"/>
                </a:solidFill>
              </a:rPr>
              <a:t>Vorstellungen über den Zustand der Parteien </a:t>
            </a:r>
            <a:r>
              <a:rPr lang="de-CH" dirty="0" smtClean="0"/>
              <a:t/>
            </a:r>
            <a:br>
              <a:rPr lang="de-CH" dirty="0" smtClean="0"/>
            </a:br>
            <a:r>
              <a:rPr lang="de-CH" dirty="0" smtClean="0"/>
              <a:t> </a:t>
            </a:r>
            <a:endParaRPr lang="de-DE" dirty="0"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116013" y="546100"/>
            <a:ext cx="8382000" cy="668338"/>
          </a:xfrm>
          <a:noFill/>
        </p:spPr>
        <p:txBody>
          <a:bodyPr/>
          <a:lstStyle/>
          <a:p>
            <a:pPr eaLnBrk="1" hangingPunct="1"/>
            <a:r>
              <a:rPr lang="de-DE" sz="2400" dirty="0" smtClean="0">
                <a:cs typeface="Times New Roman" pitchFamily="18" charset="0"/>
              </a:rPr>
              <a:t>Zur Entstehung der politischen Parteien: </a:t>
            </a:r>
            <a:br>
              <a:rPr lang="de-DE" sz="2400" dirty="0" smtClean="0">
                <a:cs typeface="Times New Roman" pitchFamily="18" charset="0"/>
              </a:rPr>
            </a:br>
            <a:r>
              <a:rPr lang="de-DE" sz="2400" dirty="0" smtClean="0">
                <a:cs typeface="Times New Roman" pitchFamily="18" charset="0"/>
              </a:rPr>
              <a:t>zwei </a:t>
            </a:r>
            <a:r>
              <a:rPr lang="de-DE" sz="2400" dirty="0" err="1" smtClean="0">
                <a:cs typeface="Times New Roman" pitchFamily="18" charset="0"/>
              </a:rPr>
              <a:t>grossen</a:t>
            </a:r>
            <a:r>
              <a:rPr lang="de-DE" sz="2400" dirty="0" smtClean="0">
                <a:cs typeface="Times New Roman" pitchFamily="18" charset="0"/>
              </a:rPr>
              <a:t> Revolutionen (seit 16. Jahrhundert), vier </a:t>
            </a:r>
            <a:r>
              <a:rPr lang="de-DE" sz="2400" dirty="0" err="1" smtClean="0">
                <a:cs typeface="Times New Roman" pitchFamily="18" charset="0"/>
              </a:rPr>
              <a:t>Cleavages</a:t>
            </a:r>
            <a:r>
              <a:rPr lang="de-DE" sz="2400" dirty="0" smtClean="0">
                <a:cs typeface="Times New Roman" pitchFamily="18" charset="0"/>
              </a:rPr>
              <a:t> (</a:t>
            </a:r>
            <a:r>
              <a:rPr lang="de-DE" sz="2400" dirty="0" err="1" smtClean="0">
                <a:cs typeface="Times New Roman" pitchFamily="18" charset="0"/>
              </a:rPr>
              <a:t>Lipset</a:t>
            </a:r>
            <a:r>
              <a:rPr lang="de-DE" sz="2400" dirty="0" smtClean="0">
                <a:cs typeface="Times New Roman" pitchFamily="18" charset="0"/>
              </a:rPr>
              <a:t>/</a:t>
            </a:r>
            <a:r>
              <a:rPr lang="de-DE" sz="2400" dirty="0" err="1" smtClean="0">
                <a:cs typeface="Times New Roman" pitchFamily="18" charset="0"/>
              </a:rPr>
              <a:t>Rokkan</a:t>
            </a:r>
            <a:r>
              <a:rPr lang="de-DE" sz="2400" dirty="0" smtClean="0">
                <a:cs typeface="Times New Roman" pitchFamily="18" charset="0"/>
              </a:rPr>
              <a:t>).</a:t>
            </a:r>
            <a:r>
              <a:rPr lang="de-DE" sz="1600" dirty="0" smtClean="0">
                <a:cs typeface="Times New Roman" pitchFamily="18" charset="0"/>
              </a:rPr>
              <a:t> </a:t>
            </a:r>
            <a:endParaRPr lang="de-CH" dirty="0" smtClean="0">
              <a:cs typeface="Times New Roman" pitchFamily="18" charset="0"/>
            </a:endParaRPr>
          </a:p>
        </p:txBody>
      </p:sp>
      <p:sp>
        <p:nvSpPr>
          <p:cNvPr id="910339" name="Rectangle 3"/>
          <p:cNvSpPr>
            <a:spLocks noGrp="1" noChangeArrowheads="1"/>
          </p:cNvSpPr>
          <p:nvPr>
            <p:ph type="body" idx="1"/>
          </p:nvPr>
        </p:nvSpPr>
        <p:spPr>
          <a:xfrm>
            <a:off x="827088" y="1700213"/>
            <a:ext cx="7772400" cy="4114800"/>
          </a:xfrm>
          <a:noFill/>
        </p:spPr>
        <p:txBody>
          <a:bodyPr/>
          <a:lstStyle/>
          <a:p>
            <a:pPr eaLnBrk="1" hangingPunct="1"/>
            <a:r>
              <a:rPr lang="de-DE" sz="2000" dirty="0" smtClean="0">
                <a:cs typeface="Times New Roman" pitchFamily="18" charset="0"/>
              </a:rPr>
              <a:t>Die nationale Revolution führte zum </a:t>
            </a:r>
            <a:r>
              <a:rPr lang="de-DE" sz="2000" dirty="0" err="1" smtClean="0">
                <a:cs typeface="Times New Roman" pitchFamily="18" charset="0"/>
              </a:rPr>
              <a:t>Cleavage</a:t>
            </a:r>
            <a:r>
              <a:rPr lang="de-DE" sz="2000" dirty="0" smtClean="0">
                <a:cs typeface="Times New Roman" pitchFamily="18" charset="0"/>
              </a:rPr>
              <a:t> zwischen Zentrum und Peripherie und zum </a:t>
            </a:r>
            <a:r>
              <a:rPr lang="de-DE" sz="2000" dirty="0" err="1" smtClean="0">
                <a:cs typeface="Times New Roman" pitchFamily="18" charset="0"/>
              </a:rPr>
              <a:t>Cleavage</a:t>
            </a:r>
            <a:r>
              <a:rPr lang="de-DE" sz="2000" dirty="0" smtClean="0">
                <a:cs typeface="Times New Roman" pitchFamily="18" charset="0"/>
              </a:rPr>
              <a:t> zwischen dem Nationalstaat und der Kirche.</a:t>
            </a:r>
          </a:p>
          <a:p>
            <a:pPr eaLnBrk="1" hangingPunct="1"/>
            <a:endParaRPr lang="de-CH" sz="2000" dirty="0" smtClean="0"/>
          </a:p>
          <a:p>
            <a:pPr eaLnBrk="1" hangingPunct="1"/>
            <a:r>
              <a:rPr lang="de-DE" sz="2000" dirty="0" smtClean="0">
                <a:cs typeface="Times New Roman" pitchFamily="18" charset="0"/>
              </a:rPr>
              <a:t>Die industrielle Revolution führte zum </a:t>
            </a:r>
            <a:r>
              <a:rPr lang="de-DE" sz="2000" dirty="0" err="1" smtClean="0">
                <a:cs typeface="Times New Roman" pitchFamily="18" charset="0"/>
              </a:rPr>
              <a:t>Cleavage</a:t>
            </a:r>
            <a:r>
              <a:rPr lang="de-DE" sz="2000" dirty="0" smtClean="0">
                <a:cs typeface="Times New Roman" pitchFamily="18" charset="0"/>
              </a:rPr>
              <a:t> zwischen den Landesbesitzern (Aristokratie, Bauern) und der Bourgeoisie und zum </a:t>
            </a:r>
            <a:r>
              <a:rPr lang="de-DE" sz="2000" dirty="0" err="1" smtClean="0">
                <a:cs typeface="Times New Roman" pitchFamily="18" charset="0"/>
              </a:rPr>
              <a:t>Cleavage</a:t>
            </a:r>
            <a:r>
              <a:rPr lang="de-DE" sz="2000" dirty="0" smtClean="0">
                <a:cs typeface="Times New Roman" pitchFamily="18" charset="0"/>
              </a:rPr>
              <a:t> zwischen der Bourgeoisie und dem Proletariat.</a:t>
            </a:r>
            <a:r>
              <a:rPr lang="de-CH" sz="2000" dirty="0" smtClean="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0339">
                                            <p:txEl>
                                              <p:pRg st="0" end="0"/>
                                            </p:txEl>
                                          </p:spTgt>
                                        </p:tgtEl>
                                        <p:attrNameLst>
                                          <p:attrName>style.visibility</p:attrName>
                                        </p:attrNameLst>
                                      </p:cBhvr>
                                      <p:to>
                                        <p:strVal val="visible"/>
                                      </p:to>
                                    </p:set>
                                    <p:animEffect transition="in" filter="wipe(left)">
                                      <p:cBhvr>
                                        <p:cTn id="7" dur="500"/>
                                        <p:tgtEl>
                                          <p:spTgt spid="910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10339">
                                            <p:txEl>
                                              <p:pRg st="2" end="2"/>
                                            </p:txEl>
                                          </p:spTgt>
                                        </p:tgtEl>
                                        <p:attrNameLst>
                                          <p:attrName>style.visibility</p:attrName>
                                        </p:attrNameLst>
                                      </p:cBhvr>
                                      <p:to>
                                        <p:strVal val="visible"/>
                                      </p:to>
                                    </p:set>
                                    <p:animEffect transition="in" filter="wipe(left)">
                                      <p:cBhvr>
                                        <p:cTn id="12" dur="500"/>
                                        <p:tgtEl>
                                          <p:spTgt spid="910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39"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87450" y="330200"/>
            <a:ext cx="7721600" cy="722313"/>
          </a:xfrm>
          <a:noFill/>
        </p:spPr>
        <p:txBody>
          <a:bodyPr/>
          <a:lstStyle/>
          <a:p>
            <a:pPr eaLnBrk="1" hangingPunct="1"/>
            <a:r>
              <a:rPr lang="de-CH" sz="2400" dirty="0" smtClean="0">
                <a:cs typeface="Times New Roman" pitchFamily="18" charset="0"/>
              </a:rPr>
              <a:t>Vier klassische Konfliktlinien für die Schweiz (</a:t>
            </a:r>
            <a:r>
              <a:rPr lang="de-CH" sz="2400" dirty="0" err="1" smtClean="0">
                <a:cs typeface="Times New Roman" pitchFamily="18" charset="0"/>
              </a:rPr>
              <a:t>Fagagnini</a:t>
            </a:r>
            <a:r>
              <a:rPr lang="de-CH" sz="2400" dirty="0" smtClean="0">
                <a:cs typeface="Times New Roman" pitchFamily="18" charset="0"/>
              </a:rPr>
              <a:t> 1988: 124):</a:t>
            </a:r>
            <a:r>
              <a:rPr lang="de-CH" sz="2000" dirty="0" smtClean="0"/>
              <a:t> </a:t>
            </a:r>
          </a:p>
        </p:txBody>
      </p:sp>
      <p:sp>
        <p:nvSpPr>
          <p:cNvPr id="34819" name="Rectangle 3"/>
          <p:cNvSpPr>
            <a:spLocks noGrp="1" noChangeArrowheads="1"/>
          </p:cNvSpPr>
          <p:nvPr>
            <p:ph type="body" idx="1"/>
          </p:nvPr>
        </p:nvSpPr>
        <p:spPr>
          <a:xfrm>
            <a:off x="1042988" y="1628775"/>
            <a:ext cx="7721600" cy="4114800"/>
          </a:xfrm>
          <a:noFill/>
        </p:spPr>
        <p:txBody>
          <a:bodyPr/>
          <a:lstStyle/>
          <a:p>
            <a:pPr eaLnBrk="1" hangingPunct="1">
              <a:lnSpc>
                <a:spcPct val="90000"/>
              </a:lnSpc>
            </a:pPr>
            <a:r>
              <a:rPr lang="de-CH" sz="1800" smtClean="0">
                <a:cs typeface="Times New Roman" pitchFamily="18" charset="0"/>
              </a:rPr>
              <a:t>der </a:t>
            </a:r>
            <a:r>
              <a:rPr lang="de-CH" sz="1800" smtClean="0">
                <a:solidFill>
                  <a:schemeClr val="tx2"/>
                </a:solidFill>
                <a:cs typeface="Times New Roman" pitchFamily="18" charset="0"/>
              </a:rPr>
              <a:t>Verfassungskonflikt</a:t>
            </a:r>
            <a:r>
              <a:rPr lang="de-CH" sz="1800" smtClean="0">
                <a:cs typeface="Times New Roman" pitchFamily="18" charset="0"/>
              </a:rPr>
              <a:t>: liberale gegen konservative Staatsauffassungen;</a:t>
            </a:r>
          </a:p>
          <a:p>
            <a:pPr eaLnBrk="1" hangingPunct="1">
              <a:lnSpc>
                <a:spcPct val="90000"/>
              </a:lnSpc>
            </a:pPr>
            <a:endParaRPr lang="de-DE" sz="1800" smtClean="0">
              <a:cs typeface="Times New Roman" pitchFamily="18" charset="0"/>
            </a:endParaRPr>
          </a:p>
          <a:p>
            <a:pPr eaLnBrk="1" hangingPunct="1">
              <a:lnSpc>
                <a:spcPct val="90000"/>
              </a:lnSpc>
            </a:pPr>
            <a:r>
              <a:rPr lang="de-CH" sz="1800" smtClean="0">
                <a:cs typeface="Times New Roman" pitchFamily="18" charset="0"/>
              </a:rPr>
              <a:t>der </a:t>
            </a:r>
            <a:r>
              <a:rPr lang="de-CH" sz="1800" smtClean="0">
                <a:solidFill>
                  <a:schemeClr val="tx2"/>
                </a:solidFill>
                <a:cs typeface="Times New Roman" pitchFamily="18" charset="0"/>
              </a:rPr>
              <a:t>Staat-Kirche-Konflikt</a:t>
            </a:r>
            <a:r>
              <a:rPr lang="de-CH" sz="1800" smtClean="0">
                <a:cs typeface="Times New Roman" pitchFamily="18" charset="0"/>
              </a:rPr>
              <a:t>, bei dem nochmals konservative, vor allem katholische Auffassungen im Kulturkampf auf liberale Opposition stiessen;</a:t>
            </a:r>
          </a:p>
          <a:p>
            <a:pPr eaLnBrk="1" hangingPunct="1">
              <a:lnSpc>
                <a:spcPct val="90000"/>
              </a:lnSpc>
            </a:pPr>
            <a:endParaRPr lang="de-DE" sz="1800" smtClean="0">
              <a:cs typeface="Times New Roman" pitchFamily="18" charset="0"/>
            </a:endParaRPr>
          </a:p>
          <a:p>
            <a:pPr eaLnBrk="1" hangingPunct="1">
              <a:lnSpc>
                <a:spcPct val="90000"/>
              </a:lnSpc>
            </a:pPr>
            <a:r>
              <a:rPr lang="de-CH" sz="1800" smtClean="0">
                <a:cs typeface="Times New Roman" pitchFamily="18" charset="0"/>
              </a:rPr>
              <a:t>der </a:t>
            </a:r>
            <a:r>
              <a:rPr lang="de-CH" sz="1800" smtClean="0">
                <a:solidFill>
                  <a:schemeClr val="tx2"/>
                </a:solidFill>
                <a:cs typeface="Times New Roman" pitchFamily="18" charset="0"/>
              </a:rPr>
              <a:t>soziale Konflikt</a:t>
            </a:r>
            <a:r>
              <a:rPr lang="de-CH" sz="1800" smtClean="0">
                <a:cs typeface="Times New Roman" pitchFamily="18" charset="0"/>
              </a:rPr>
              <a:t>,</a:t>
            </a:r>
            <a:r>
              <a:rPr lang="de-CH" sz="1800" b="1" smtClean="0">
                <a:cs typeface="Times New Roman" pitchFamily="18" charset="0"/>
              </a:rPr>
              <a:t> </a:t>
            </a:r>
            <a:r>
              <a:rPr lang="de-CH" sz="1800" smtClean="0">
                <a:cs typeface="Times New Roman" pitchFamily="18" charset="0"/>
              </a:rPr>
              <a:t>der ein sozialistisches/sozialdemokratisches und ein bürgerliches Lager ausdifferenzierte;</a:t>
            </a:r>
          </a:p>
          <a:p>
            <a:pPr eaLnBrk="1" hangingPunct="1">
              <a:lnSpc>
                <a:spcPct val="90000"/>
              </a:lnSpc>
            </a:pPr>
            <a:endParaRPr lang="de-DE" sz="1800" smtClean="0">
              <a:cs typeface="Times New Roman" pitchFamily="18" charset="0"/>
            </a:endParaRPr>
          </a:p>
          <a:p>
            <a:pPr eaLnBrk="1" hangingPunct="1">
              <a:lnSpc>
                <a:spcPct val="90000"/>
              </a:lnSpc>
            </a:pPr>
            <a:r>
              <a:rPr lang="de-CH" sz="1800" smtClean="0">
                <a:solidFill>
                  <a:schemeClr val="tx2"/>
                </a:solidFill>
                <a:cs typeface="Times New Roman" pitchFamily="18" charset="0"/>
              </a:rPr>
              <a:t>regionale (Stadt-Land) Konflikte,</a:t>
            </a:r>
            <a:r>
              <a:rPr lang="de-CH" sz="1800" smtClean="0">
                <a:cs typeface="Times New Roman" pitchFamily="18" charset="0"/>
              </a:rPr>
              <a:t> die insbesondere zur selbständigen Vertretung bäuerlicher Interessen führten.</a:t>
            </a:r>
            <a:r>
              <a:rPr lang="de-CH" sz="2000" smtClean="0"/>
              <a:t> </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265238" y="900113"/>
            <a:ext cx="6692900" cy="150812"/>
          </a:xfrm>
          <a:noFill/>
        </p:spPr>
        <p:txBody>
          <a:bodyPr/>
          <a:lstStyle/>
          <a:p>
            <a:pPr eaLnBrk="1" hangingPunct="1"/>
            <a:r>
              <a:rPr lang="de-CH" sz="2400" smtClean="0"/>
              <a:t>Frozen Party System – These:</a:t>
            </a:r>
            <a:endParaRPr lang="de-DE" sz="2400" smtClean="0"/>
          </a:p>
        </p:txBody>
      </p:sp>
      <p:sp>
        <p:nvSpPr>
          <p:cNvPr id="35843" name="Rectangle 3"/>
          <p:cNvSpPr>
            <a:spLocks noGrp="1" noChangeArrowheads="1"/>
          </p:cNvSpPr>
          <p:nvPr>
            <p:ph type="body" idx="1"/>
          </p:nvPr>
        </p:nvSpPr>
        <p:spPr>
          <a:xfrm>
            <a:off x="755650" y="1844675"/>
            <a:ext cx="7640638" cy="4114800"/>
          </a:xfrm>
          <a:noFill/>
        </p:spPr>
        <p:txBody>
          <a:bodyPr/>
          <a:lstStyle/>
          <a:p>
            <a:pPr eaLnBrk="1" hangingPunct="1">
              <a:lnSpc>
                <a:spcPct val="90000"/>
              </a:lnSpc>
              <a:buFont typeface="Wingdings" pitchFamily="2" charset="2"/>
              <a:buNone/>
            </a:pPr>
            <a:r>
              <a:rPr lang="en-GB" smtClean="0"/>
              <a:t>	"... the party systems of the 1960's reflect, with a few but significant exceptions the cleavage structures of the 1920's. This is a crucial characteristics of Western competitive politics in the age of "high mass consumption": the party alternatives, and in remarkably many cases the party organizations, are older than the majorities of the national electorates. </a:t>
            </a:r>
            <a:r>
              <a:rPr lang="de-DE" smtClean="0"/>
              <a:t>(Lipset/Rokkan 1967: 50). </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187450" y="692150"/>
            <a:ext cx="8229600" cy="649288"/>
          </a:xfrm>
          <a:noFill/>
        </p:spPr>
        <p:txBody>
          <a:bodyPr/>
          <a:lstStyle/>
          <a:p>
            <a:pPr eaLnBrk="1" hangingPunct="1"/>
            <a:r>
              <a:rPr lang="de-CH" sz="2400" smtClean="0"/>
              <a:t/>
            </a:r>
            <a:br>
              <a:rPr lang="de-CH" sz="2400" smtClean="0"/>
            </a:br>
            <a:r>
              <a:rPr lang="de-CH" sz="2400" smtClean="0"/>
              <a:t/>
            </a:r>
            <a:br>
              <a:rPr lang="de-CH" sz="2400" smtClean="0"/>
            </a:br>
            <a:r>
              <a:rPr lang="de-CH" sz="2400" smtClean="0"/>
              <a:t>Argumente </a:t>
            </a:r>
            <a:r>
              <a:rPr lang="de-CH" sz="2400" smtClean="0">
                <a:solidFill>
                  <a:srgbClr val="FF0000"/>
                </a:solidFill>
              </a:rPr>
              <a:t>für</a:t>
            </a:r>
            <a:r>
              <a:rPr lang="de-CH" sz="2400" smtClean="0"/>
              <a:t> die Frozen-Party-System-These:</a:t>
            </a:r>
            <a:br>
              <a:rPr lang="de-CH" sz="2400" smtClean="0"/>
            </a:br>
            <a:endParaRPr lang="de-DE" sz="2400" smtClean="0"/>
          </a:p>
        </p:txBody>
      </p:sp>
      <p:sp>
        <p:nvSpPr>
          <p:cNvPr id="914435" name="Rectangle 3"/>
          <p:cNvSpPr>
            <a:spLocks noGrp="1" noChangeArrowheads="1"/>
          </p:cNvSpPr>
          <p:nvPr>
            <p:ph type="body" idx="1"/>
          </p:nvPr>
        </p:nvSpPr>
        <p:spPr>
          <a:xfrm>
            <a:off x="971550" y="1916113"/>
            <a:ext cx="7473950" cy="4525962"/>
          </a:xfrm>
          <a:noFill/>
        </p:spPr>
        <p:txBody>
          <a:bodyPr/>
          <a:lstStyle/>
          <a:p>
            <a:pPr eaLnBrk="1" hangingPunct="1">
              <a:lnSpc>
                <a:spcPct val="90000"/>
              </a:lnSpc>
            </a:pPr>
            <a:r>
              <a:rPr lang="de-CH" smtClean="0"/>
              <a:t>Mehr oder weniger dieselben Parteien finden sich in den Regierungen.</a:t>
            </a:r>
          </a:p>
          <a:p>
            <a:pPr eaLnBrk="1" hangingPunct="1">
              <a:lnSpc>
                <a:spcPct val="90000"/>
              </a:lnSpc>
            </a:pPr>
            <a:endParaRPr lang="de-CH" smtClean="0"/>
          </a:p>
          <a:p>
            <a:pPr eaLnBrk="1" hangingPunct="1">
              <a:lnSpc>
                <a:spcPct val="90000"/>
              </a:lnSpc>
            </a:pPr>
            <a:r>
              <a:rPr lang="de-CH" smtClean="0"/>
              <a:t>Volatilität ist nicht ausgesprochen gross, vor allem nicht in der Zeit als die Kritik an der Frozen-Party-System-These aufkam.</a:t>
            </a:r>
          </a:p>
          <a:p>
            <a:pPr eaLnBrk="1" hangingPunct="1">
              <a:lnSpc>
                <a:spcPct val="90000"/>
              </a:lnSpc>
            </a:pPr>
            <a:endParaRPr lang="de-CH" smtClean="0"/>
          </a:p>
          <a:p>
            <a:pPr eaLnBrk="1" hangingPunct="1">
              <a:lnSpc>
                <a:spcPct val="90000"/>
              </a:lnSpc>
            </a:pPr>
            <a:r>
              <a:rPr lang="de-CH" smtClean="0"/>
              <a:t>Oder genereller: Stabilität ist grösser als Wandel.</a:t>
            </a:r>
            <a:endParaRPr lang="de-DE"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14435">
                                            <p:txEl>
                                              <p:pRg st="0" end="0"/>
                                            </p:txEl>
                                          </p:spTgt>
                                        </p:tgtEl>
                                        <p:attrNameLst>
                                          <p:attrName>style.visibility</p:attrName>
                                        </p:attrNameLst>
                                      </p:cBhvr>
                                      <p:to>
                                        <p:strVal val="visible"/>
                                      </p:to>
                                    </p:set>
                                    <p:anim calcmode="lin" valueType="num">
                                      <p:cBhvr additive="base">
                                        <p:cTn id="7" dur="500" fill="hold"/>
                                        <p:tgtEl>
                                          <p:spTgt spid="914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14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14435">
                                            <p:txEl>
                                              <p:pRg st="2" end="2"/>
                                            </p:txEl>
                                          </p:spTgt>
                                        </p:tgtEl>
                                        <p:attrNameLst>
                                          <p:attrName>style.visibility</p:attrName>
                                        </p:attrNameLst>
                                      </p:cBhvr>
                                      <p:to>
                                        <p:strVal val="visible"/>
                                      </p:to>
                                    </p:set>
                                    <p:anim calcmode="lin" valueType="num">
                                      <p:cBhvr additive="base">
                                        <p:cTn id="13" dur="500" fill="hold"/>
                                        <p:tgtEl>
                                          <p:spTgt spid="91443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14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14435">
                                            <p:txEl>
                                              <p:pRg st="4" end="4"/>
                                            </p:txEl>
                                          </p:spTgt>
                                        </p:tgtEl>
                                        <p:attrNameLst>
                                          <p:attrName>style.visibility</p:attrName>
                                        </p:attrNameLst>
                                      </p:cBhvr>
                                      <p:to>
                                        <p:strVal val="visible"/>
                                      </p:to>
                                    </p:set>
                                    <p:anim calcmode="lin" valueType="num">
                                      <p:cBhvr additive="base">
                                        <p:cTn id="19" dur="500" fill="hold"/>
                                        <p:tgtEl>
                                          <p:spTgt spid="91443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144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187450" y="690563"/>
            <a:ext cx="8489950" cy="793750"/>
          </a:xfrm>
          <a:noFill/>
        </p:spPr>
        <p:txBody>
          <a:bodyPr/>
          <a:lstStyle/>
          <a:p>
            <a:pPr eaLnBrk="1" hangingPunct="1"/>
            <a:r>
              <a:rPr lang="de-CH" sz="2400" smtClean="0"/>
              <a:t>Argumente </a:t>
            </a:r>
            <a:r>
              <a:rPr lang="de-CH" sz="2400" smtClean="0">
                <a:solidFill>
                  <a:srgbClr val="FF0000"/>
                </a:solidFill>
              </a:rPr>
              <a:t>gegen</a:t>
            </a:r>
            <a:r>
              <a:rPr lang="de-CH" sz="2400" smtClean="0"/>
              <a:t> die Frozen-Party-System-These:</a:t>
            </a:r>
            <a:r>
              <a:rPr lang="de-CH" sz="2800" smtClean="0"/>
              <a:t/>
            </a:r>
            <a:br>
              <a:rPr lang="de-CH" sz="2800" smtClean="0"/>
            </a:br>
            <a:endParaRPr lang="de-DE" sz="2800" smtClean="0"/>
          </a:p>
        </p:txBody>
      </p:sp>
      <p:sp>
        <p:nvSpPr>
          <p:cNvPr id="916483" name="Rectangle 3"/>
          <p:cNvSpPr>
            <a:spLocks noGrp="1" noChangeArrowheads="1"/>
          </p:cNvSpPr>
          <p:nvPr>
            <p:ph type="body" idx="1"/>
          </p:nvPr>
        </p:nvSpPr>
        <p:spPr>
          <a:xfrm>
            <a:off x="1116013" y="1844675"/>
            <a:ext cx="6769100" cy="4525963"/>
          </a:xfrm>
          <a:noFill/>
        </p:spPr>
        <p:txBody>
          <a:bodyPr/>
          <a:lstStyle/>
          <a:p>
            <a:pPr eaLnBrk="1" hangingPunct="1"/>
            <a:r>
              <a:rPr lang="de-CH" smtClean="0"/>
              <a:t>Volatilität nimmt zu.</a:t>
            </a:r>
          </a:p>
          <a:p>
            <a:pPr eaLnBrk="1" hangingPunct="1"/>
            <a:r>
              <a:rPr lang="de-CH" smtClean="0"/>
              <a:t>Volksparteien, abnehmende Bedeutung der sozialen Milieus für die Parteien</a:t>
            </a:r>
          </a:p>
          <a:p>
            <a:pPr eaLnBrk="1" hangingPunct="1"/>
            <a:r>
              <a:rPr lang="de-CH" smtClean="0"/>
              <a:t>Neue Cleavages (Postmaterialismus)</a:t>
            </a:r>
          </a:p>
          <a:p>
            <a:pPr eaLnBrk="1" hangingPunct="1"/>
            <a:r>
              <a:rPr lang="de-CH" smtClean="0"/>
              <a:t>Neue soziale Bewegungen</a:t>
            </a:r>
          </a:p>
          <a:p>
            <a:pPr eaLnBrk="1" hangingPunct="1"/>
            <a:r>
              <a:rPr lang="de-CH" smtClean="0"/>
              <a:t>Neue Parteien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6483">
                                            <p:txEl>
                                              <p:pRg st="0" end="0"/>
                                            </p:txEl>
                                          </p:spTgt>
                                        </p:tgtEl>
                                        <p:attrNameLst>
                                          <p:attrName>style.visibility</p:attrName>
                                        </p:attrNameLst>
                                      </p:cBhvr>
                                      <p:to>
                                        <p:strVal val="visible"/>
                                      </p:to>
                                    </p:set>
                                    <p:anim calcmode="lin" valueType="num">
                                      <p:cBhvr additive="base">
                                        <p:cTn id="7" dur="500" fill="hold"/>
                                        <p:tgtEl>
                                          <p:spTgt spid="916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16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16483">
                                            <p:txEl>
                                              <p:pRg st="1" end="1"/>
                                            </p:txEl>
                                          </p:spTgt>
                                        </p:tgtEl>
                                        <p:attrNameLst>
                                          <p:attrName>style.visibility</p:attrName>
                                        </p:attrNameLst>
                                      </p:cBhvr>
                                      <p:to>
                                        <p:strVal val="visible"/>
                                      </p:to>
                                    </p:set>
                                    <p:anim calcmode="lin" valueType="num">
                                      <p:cBhvr additive="base">
                                        <p:cTn id="13" dur="500" fill="hold"/>
                                        <p:tgtEl>
                                          <p:spTgt spid="916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16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16483">
                                            <p:txEl>
                                              <p:pRg st="2" end="2"/>
                                            </p:txEl>
                                          </p:spTgt>
                                        </p:tgtEl>
                                        <p:attrNameLst>
                                          <p:attrName>style.visibility</p:attrName>
                                        </p:attrNameLst>
                                      </p:cBhvr>
                                      <p:to>
                                        <p:strVal val="visible"/>
                                      </p:to>
                                    </p:set>
                                    <p:anim calcmode="lin" valueType="num">
                                      <p:cBhvr additive="base">
                                        <p:cTn id="19" dur="500" fill="hold"/>
                                        <p:tgtEl>
                                          <p:spTgt spid="916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16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16483">
                                            <p:txEl>
                                              <p:pRg st="3" end="3"/>
                                            </p:txEl>
                                          </p:spTgt>
                                        </p:tgtEl>
                                        <p:attrNameLst>
                                          <p:attrName>style.visibility</p:attrName>
                                        </p:attrNameLst>
                                      </p:cBhvr>
                                      <p:to>
                                        <p:strVal val="visible"/>
                                      </p:to>
                                    </p:set>
                                    <p:anim calcmode="lin" valueType="num">
                                      <p:cBhvr additive="base">
                                        <p:cTn id="25" dur="500" fill="hold"/>
                                        <p:tgtEl>
                                          <p:spTgt spid="9164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164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16483">
                                            <p:txEl>
                                              <p:pRg st="4" end="4"/>
                                            </p:txEl>
                                          </p:spTgt>
                                        </p:tgtEl>
                                        <p:attrNameLst>
                                          <p:attrName>style.visibility</p:attrName>
                                        </p:attrNameLst>
                                      </p:cBhvr>
                                      <p:to>
                                        <p:strVal val="visible"/>
                                      </p:to>
                                    </p:set>
                                    <p:anim calcmode="lin" valueType="num">
                                      <p:cBhvr additive="base">
                                        <p:cTn id="31" dur="500" fill="hold"/>
                                        <p:tgtEl>
                                          <p:spTgt spid="9164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164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4213" y="1412875"/>
            <a:ext cx="8229600" cy="2986088"/>
          </a:xfrm>
          <a:noFill/>
        </p:spPr>
        <p:txBody>
          <a:bodyPr/>
          <a:lstStyle/>
          <a:p>
            <a:pPr eaLnBrk="1" hangingPunct="1"/>
            <a:r>
              <a:rPr lang="de-CH" smtClean="0"/>
              <a:t>Kirchheimer: Auf dem Weg zu Zweiparteiensystemen mit Wählerparteien ohne ideologische Fixierungen</a:t>
            </a:r>
            <a:endParaRPr lang="de-DE" smtClean="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92213" y="865188"/>
            <a:ext cx="6692900" cy="187325"/>
          </a:xfrm>
          <a:noFill/>
        </p:spPr>
        <p:txBody>
          <a:bodyPr/>
          <a:lstStyle/>
          <a:p>
            <a:pPr eaLnBrk="1" hangingPunct="1"/>
            <a:r>
              <a:rPr lang="de-CH" sz="2400" smtClean="0"/>
              <a:t>Die Allerweltspartei der Nachkriegszeit (Kirchheimer 1965: 27)</a:t>
            </a:r>
            <a:endParaRPr lang="de-DE" sz="2400" smtClean="0"/>
          </a:p>
        </p:txBody>
      </p:sp>
      <p:sp>
        <p:nvSpPr>
          <p:cNvPr id="920579" name="Rectangle 3"/>
          <p:cNvSpPr>
            <a:spLocks noGrp="1" noChangeArrowheads="1"/>
          </p:cNvSpPr>
          <p:nvPr>
            <p:ph type="body" idx="1"/>
          </p:nvPr>
        </p:nvSpPr>
        <p:spPr>
          <a:xfrm>
            <a:off x="611188" y="1773238"/>
            <a:ext cx="8229600" cy="4449762"/>
          </a:xfrm>
          <a:noFill/>
        </p:spPr>
        <p:txBody>
          <a:bodyPr/>
          <a:lstStyle/>
          <a:p>
            <a:pPr eaLnBrk="1" hangingPunct="1">
              <a:lnSpc>
                <a:spcPct val="80000"/>
              </a:lnSpc>
              <a:buFont typeface="Wingdings" pitchFamily="2" charset="2"/>
              <a:buNone/>
            </a:pPr>
            <a:r>
              <a:rPr lang="de-CH" sz="1900" smtClean="0"/>
              <a:t>	„Zugleich formt sich die Massenintegrationspartei, die in einer Zeit schärferer Klassenunterschiede und deutlich erkennbarer Konfessionsstrukturen entstanden war, zu einer </a:t>
            </a:r>
            <a:r>
              <a:rPr lang="de-CH" sz="1900" smtClean="0">
                <a:solidFill>
                  <a:srgbClr val="FF0000"/>
                </a:solidFill>
              </a:rPr>
              <a:t>Allerweltspartei</a:t>
            </a:r>
            <a:r>
              <a:rPr lang="de-CH" sz="1900" smtClean="0"/>
              <a:t> (catch-all party), zu einer echten </a:t>
            </a:r>
            <a:r>
              <a:rPr lang="de-CH" sz="1900" smtClean="0">
                <a:solidFill>
                  <a:srgbClr val="FF091B"/>
                </a:solidFill>
              </a:rPr>
              <a:t>Volkspartei</a:t>
            </a:r>
            <a:r>
              <a:rPr lang="de-CH" sz="1900" smtClean="0"/>
              <a:t>, um.“ </a:t>
            </a:r>
          </a:p>
          <a:p>
            <a:pPr eaLnBrk="1" hangingPunct="1">
              <a:lnSpc>
                <a:spcPct val="80000"/>
              </a:lnSpc>
              <a:buFont typeface="Wingdings" pitchFamily="2" charset="2"/>
              <a:buNone/>
            </a:pPr>
            <a:endParaRPr lang="de-CH" sz="1900" smtClean="0"/>
          </a:p>
          <a:p>
            <a:pPr eaLnBrk="1" hangingPunct="1">
              <a:lnSpc>
                <a:spcPct val="80000"/>
              </a:lnSpc>
              <a:buFont typeface="Wingdings" pitchFamily="2" charset="2"/>
              <a:buNone/>
            </a:pPr>
            <a:r>
              <a:rPr lang="de-CH" sz="1900" smtClean="0"/>
              <a:t>	„Sie gibt die Versuche auf, sich die Massen geistig und moralisch einzugliedern, und </a:t>
            </a:r>
            <a:r>
              <a:rPr lang="de-CH" sz="1900" smtClean="0">
                <a:solidFill>
                  <a:srgbClr val="FF091B"/>
                </a:solidFill>
              </a:rPr>
              <a:t>lenkt ihr Augenmerk in stärkerem Masse auf die</a:t>
            </a:r>
            <a:r>
              <a:rPr lang="de-CH" sz="1900" smtClean="0"/>
              <a:t> </a:t>
            </a:r>
            <a:r>
              <a:rPr lang="de-CH" sz="1900" smtClean="0">
                <a:solidFill>
                  <a:srgbClr val="FF0000"/>
                </a:solidFill>
              </a:rPr>
              <a:t>Wählerschaft</a:t>
            </a:r>
            <a:r>
              <a:rPr lang="de-CH" sz="1900" smtClean="0"/>
              <a:t>; sie opfert also ein tiefere ideologische Durchdringung für eine weitere Ausstrahlung und einen rascheren Wahlerfolg.“</a:t>
            </a:r>
            <a:endParaRPr lang="de-DE" sz="19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endSync delay="0"/>
                                  <p:childTnLst>
                                    <p:set>
                                      <p:cBhvr>
                                        <p:cTn id="6" dur="1" fill="hold">
                                          <p:endSync delay="0"/>
                                        </p:cTn>
                                        <p:tgtEl>
                                          <p:spTgt spid="920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endSync delay="0"/>
                                  <p:childTnLst>
                                    <p:set>
                                      <p:cBhvr>
                                        <p:cTn id="10" dur="1" fill="hold">
                                          <p:endSync delay="0"/>
                                        </p:cTn>
                                        <p:tgtEl>
                                          <p:spTgt spid="920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7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Inhaltsplatzhalter 2"/>
          <p:cNvSpPr>
            <a:spLocks noGrp="1"/>
          </p:cNvSpPr>
          <p:nvPr>
            <p:ph idx="1"/>
          </p:nvPr>
        </p:nvSpPr>
        <p:spPr/>
        <p:txBody>
          <a:bodyPr/>
          <a:lstStyle/>
          <a:p>
            <a:endParaRPr lang="de-CH" smtClean="0"/>
          </a:p>
        </p:txBody>
      </p:sp>
      <p:pic>
        <p:nvPicPr>
          <p:cNvPr id="6147" name="Picture 2"/>
          <p:cNvPicPr>
            <a:picLocks noChangeAspect="1" noChangeArrowheads="1"/>
          </p:cNvPicPr>
          <p:nvPr/>
        </p:nvPicPr>
        <p:blipFill>
          <a:blip r:embed="rId3"/>
          <a:srcRect/>
          <a:stretch>
            <a:fillRect/>
          </a:stretch>
        </p:blipFill>
        <p:spPr bwMode="auto">
          <a:xfrm>
            <a:off x="1428750" y="642938"/>
            <a:ext cx="6143625" cy="4608512"/>
          </a:xfrm>
          <a:prstGeom prst="rect">
            <a:avLst/>
          </a:prstGeom>
          <a:noFill/>
          <a:ln w="9525" algn="ctr">
            <a:noFill/>
            <a:miter lim="800000"/>
            <a:headEnd/>
            <a:tailEnd/>
          </a:ln>
        </p:spPr>
      </p:pic>
      <p:pic>
        <p:nvPicPr>
          <p:cNvPr id="6148" name="Picture 3"/>
          <p:cNvPicPr>
            <a:picLocks noChangeAspect="1" noChangeArrowheads="1"/>
          </p:cNvPicPr>
          <p:nvPr/>
        </p:nvPicPr>
        <p:blipFill>
          <a:blip r:embed="rId4"/>
          <a:srcRect/>
          <a:stretch>
            <a:fillRect/>
          </a:stretch>
        </p:blipFill>
        <p:spPr bwMode="auto">
          <a:xfrm>
            <a:off x="4786313" y="2643188"/>
            <a:ext cx="3571875" cy="3571875"/>
          </a:xfrm>
          <a:prstGeom prst="rect">
            <a:avLst/>
          </a:prstGeom>
          <a:noFill/>
          <a:ln w="9525">
            <a:noFill/>
            <a:miter lim="800000"/>
            <a:headEnd/>
            <a:tailEnd/>
          </a:ln>
        </p:spPr>
      </p:pic>
    </p:spTree>
    <p:extLst>
      <p:ext uri="{BB962C8B-B14F-4D97-AF65-F5344CB8AC3E}">
        <p14:creationId xmlns:p14="http://schemas.microsoft.com/office/powerpoint/2010/main" val="8603761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166813" y="-100013"/>
            <a:ext cx="8229600" cy="1143001"/>
          </a:xfrm>
          <a:noFill/>
        </p:spPr>
        <p:txBody>
          <a:bodyPr/>
          <a:lstStyle/>
          <a:p>
            <a:pPr eaLnBrk="1" hangingPunct="1"/>
            <a:r>
              <a:rPr lang="de-CH" sz="2400" smtClean="0"/>
              <a:t>Folgen des Wandels zur Allerweltspartei </a:t>
            </a:r>
            <a:br>
              <a:rPr lang="de-CH" sz="2400" smtClean="0"/>
            </a:br>
            <a:r>
              <a:rPr lang="de-CH" sz="2400" smtClean="0"/>
              <a:t>(Kirchheimer (1965: 32)</a:t>
            </a:r>
            <a:endParaRPr lang="de-DE" sz="2400" smtClean="0"/>
          </a:p>
        </p:txBody>
      </p:sp>
      <p:sp>
        <p:nvSpPr>
          <p:cNvPr id="922627" name="Rectangle 3"/>
          <p:cNvSpPr>
            <a:spLocks noGrp="1" noChangeArrowheads="1"/>
          </p:cNvSpPr>
          <p:nvPr>
            <p:ph type="body" idx="1"/>
          </p:nvPr>
        </p:nvSpPr>
        <p:spPr>
          <a:xfrm>
            <a:off x="1116013" y="1916113"/>
            <a:ext cx="8229600" cy="3549650"/>
          </a:xfrm>
          <a:noFill/>
        </p:spPr>
        <p:txBody>
          <a:bodyPr/>
          <a:lstStyle/>
          <a:p>
            <a:pPr marL="533400" indent="-533400" eaLnBrk="1" hangingPunct="1">
              <a:lnSpc>
                <a:spcPct val="90000"/>
              </a:lnSpc>
            </a:pPr>
            <a:r>
              <a:rPr lang="de-CH" sz="2000" smtClean="0"/>
              <a:t>Radikales Beiseiteschieben der ideologischen Komponente</a:t>
            </a:r>
          </a:p>
          <a:p>
            <a:pPr marL="533400" indent="-533400" eaLnBrk="1" hangingPunct="1">
              <a:lnSpc>
                <a:spcPct val="90000"/>
              </a:lnSpc>
            </a:pPr>
            <a:r>
              <a:rPr lang="de-CH" sz="2000" smtClean="0"/>
              <a:t>Stärkung der Politiker an der Parteispitze</a:t>
            </a:r>
          </a:p>
          <a:p>
            <a:pPr marL="533400" indent="-533400" eaLnBrk="1" hangingPunct="1">
              <a:lnSpc>
                <a:spcPct val="90000"/>
              </a:lnSpc>
            </a:pPr>
            <a:r>
              <a:rPr lang="de-CH" sz="2000" smtClean="0"/>
              <a:t>Entwertung der Rolle des einzelnen Parteimitglieds</a:t>
            </a:r>
          </a:p>
          <a:p>
            <a:pPr marL="533400" indent="-533400" eaLnBrk="1" hangingPunct="1">
              <a:lnSpc>
                <a:spcPct val="90000"/>
              </a:lnSpc>
            </a:pPr>
            <a:r>
              <a:rPr lang="de-CH" sz="2000" smtClean="0"/>
              <a:t>Abkehr von der „chasse gardée“</a:t>
            </a:r>
          </a:p>
          <a:p>
            <a:pPr marL="533400" indent="-533400" eaLnBrk="1" hangingPunct="1">
              <a:lnSpc>
                <a:spcPct val="90000"/>
              </a:lnSpc>
            </a:pPr>
            <a:r>
              <a:rPr lang="de-CH" sz="2000" smtClean="0"/>
              <a:t>Verbindung mit verschiedensten Interessenverbänden</a:t>
            </a:r>
          </a:p>
          <a:p>
            <a:pPr marL="533400" indent="-533400" eaLnBrk="1" hangingPunct="1">
              <a:lnSpc>
                <a:spcPct val="90000"/>
              </a:lnSpc>
            </a:pPr>
            <a:endParaRPr lang="de-CH" sz="2000" smtClean="0"/>
          </a:p>
          <a:p>
            <a:pPr marL="533400" indent="-533400" eaLnBrk="1" hangingPunct="1">
              <a:lnSpc>
                <a:spcPct val="90000"/>
              </a:lnSpc>
              <a:buFont typeface="Wingdings" pitchFamily="2" charset="2"/>
              <a:buNone/>
            </a:pPr>
            <a:endParaRPr lang="de-CH" sz="2000" smtClean="0"/>
          </a:p>
          <a:p>
            <a:pPr marL="533400" indent="-533400" eaLnBrk="1" hangingPunct="1">
              <a:lnSpc>
                <a:spcPct val="90000"/>
              </a:lnSpc>
              <a:buFont typeface="Wingdings" pitchFamily="2" charset="2"/>
              <a:buNone/>
            </a:pPr>
            <a:endParaRPr lang="de-CH" sz="20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endSync delay="0"/>
                                  <p:childTnLst>
                                    <p:set>
                                      <p:cBhvr>
                                        <p:cTn id="6" dur="1" fill="hold">
                                          <p:endSync delay="0"/>
                                        </p:cTn>
                                        <p:tgtEl>
                                          <p:spTgt spid="922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endSync delay="0"/>
                                  <p:childTnLst>
                                    <p:set>
                                      <p:cBhvr>
                                        <p:cTn id="10" dur="1" fill="hold">
                                          <p:endSync delay="0"/>
                                        </p:cTn>
                                        <p:tgtEl>
                                          <p:spTgt spid="922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endSync delay="0"/>
                                  <p:childTnLst>
                                    <p:set>
                                      <p:cBhvr>
                                        <p:cTn id="14" dur="1" fill="hold">
                                          <p:endSync delay="0"/>
                                        </p:cTn>
                                        <p:tgtEl>
                                          <p:spTgt spid="9226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endSync delay="0"/>
                                  <p:childTnLst>
                                    <p:set>
                                      <p:cBhvr>
                                        <p:cTn id="18" dur="1" fill="hold">
                                          <p:endSync delay="0"/>
                                        </p:cTn>
                                        <p:tgtEl>
                                          <p:spTgt spid="9226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endSync delay="0"/>
                                  <p:childTnLst>
                                    <p:set>
                                      <p:cBhvr>
                                        <p:cTn id="22" dur="1" fill="hold">
                                          <p:endSync delay="0"/>
                                        </p:cTn>
                                        <p:tgtEl>
                                          <p:spTgt spid="9226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7"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187450" y="-100013"/>
            <a:ext cx="8229600" cy="1143001"/>
          </a:xfrm>
          <a:noFill/>
        </p:spPr>
        <p:txBody>
          <a:bodyPr/>
          <a:lstStyle/>
          <a:p>
            <a:pPr eaLnBrk="1" hangingPunct="1"/>
            <a:r>
              <a:rPr lang="de-CH" sz="2400" smtClean="0"/>
              <a:t>Die Umwandlung zur Allerweltspartei, ein Phänomen des </a:t>
            </a:r>
            <a:r>
              <a:rPr lang="de-CH" sz="2400" smtClean="0">
                <a:solidFill>
                  <a:srgbClr val="FF0000"/>
                </a:solidFill>
              </a:rPr>
              <a:t>Wettbewerbs</a:t>
            </a:r>
            <a:r>
              <a:rPr lang="de-CH" sz="2400" smtClean="0"/>
              <a:t> (Kirchheimer (1965: 30)</a:t>
            </a:r>
            <a:endParaRPr lang="de-DE" sz="2400" smtClean="0"/>
          </a:p>
        </p:txBody>
      </p:sp>
      <p:sp>
        <p:nvSpPr>
          <p:cNvPr id="41987" name="Rectangle 3"/>
          <p:cNvSpPr>
            <a:spLocks noGrp="1" noChangeArrowheads="1"/>
          </p:cNvSpPr>
          <p:nvPr>
            <p:ph type="body" idx="1"/>
          </p:nvPr>
        </p:nvSpPr>
        <p:spPr>
          <a:xfrm>
            <a:off x="468313" y="1773238"/>
            <a:ext cx="8229600" cy="3549650"/>
          </a:xfrm>
          <a:noFill/>
        </p:spPr>
        <p:txBody>
          <a:bodyPr/>
          <a:lstStyle/>
          <a:p>
            <a:pPr eaLnBrk="1" hangingPunct="1">
              <a:lnSpc>
                <a:spcPct val="100000"/>
              </a:lnSpc>
              <a:buFont typeface="Wingdings" pitchFamily="2" charset="2"/>
              <a:buNone/>
            </a:pPr>
            <a:r>
              <a:rPr lang="de-CH" smtClean="0"/>
              <a:t>	„Eine Partei neigt dazu, sich </a:t>
            </a:r>
            <a:r>
              <a:rPr lang="de-CH" smtClean="0">
                <a:solidFill>
                  <a:srgbClr val="FF091B"/>
                </a:solidFill>
              </a:rPr>
              <a:t>dem erfolgreichen Stil ihres Kontrahenten anzupassen</a:t>
            </a:r>
            <a:r>
              <a:rPr lang="de-CH" smtClean="0"/>
              <a:t>, weil sie hofft, am Tag der Wahl gut abzuschneiden, oder weil sie befürchtet, Wähler zu verlieren.“</a:t>
            </a:r>
          </a:p>
          <a:p>
            <a:pPr eaLnBrk="1" hangingPunct="1">
              <a:lnSpc>
                <a:spcPct val="100000"/>
              </a:lnSpc>
              <a:buFont typeface="Wingdings" pitchFamily="2" charset="2"/>
              <a:buNone/>
            </a:pPr>
            <a:endParaRPr lang="de-CH" smtClean="0"/>
          </a:p>
          <a:p>
            <a:pPr eaLnBrk="1" hangingPunct="1">
              <a:lnSpc>
                <a:spcPct val="100000"/>
              </a:lnSpc>
              <a:buFont typeface="Wingdings" pitchFamily="2" charset="2"/>
              <a:buNone/>
            </a:pPr>
            <a:r>
              <a:rPr lang="de-CH" smtClean="0"/>
              <a:t>	Letztlich stehen sich zwei gleich grosse Parteien gegenüber (=&gt; Parteiensystem der USA).</a:t>
            </a:r>
            <a:endParaRPr lang="de-DE" smtClean="0"/>
          </a:p>
          <a:p>
            <a:pPr eaLnBrk="1" hangingPunct="1">
              <a:lnSpc>
                <a:spcPct val="100000"/>
              </a:lnSpc>
              <a:buFont typeface="Wingdings" pitchFamily="2" charset="2"/>
              <a:buNone/>
            </a:pPr>
            <a:endParaRPr lang="de-DE" smtClean="0"/>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de-CH" sz="2400" smtClean="0"/>
              <a:t>Zwei Fragen:</a:t>
            </a:r>
            <a:endParaRPr lang="de-DE" sz="2400" smtClean="0"/>
          </a:p>
        </p:txBody>
      </p:sp>
      <p:sp>
        <p:nvSpPr>
          <p:cNvPr id="43011" name="Rectangle 3"/>
          <p:cNvSpPr>
            <a:spLocks noGrp="1" noChangeArrowheads="1"/>
          </p:cNvSpPr>
          <p:nvPr>
            <p:ph type="body" idx="1"/>
          </p:nvPr>
        </p:nvSpPr>
        <p:spPr>
          <a:xfrm>
            <a:off x="1274763" y="1981200"/>
            <a:ext cx="6897687" cy="4114800"/>
          </a:xfrm>
        </p:spPr>
        <p:txBody>
          <a:bodyPr/>
          <a:lstStyle/>
          <a:p>
            <a:pPr eaLnBrk="1" hangingPunct="1"/>
            <a:r>
              <a:rPr lang="de-CH" smtClean="0"/>
              <a:t>Zu welchem Parteiparadigma kann man Kirchheimer zählen?</a:t>
            </a:r>
          </a:p>
          <a:p>
            <a:pPr eaLnBrk="1" hangingPunct="1"/>
            <a:endParaRPr lang="de-CH" smtClean="0"/>
          </a:p>
          <a:p>
            <a:pPr eaLnBrk="1" hangingPunct="1"/>
            <a:r>
              <a:rPr lang="de-CH" smtClean="0"/>
              <a:t>Haben sich Kirchheimers Vorhersagen bewahrheitet?</a:t>
            </a:r>
          </a:p>
          <a:p>
            <a:pPr eaLnBrk="1" hangingPunct="1"/>
            <a:endParaRPr lang="de-CH" smtClean="0"/>
          </a:p>
          <a:p>
            <a:pPr eaLnBrk="1" hangingPunct="1">
              <a:buFont typeface="Wingdings" pitchFamily="2" charset="2"/>
              <a:buNone/>
            </a:pPr>
            <a:endParaRPr lang="de-DE"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smtClean="0"/>
              <a:t>Und schliesslich:</a:t>
            </a:r>
            <a:endParaRPr lang="de-CH" sz="2400" dirty="0"/>
          </a:p>
        </p:txBody>
      </p:sp>
      <p:sp>
        <p:nvSpPr>
          <p:cNvPr id="3" name="Inhaltsplatzhalter 2"/>
          <p:cNvSpPr>
            <a:spLocks noGrp="1"/>
          </p:cNvSpPr>
          <p:nvPr>
            <p:ph idx="1"/>
          </p:nvPr>
        </p:nvSpPr>
        <p:spPr/>
        <p:txBody>
          <a:bodyPr/>
          <a:lstStyle/>
          <a:p>
            <a:pPr>
              <a:buNone/>
            </a:pPr>
            <a:endParaRPr lang="de-CH" dirty="0" smtClean="0"/>
          </a:p>
          <a:p>
            <a:pPr>
              <a:buNone/>
            </a:pPr>
            <a:endParaRPr lang="de-CH" dirty="0" smtClean="0"/>
          </a:p>
          <a:p>
            <a:pPr>
              <a:buNone/>
            </a:pPr>
            <a:endParaRPr lang="de-CH" dirty="0" smtClean="0"/>
          </a:p>
          <a:p>
            <a:pPr>
              <a:buNone/>
            </a:pPr>
            <a:r>
              <a:rPr lang="de-CH" b="1" dirty="0" smtClean="0">
                <a:solidFill>
                  <a:schemeClr val="tx2"/>
                </a:solidFill>
              </a:rPr>
              <a:t>Wie sieht das CH-Parteiensystem in 30 Jahren aus?</a:t>
            </a:r>
            <a:endParaRPr lang="de-CH" b="1" dirty="0">
              <a:solidFill>
                <a:schemeClr val="tx2"/>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de-CH" sz="2800" smtClean="0"/>
              <a:t>Gliederung der Ausführungen</a:t>
            </a:r>
            <a:endParaRPr lang="de-DE" sz="2800" smtClean="0"/>
          </a:p>
        </p:txBody>
      </p:sp>
      <p:sp>
        <p:nvSpPr>
          <p:cNvPr id="12291" name="Rectangle 3"/>
          <p:cNvSpPr>
            <a:spLocks noGrp="1" noChangeArrowheads="1"/>
          </p:cNvSpPr>
          <p:nvPr>
            <p:ph type="body" idx="1"/>
          </p:nvPr>
        </p:nvSpPr>
        <p:spPr>
          <a:xfrm>
            <a:off x="1071538" y="1643050"/>
            <a:ext cx="7640637" cy="4043362"/>
          </a:xfrm>
        </p:spPr>
        <p:txBody>
          <a:bodyPr/>
          <a:lstStyle/>
          <a:p>
            <a:pPr marL="419100" indent="-419100" eaLnBrk="1" hangingPunct="1">
              <a:lnSpc>
                <a:spcPct val="130000"/>
              </a:lnSpc>
              <a:buFont typeface="Wingdings" pitchFamily="2" charset="2"/>
              <a:buAutoNum type="arabicPeriod"/>
            </a:pPr>
            <a:r>
              <a:rPr lang="de-CH" sz="2000" dirty="0" smtClean="0">
                <a:cs typeface="Times New Roman" pitchFamily="18" charset="0"/>
              </a:rPr>
              <a:t>Der gesellschaftliche Wandel</a:t>
            </a:r>
          </a:p>
          <a:p>
            <a:pPr marL="419100" indent="-419100" eaLnBrk="1" hangingPunct="1">
              <a:lnSpc>
                <a:spcPct val="130000"/>
              </a:lnSpc>
              <a:buFont typeface="Wingdings" pitchFamily="2" charset="2"/>
              <a:buAutoNum type="arabicPeriod"/>
            </a:pPr>
            <a:r>
              <a:rPr lang="de-CH" sz="2000" dirty="0" smtClean="0">
                <a:cs typeface="Times New Roman" pitchFamily="18" charset="0"/>
              </a:rPr>
              <a:t>Parteien im Wandel</a:t>
            </a:r>
          </a:p>
          <a:p>
            <a:pPr marL="419100" indent="-419100" eaLnBrk="1" hangingPunct="1">
              <a:lnSpc>
                <a:spcPct val="130000"/>
              </a:lnSpc>
              <a:buFont typeface="Wingdings" pitchFamily="2" charset="2"/>
              <a:buAutoNum type="arabicPeriod"/>
            </a:pPr>
            <a:r>
              <a:rPr lang="de-CH" sz="2000" b="1" dirty="0" smtClean="0">
                <a:solidFill>
                  <a:schemeClr val="tx2"/>
                </a:solidFill>
                <a:cs typeface="Times New Roman" pitchFamily="18" charset="0"/>
              </a:rPr>
              <a:t>Facts zu den Schweizer Parteien</a:t>
            </a:r>
          </a:p>
          <a:p>
            <a:pPr marL="419100" indent="-419100" eaLnBrk="1" hangingPunct="1">
              <a:lnSpc>
                <a:spcPct val="130000"/>
              </a:lnSpc>
              <a:buFont typeface="Wingdings" pitchFamily="2" charset="2"/>
              <a:buAutoNum type="arabicPeriod"/>
            </a:pPr>
            <a:r>
              <a:rPr lang="de-CH" sz="2000" dirty="0" smtClean="0">
                <a:cs typeface="Times New Roman" pitchFamily="18" charset="0"/>
              </a:rPr>
              <a:t>Grundmuster der politischen Kommunikation in der Schweiz</a:t>
            </a:r>
            <a:endParaRPr lang="de-CH" sz="2000" dirty="0" smtClean="0"/>
          </a:p>
          <a:p>
            <a:pPr marL="419100" indent="-419100" eaLnBrk="1" hangingPunct="1">
              <a:lnSpc>
                <a:spcPct val="130000"/>
              </a:lnSpc>
              <a:buFont typeface="Wingdings" pitchFamily="2" charset="2"/>
              <a:buAutoNum type="arabicPeriod"/>
            </a:pPr>
            <a:r>
              <a:rPr lang="de-CH" sz="2000" dirty="0" smtClean="0"/>
              <a:t>Die Reaktion der Parteien auf die veränderten Voraussetzungen: Politisches Marketing und Amerikanisierung</a:t>
            </a:r>
            <a:endParaRPr lang="fr-CH" sz="2000" dirty="0" smtClean="0"/>
          </a:p>
          <a:p>
            <a:pPr marL="419100" indent="-419100" eaLnBrk="1" hangingPunct="1">
              <a:lnSpc>
                <a:spcPct val="130000"/>
              </a:lnSpc>
              <a:buNone/>
            </a:pPr>
            <a:endParaRPr lang="fr-CH" sz="2000" dirty="0" smtClean="0"/>
          </a:p>
          <a:p>
            <a:pPr marL="419100" indent="-419100" eaLnBrk="1" hangingPunct="1">
              <a:lnSpc>
                <a:spcPct val="130000"/>
              </a:lnSpc>
              <a:buNone/>
            </a:pPr>
            <a:r>
              <a:rPr lang="fr-CH" sz="2000" dirty="0" smtClean="0"/>
              <a:t>	</a:t>
            </a:r>
            <a:endParaRPr lang="de-CH" dirty="0"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5238" y="762000"/>
            <a:ext cx="7450166" cy="304800"/>
          </a:xfrm>
        </p:spPr>
        <p:txBody>
          <a:bodyPr/>
          <a:lstStyle/>
          <a:p>
            <a:r>
              <a:rPr lang="de-CH" sz="2400" dirty="0" smtClean="0"/>
              <a:t>Beschreiben Sie das „Image“ der Schweizer Parteien</a:t>
            </a:r>
            <a:endParaRPr lang="de-CH" sz="2400" dirty="0"/>
          </a:p>
        </p:txBody>
      </p:sp>
      <p:graphicFrame>
        <p:nvGraphicFramePr>
          <p:cNvPr id="4" name="Inhaltsplatzhalter 3"/>
          <p:cNvGraphicFramePr>
            <a:graphicFrameLocks noGrp="1"/>
          </p:cNvGraphicFramePr>
          <p:nvPr>
            <p:ph idx="1"/>
          </p:nvPr>
        </p:nvGraphicFramePr>
        <p:xfrm>
          <a:off x="428596" y="1428736"/>
          <a:ext cx="8429652" cy="4259275"/>
        </p:xfrm>
        <a:graphic>
          <a:graphicData uri="http://schemas.openxmlformats.org/drawingml/2006/table">
            <a:tbl>
              <a:tblPr/>
              <a:tblGrid>
                <a:gridCol w="504518"/>
                <a:gridCol w="1076304"/>
                <a:gridCol w="571787"/>
                <a:gridCol w="1252885"/>
                <a:gridCol w="622239"/>
                <a:gridCol w="1381117"/>
                <a:gridCol w="1479919"/>
                <a:gridCol w="538153"/>
                <a:gridCol w="498212"/>
                <a:gridCol w="504518"/>
              </a:tblGrid>
              <a:tr h="218324">
                <a:tc gridSpan="4">
                  <a:txBody>
                    <a:bodyPr/>
                    <a:lstStyle/>
                    <a:p>
                      <a:pPr algn="l" fontAlgn="b"/>
                      <a:r>
                        <a:rPr lang="de-CH" sz="1800" b="1" i="0" u="none" strike="noStrike" dirty="0">
                          <a:solidFill>
                            <a:srgbClr val="000000"/>
                          </a:solidFill>
                          <a:latin typeface="Calibri"/>
                        </a:rPr>
                        <a:t>Das Image der Schweizer Parteien</a:t>
                      </a:r>
                    </a:p>
                  </a:txBody>
                  <a:tcPr marL="4429" marR="4429" marT="4429" marB="0" anchor="b">
                    <a:lnL>
                      <a:noFill/>
                    </a:lnL>
                    <a:lnR>
                      <a:noFill/>
                    </a:lnR>
                    <a:lnT>
                      <a:noFill/>
                    </a:lnT>
                    <a:lnB>
                      <a:noFill/>
                    </a:lnB>
                  </a:tcPr>
                </a:tc>
                <a:tc hMerge="1">
                  <a:txBody>
                    <a:bodyPr/>
                    <a:lstStyle/>
                    <a:p>
                      <a:endParaRPr lang="de-CH"/>
                    </a:p>
                  </a:txBody>
                  <a:tcPr/>
                </a:tc>
                <a:tc hMerge="1">
                  <a:txBody>
                    <a:bodyPr/>
                    <a:lstStyle/>
                    <a:p>
                      <a:endParaRPr lang="de-CH"/>
                    </a:p>
                  </a:txBody>
                  <a:tcPr/>
                </a:tc>
                <a:tc hMerge="1">
                  <a:txBody>
                    <a:bodyPr/>
                    <a:lstStyle/>
                    <a:p>
                      <a:endParaRPr lang="de-CH"/>
                    </a:p>
                  </a:txBody>
                  <a:tcPr/>
                </a:tc>
                <a:tc>
                  <a:txBody>
                    <a:bodyPr/>
                    <a:lstStyle/>
                    <a:p>
                      <a:pPr algn="l" fontAlgn="b"/>
                      <a:endParaRPr lang="de-CH" sz="1800" b="1" i="0" u="none" strike="noStrike">
                        <a:solidFill>
                          <a:srgbClr val="000000"/>
                        </a:solidFill>
                        <a:latin typeface="Calibri"/>
                      </a:endParaRPr>
                    </a:p>
                  </a:txBody>
                  <a:tcPr marL="4429" marR="4429" marT="4429" marB="0" anchor="b">
                    <a:lnL>
                      <a:noFill/>
                    </a:lnL>
                    <a:lnR>
                      <a:noFill/>
                    </a:lnR>
                    <a:lnT>
                      <a:noFill/>
                    </a:lnT>
                    <a:lnB>
                      <a:noFill/>
                    </a:lnB>
                  </a:tcPr>
                </a:tc>
                <a:tc>
                  <a:txBody>
                    <a:bodyPr/>
                    <a:lstStyle/>
                    <a:p>
                      <a:pPr algn="l" fontAlgn="b"/>
                      <a:endParaRPr lang="de-CH" sz="1800" b="1" i="0" u="none" strike="noStrike">
                        <a:solidFill>
                          <a:srgbClr val="000000"/>
                        </a:solidFill>
                        <a:latin typeface="Calibri"/>
                      </a:endParaRPr>
                    </a:p>
                  </a:txBody>
                  <a:tcPr marL="4429" marR="4429" marT="4429" marB="0" anchor="b">
                    <a:lnL>
                      <a:noFill/>
                    </a:lnL>
                    <a:lnR>
                      <a:noFill/>
                    </a:lnR>
                    <a:lnT>
                      <a:noFill/>
                    </a:lnT>
                    <a:lnB>
                      <a:noFill/>
                    </a:lnB>
                  </a:tcPr>
                </a:tc>
                <a:tc>
                  <a:txBody>
                    <a:bodyPr/>
                    <a:lstStyle/>
                    <a:p>
                      <a:pPr algn="l" fontAlgn="b"/>
                      <a:endParaRPr lang="de-CH" sz="1800" b="1" i="0" u="none" strike="noStrike">
                        <a:solidFill>
                          <a:srgbClr val="000000"/>
                        </a:solidFill>
                        <a:latin typeface="Calibri"/>
                      </a:endParaRPr>
                    </a:p>
                  </a:txBody>
                  <a:tcPr marL="4429" marR="4429" marT="4429" marB="0" anchor="b">
                    <a:lnL>
                      <a:noFill/>
                    </a:lnL>
                    <a:lnR>
                      <a:noFill/>
                    </a:lnR>
                    <a:lnT>
                      <a:noFill/>
                    </a:lnT>
                    <a:lnB>
                      <a:noFill/>
                    </a:lnB>
                  </a:tcPr>
                </a:tc>
                <a:tc>
                  <a:txBody>
                    <a:bodyPr/>
                    <a:lstStyle/>
                    <a:p>
                      <a:pPr algn="l" fontAlgn="b"/>
                      <a:endParaRPr lang="de-CH" sz="1800" b="1" i="0" u="none" strike="noStrike">
                        <a:solidFill>
                          <a:srgbClr val="000000"/>
                        </a:solidFill>
                        <a:latin typeface="Calibri"/>
                      </a:endParaRPr>
                    </a:p>
                  </a:txBody>
                  <a:tcPr marL="4429" marR="4429" marT="4429" marB="0" anchor="b">
                    <a:lnL>
                      <a:noFill/>
                    </a:lnL>
                    <a:lnR>
                      <a:noFill/>
                    </a:lnR>
                    <a:lnT>
                      <a:noFill/>
                    </a:lnT>
                    <a:lnB>
                      <a:noFill/>
                    </a:lnB>
                  </a:tcPr>
                </a:tc>
                <a:tc>
                  <a:txBody>
                    <a:bodyPr/>
                    <a:lstStyle/>
                    <a:p>
                      <a:pPr algn="l" fontAlgn="b"/>
                      <a:endParaRPr lang="de-CH" sz="1800" b="1" i="0" u="none" strike="noStrike">
                        <a:solidFill>
                          <a:srgbClr val="000000"/>
                        </a:solidFill>
                        <a:latin typeface="Calibri"/>
                      </a:endParaRPr>
                    </a:p>
                  </a:txBody>
                  <a:tcPr marL="4429" marR="4429" marT="4429" marB="0" anchor="b">
                    <a:lnL>
                      <a:noFill/>
                    </a:lnL>
                    <a:lnR>
                      <a:noFill/>
                    </a:lnR>
                    <a:lnT>
                      <a:noFill/>
                    </a:lnT>
                    <a:lnB>
                      <a:noFill/>
                    </a:lnB>
                  </a:tcPr>
                </a:tc>
                <a:tc>
                  <a:txBody>
                    <a:bodyPr/>
                    <a:lstStyle/>
                    <a:p>
                      <a:pPr algn="l" fontAlgn="b"/>
                      <a:endParaRPr lang="de-CH" sz="1800" b="1" i="0" u="none" strike="noStrike">
                        <a:solidFill>
                          <a:srgbClr val="000000"/>
                        </a:solidFill>
                        <a:latin typeface="Calibri"/>
                      </a:endParaRPr>
                    </a:p>
                  </a:txBody>
                  <a:tcPr marL="4429" marR="4429" marT="4429" marB="0" anchor="b">
                    <a:lnL>
                      <a:noFill/>
                    </a:lnL>
                    <a:lnR>
                      <a:noFill/>
                    </a:lnR>
                    <a:lnT>
                      <a:noFill/>
                    </a:lnT>
                    <a:lnB>
                      <a:noFill/>
                    </a:lnB>
                  </a:tcPr>
                </a:tc>
              </a:tr>
              <a:tr h="140854">
                <a:tc>
                  <a:txBody>
                    <a:bodyPr/>
                    <a:lstStyle/>
                    <a:p>
                      <a:pPr algn="l" fontAlgn="b"/>
                      <a:endParaRPr lang="de-CH" sz="1200" b="0" i="0" u="none" strike="noStrike" dirty="0">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1200" b="0" i="0" u="none" strike="noStrike">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1200" b="0" i="0" u="none" strike="noStrike">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1200" b="0" i="0" u="none" strike="noStrike">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1200" b="0" i="0" u="none" strike="noStrike">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1200" b="0" i="0" u="none" strike="noStrike">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1200" b="0" i="0" u="none" strike="noStrike">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1200" b="0" i="0" u="none" strike="noStrike">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1200" b="0" i="0" u="none" strike="noStrike">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CH" sz="1200" b="0" i="0" u="none" strike="noStrike">
                        <a:solidFill>
                          <a:srgbClr val="000000"/>
                        </a:solidFill>
                        <a:latin typeface="Calibri"/>
                      </a:endParaRPr>
                    </a:p>
                  </a:txBody>
                  <a:tcPr marL="4429" marR="4429" marT="4429" marB="0" anchor="b">
                    <a:lnL>
                      <a:noFill/>
                    </a:lnL>
                    <a:lnR>
                      <a:noFill/>
                    </a:lnR>
                    <a:lnT>
                      <a:noFill/>
                    </a:lnT>
                    <a:lnB w="6350" cap="flat" cmpd="sng" algn="ctr">
                      <a:solidFill>
                        <a:srgbClr val="000000"/>
                      </a:solidFill>
                      <a:prstDash val="solid"/>
                      <a:round/>
                      <a:headEnd type="none" w="med" len="med"/>
                      <a:tailEnd type="none" w="med" len="med"/>
                    </a:lnB>
                  </a:tcPr>
                </a:tc>
              </a:tr>
              <a:tr h="563413">
                <a:tc>
                  <a:txBody>
                    <a:bodyPr/>
                    <a:lstStyle/>
                    <a:p>
                      <a:pPr algn="l" fontAlgn="t"/>
                      <a:r>
                        <a:rPr lang="de-CH" sz="1200" b="0" i="0" u="none" strike="noStrike" dirty="0">
                          <a:solidFill>
                            <a:srgbClr val="000000"/>
                          </a:solidFill>
                          <a:latin typeface="Calibri"/>
                        </a:rPr>
                        <a:t>Partei</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Welche drei Stichworte kommen Ihnen zuerst in den Sinn?</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Bekanntheit insgesamt</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Fünf herausragende Persönlichkeiten</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Ist die politische Positionierung bekannt?</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Welches sind ihre Kernthemen?</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Probleme?</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Einfluss auf die Politik?</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Glaubhaft?</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Erfolgreich?</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854">
                <a:tc>
                  <a:txBody>
                    <a:bodyPr/>
                    <a:lstStyle/>
                    <a:p>
                      <a:pPr algn="l" fontAlgn="t"/>
                      <a:r>
                        <a:rPr lang="de-CH" sz="1200" b="0" i="0" u="none" strike="noStrike" dirty="0">
                          <a:solidFill>
                            <a:srgbClr val="000000"/>
                          </a:solidFill>
                          <a:latin typeface="Calibri"/>
                        </a:rPr>
                        <a:t> </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 </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6630">
                <a:tc>
                  <a:txBody>
                    <a:bodyPr/>
                    <a:lstStyle/>
                    <a:p>
                      <a:pPr algn="l" fontAlgn="t"/>
                      <a:r>
                        <a:rPr lang="de-CH" sz="1200" b="0" i="0" u="none" strike="noStrike" dirty="0">
                          <a:solidFill>
                            <a:srgbClr val="000000"/>
                          </a:solidFill>
                          <a:latin typeface="Calibri"/>
                        </a:rPr>
                        <a:t>FDP</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 </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190">
                <a:tc>
                  <a:txBody>
                    <a:bodyPr/>
                    <a:lstStyle/>
                    <a:p>
                      <a:pPr algn="l" fontAlgn="t"/>
                      <a:r>
                        <a:rPr lang="de-CH" sz="1200" b="0" i="0" u="none" strike="noStrike" dirty="0">
                          <a:solidFill>
                            <a:srgbClr val="000000"/>
                          </a:solidFill>
                          <a:latin typeface="Calibri"/>
                        </a:rPr>
                        <a:t>CVP</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 </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190">
                <a:tc>
                  <a:txBody>
                    <a:bodyPr/>
                    <a:lstStyle/>
                    <a:p>
                      <a:pPr algn="l" fontAlgn="t"/>
                      <a:r>
                        <a:rPr lang="de-CH" sz="1200" b="0" i="0" u="none" strike="noStrike" dirty="0">
                          <a:solidFill>
                            <a:srgbClr val="000000"/>
                          </a:solidFill>
                          <a:latin typeface="Calibri"/>
                        </a:rPr>
                        <a:t>SVP</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 </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190">
                <a:tc>
                  <a:txBody>
                    <a:bodyPr/>
                    <a:lstStyle/>
                    <a:p>
                      <a:pPr algn="l" fontAlgn="t"/>
                      <a:r>
                        <a:rPr lang="de-CH" sz="1200" b="0" i="0" u="none" strike="noStrike" dirty="0">
                          <a:solidFill>
                            <a:srgbClr val="000000"/>
                          </a:solidFill>
                          <a:latin typeface="Calibri"/>
                        </a:rPr>
                        <a:t>SP</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dirty="0">
                          <a:solidFill>
                            <a:srgbClr val="000000"/>
                          </a:solidFill>
                          <a:latin typeface="Calibri"/>
                        </a:rPr>
                        <a:t> </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190">
                <a:tc>
                  <a:txBody>
                    <a:bodyPr/>
                    <a:lstStyle/>
                    <a:p>
                      <a:pPr algn="l" fontAlgn="t"/>
                      <a:r>
                        <a:rPr lang="de-CH" sz="1200" b="0" i="0" u="none" strike="noStrike">
                          <a:solidFill>
                            <a:srgbClr val="000000"/>
                          </a:solidFill>
                          <a:latin typeface="Calibri"/>
                        </a:rPr>
                        <a:t>GPS</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 </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0825">
                <a:tc>
                  <a:txBody>
                    <a:bodyPr/>
                    <a:lstStyle/>
                    <a:p>
                      <a:pPr algn="l" fontAlgn="t"/>
                      <a:r>
                        <a:rPr lang="de-CH" sz="1200" b="0" i="0" u="none" strike="noStrike">
                          <a:solidFill>
                            <a:srgbClr val="000000"/>
                          </a:solidFill>
                          <a:latin typeface="Calibri"/>
                        </a:rPr>
                        <a:t>GLP</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 </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555">
                <a:tc>
                  <a:txBody>
                    <a:bodyPr/>
                    <a:lstStyle/>
                    <a:p>
                      <a:pPr algn="l" fontAlgn="t"/>
                      <a:r>
                        <a:rPr lang="de-CH" sz="1200" b="0" i="0" u="none" strike="noStrike" dirty="0">
                          <a:solidFill>
                            <a:srgbClr val="000000"/>
                          </a:solidFill>
                          <a:latin typeface="Calibri"/>
                        </a:rPr>
                        <a:t> </a:t>
                      </a:r>
                      <a:r>
                        <a:rPr lang="de-CH" sz="1200" b="0" i="0" u="none" strike="noStrike" dirty="0" smtClean="0">
                          <a:solidFill>
                            <a:srgbClr val="000000"/>
                          </a:solidFill>
                          <a:latin typeface="Calibri"/>
                        </a:rPr>
                        <a:t>BDP</a:t>
                      </a:r>
                      <a:endParaRPr lang="de-CH" sz="1200" b="0" i="0" u="none" strike="noStrike" dirty="0">
                        <a:solidFill>
                          <a:srgbClr val="000000"/>
                        </a:solidFill>
                        <a:latin typeface="Calibri"/>
                      </a:endParaRP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e-CH" sz="1200" b="0" i="0" u="none" strike="noStrike">
                          <a:solidFill>
                            <a:srgbClr val="000000"/>
                          </a:solidFill>
                          <a:latin typeface="Calibri"/>
                        </a:rPr>
                        <a:t> </a:t>
                      </a:r>
                    </a:p>
                  </a:txBody>
                  <a:tcPr marL="4429" marR="4429" marT="442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20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854">
                <a:tc>
                  <a:txBody>
                    <a:bodyPr/>
                    <a:lstStyle/>
                    <a:p>
                      <a:pPr algn="l" fontAlgn="b"/>
                      <a:r>
                        <a:rPr lang="de-CH" sz="1200" b="0" i="0" u="none" strike="noStrike">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050" b="0" i="0" u="none" strike="noStrike" dirty="0">
                          <a:solidFill>
                            <a:srgbClr val="000000"/>
                          </a:solidFill>
                          <a:latin typeface="Calibri"/>
                        </a:rPr>
                        <a:t>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50" b="0" i="0" u="none" strike="noStrike" dirty="0">
                          <a:solidFill>
                            <a:srgbClr val="000000"/>
                          </a:solidFill>
                          <a:latin typeface="Calibri"/>
                        </a:rPr>
                        <a:t>.+++ /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050" b="0" i="0" u="none" strike="noStrike" dirty="0">
                          <a:solidFill>
                            <a:srgbClr val="000000"/>
                          </a:solidFill>
                          <a:latin typeface="Calibri"/>
                        </a:rPr>
                        <a:t>Namen</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50" b="0" i="0" u="none" strike="noStrike" dirty="0">
                          <a:solidFill>
                            <a:srgbClr val="000000"/>
                          </a:solidFill>
                          <a:latin typeface="Calibri"/>
                        </a:rPr>
                        <a:t>.+++ /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050" b="0" i="0" u="none" strike="noStrike" dirty="0">
                          <a:solidFill>
                            <a:srgbClr val="000000"/>
                          </a:solidFill>
                          <a:latin typeface="Calibri"/>
                        </a:rPr>
                        <a:t>Themenbereiche</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CH" sz="1050" b="0" i="0" u="none" strike="noStrike" dirty="0">
                          <a:solidFill>
                            <a:srgbClr val="000000"/>
                          </a:solidFill>
                          <a:latin typeface="Calibri"/>
                        </a:rPr>
                        <a:t>Probleme</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50" b="0" i="0" u="none" strike="noStrike" dirty="0">
                          <a:solidFill>
                            <a:srgbClr val="000000"/>
                          </a:solidFill>
                          <a:latin typeface="Calibri"/>
                        </a:rPr>
                        <a:t>.+++ /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50" b="0" i="0" u="none" strike="noStrike" dirty="0">
                          <a:solidFill>
                            <a:srgbClr val="000000"/>
                          </a:solidFill>
                          <a:latin typeface="Calibri"/>
                        </a:rPr>
                        <a:t>.+++ /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CH" sz="1050" b="0" i="0" u="none" strike="noStrike" dirty="0">
                          <a:solidFill>
                            <a:srgbClr val="000000"/>
                          </a:solidFill>
                          <a:latin typeface="Calibri"/>
                        </a:rPr>
                        <a:t>.+++ / ---</a:t>
                      </a:r>
                    </a:p>
                  </a:txBody>
                  <a:tcPr marL="4429" marR="4429" marT="4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1357290" y="428604"/>
            <a:ext cx="8382000" cy="571504"/>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400" dirty="0" smtClean="0">
                <a:latin typeface="Arial" pitchFamily="34" charset="0"/>
              </a:rPr>
              <a:t>Parteiorganisationen</a:t>
            </a:r>
          </a:p>
        </p:txBody>
      </p:sp>
      <p:sp>
        <p:nvSpPr>
          <p:cNvPr id="35843" name="Rectangle 3"/>
          <p:cNvSpPr>
            <a:spLocks noGrp="1" noChangeArrowheads="1"/>
          </p:cNvSpPr>
          <p:nvPr>
            <p:ph type="body" idx="1"/>
          </p:nvPr>
        </p:nvSpPr>
        <p:spPr bwMode="auto">
          <a:xfrm>
            <a:off x="500034" y="1571612"/>
            <a:ext cx="7772400" cy="438785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FontTx/>
              <a:buNone/>
            </a:pPr>
            <a:r>
              <a:rPr lang="de-CH" sz="2400" dirty="0" smtClean="0">
                <a:latin typeface="Arial" pitchFamily="34" charset="0"/>
              </a:rPr>
              <a:t>	</a:t>
            </a:r>
            <a:r>
              <a:rPr lang="de-CH" sz="2000" dirty="0" smtClean="0">
                <a:latin typeface="Arial" pitchFamily="34" charset="0"/>
              </a:rPr>
              <a:t>Indizien für die Schwäche der Schweizer Parteiorganisationen</a:t>
            </a:r>
          </a:p>
          <a:p>
            <a:pPr eaLnBrk="1" hangingPunct="1">
              <a:lnSpc>
                <a:spcPct val="90000"/>
              </a:lnSpc>
              <a:buFontTx/>
              <a:buNone/>
            </a:pPr>
            <a:endParaRPr lang="de-CH" sz="2000" dirty="0" smtClean="0">
              <a:latin typeface="Arial" pitchFamily="34" charset="0"/>
            </a:endParaRPr>
          </a:p>
          <a:p>
            <a:pPr lvl="1" eaLnBrk="1" hangingPunct="1">
              <a:lnSpc>
                <a:spcPct val="90000"/>
              </a:lnSpc>
            </a:pPr>
            <a:r>
              <a:rPr lang="de-CH" sz="2000" dirty="0" smtClean="0">
                <a:latin typeface="Arial" pitchFamily="34" charset="0"/>
              </a:rPr>
              <a:t>geringe Anerkennung durch den Staat (Art. 137 BV, seit 2000)</a:t>
            </a:r>
          </a:p>
          <a:p>
            <a:pPr lvl="1" eaLnBrk="1" hangingPunct="1">
              <a:lnSpc>
                <a:spcPct val="90000"/>
              </a:lnSpc>
            </a:pPr>
            <a:endParaRPr lang="de-CH" sz="2000" dirty="0" smtClean="0">
              <a:latin typeface="Arial" pitchFamily="34" charset="0"/>
            </a:endParaRPr>
          </a:p>
          <a:p>
            <a:pPr lvl="1" eaLnBrk="1" hangingPunct="1">
              <a:lnSpc>
                <a:spcPct val="90000"/>
              </a:lnSpc>
            </a:pPr>
            <a:r>
              <a:rPr lang="de-CH" sz="2000" dirty="0" smtClean="0">
                <a:latin typeface="Arial" pitchFamily="34" charset="0"/>
              </a:rPr>
              <a:t>Benachteiligung gegenüber Interessengruppen (und Bewegungen); Vernehmlassungsverfahren, direkte Demokratie</a:t>
            </a:r>
          </a:p>
          <a:p>
            <a:pPr lvl="1" eaLnBrk="1" hangingPunct="1">
              <a:lnSpc>
                <a:spcPct val="90000"/>
              </a:lnSpc>
            </a:pPr>
            <a:endParaRPr lang="de-CH" sz="2000" dirty="0" smtClean="0">
              <a:latin typeface="Arial" pitchFamily="34" charset="0"/>
            </a:endParaRPr>
          </a:p>
          <a:p>
            <a:pPr lvl="1" eaLnBrk="1" hangingPunct="1">
              <a:lnSpc>
                <a:spcPct val="90000"/>
              </a:lnSpc>
            </a:pPr>
            <a:r>
              <a:rPr lang="de-CH" sz="2000" dirty="0" smtClean="0">
                <a:latin typeface="Arial" pitchFamily="34" charset="0"/>
              </a:rPr>
              <a:t>Schwache nationale Parteiorganisationen, wenig Ressourcen, kaum professionalisiert, geringe Homogenität</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1214414" y="214290"/>
            <a:ext cx="7294584"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400" dirty="0" smtClean="0">
                <a:latin typeface="Arial" pitchFamily="34" charset="0"/>
              </a:rPr>
              <a:t>Ursachen der schwachen Schweizer Parteiorganisationen </a:t>
            </a:r>
          </a:p>
        </p:txBody>
      </p:sp>
      <p:sp>
        <p:nvSpPr>
          <p:cNvPr id="36867" name="Rectangle 3"/>
          <p:cNvSpPr>
            <a:spLocks noGrp="1" noChangeArrowheads="1"/>
          </p:cNvSpPr>
          <p:nvPr>
            <p:ph type="body" idx="1"/>
          </p:nvPr>
        </p:nvSpPr>
        <p:spPr bwMode="auto">
          <a:xfrm>
            <a:off x="642910" y="1857364"/>
            <a:ext cx="7772400" cy="3657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000" dirty="0" smtClean="0">
                <a:latin typeface="Arial" pitchFamily="34" charset="0"/>
              </a:rPr>
              <a:t>Kleinheit des Landes, soziale und kulturelle Heterogenität erschweren Rekrutierung (Milizsystem) und Integration der Interessen</a:t>
            </a:r>
          </a:p>
          <a:p>
            <a:pPr eaLnBrk="1" hangingPunct="1"/>
            <a:r>
              <a:rPr lang="de-CH" sz="2000" dirty="0" smtClean="0">
                <a:latin typeface="Arial" pitchFamily="34" charset="0"/>
              </a:rPr>
              <a:t>Föderalismus, Gemeindeautonomie, verunmöglichen zentralisierte Organisationen</a:t>
            </a:r>
          </a:p>
          <a:p>
            <a:pPr eaLnBrk="1" hangingPunct="1"/>
            <a:r>
              <a:rPr lang="de-CH" sz="2000" dirty="0" smtClean="0">
                <a:latin typeface="Arial" pitchFamily="34" charset="0"/>
              </a:rPr>
              <a:t>Direkte Demokratie: Parteien haben kein Monopol im Entscheidungsprozess </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285852" y="285728"/>
            <a:ext cx="862965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400" dirty="0" smtClean="0">
                <a:latin typeface="Arial" pitchFamily="34" charset="0"/>
              </a:rPr>
              <a:t>Parteiorganisationen: Merkmale</a:t>
            </a:r>
            <a:r>
              <a:rPr lang="de-CH" dirty="0" smtClean="0">
                <a:latin typeface="Arial" pitchFamily="34" charset="0"/>
              </a:rPr>
              <a:t> </a:t>
            </a:r>
            <a:endParaRPr lang="de-CH" sz="3600" dirty="0" smtClean="0">
              <a:latin typeface="Arial" pitchFamily="34" charset="0"/>
            </a:endParaRPr>
          </a:p>
        </p:txBody>
      </p:sp>
      <p:sp>
        <p:nvSpPr>
          <p:cNvPr id="37891" name="Rectangle 3"/>
          <p:cNvSpPr>
            <a:spLocks noGrp="1" noChangeArrowheads="1"/>
          </p:cNvSpPr>
          <p:nvPr>
            <p:ph type="body" idx="1"/>
          </p:nvPr>
        </p:nvSpPr>
        <p:spPr bwMode="auto">
          <a:xfrm>
            <a:off x="785786" y="1857364"/>
            <a:ext cx="7772400" cy="4241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000" dirty="0" smtClean="0">
                <a:latin typeface="Arial" pitchFamily="34" charset="0"/>
              </a:rPr>
              <a:t>Gliederung (Zahl der kantonalen und lokalen Sektionen) </a:t>
            </a:r>
          </a:p>
          <a:p>
            <a:pPr eaLnBrk="1" hangingPunct="1"/>
            <a:r>
              <a:rPr lang="de-CH" sz="2000" dirty="0" smtClean="0">
                <a:latin typeface="Arial" pitchFamily="34" charset="0"/>
              </a:rPr>
              <a:t>Mitgliederzahl</a:t>
            </a:r>
          </a:p>
          <a:p>
            <a:pPr eaLnBrk="1" hangingPunct="1"/>
            <a:r>
              <a:rPr lang="de-CH" sz="2000" dirty="0" smtClean="0">
                <a:latin typeface="Arial" pitchFamily="34" charset="0"/>
              </a:rPr>
              <a:t>Finanzielle Ressourcen</a:t>
            </a:r>
          </a:p>
          <a:p>
            <a:pPr eaLnBrk="1" hangingPunct="1"/>
            <a:r>
              <a:rPr lang="de-CH" sz="2000" dirty="0" smtClean="0">
                <a:latin typeface="Arial" pitchFamily="34" charset="0"/>
              </a:rPr>
              <a:t>Professionalisierung (Zahl der Stellen)</a:t>
            </a:r>
          </a:p>
          <a:p>
            <a:pPr eaLnBrk="1" hangingPunct="1"/>
            <a:r>
              <a:rPr lang="de-CH" sz="2000" dirty="0" smtClean="0">
                <a:latin typeface="Arial" pitchFamily="34" charset="0"/>
              </a:rPr>
              <a:t>Ideologische Verortung (Links-Rechts-Skala)</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1214414" y="428604"/>
            <a:ext cx="5829312" cy="78581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de-CH" sz="2400" dirty="0" smtClean="0">
                <a:latin typeface="Arial" pitchFamily="34" charset="0"/>
              </a:rPr>
              <a:t>Untergliederung der Parteien</a:t>
            </a:r>
          </a:p>
        </p:txBody>
      </p:sp>
      <p:sp>
        <p:nvSpPr>
          <p:cNvPr id="84" name="Inhaltsplatzhalter 83"/>
          <p:cNvSpPr>
            <a:spLocks noGrp="1"/>
          </p:cNvSpPr>
          <p:nvPr>
            <p:ph idx="1"/>
          </p:nvPr>
        </p:nvSpPr>
        <p:spPr>
          <a:xfrm>
            <a:off x="785786" y="1428736"/>
            <a:ext cx="7643866" cy="5853113"/>
          </a:xfrm>
        </p:spPr>
        <p:txBody>
          <a:bodyPr/>
          <a:lstStyle/>
          <a:p>
            <a:r>
              <a:rPr lang="de-CH" sz="2000" dirty="0" smtClean="0"/>
              <a:t>Nationale Parteien</a:t>
            </a:r>
          </a:p>
          <a:p>
            <a:r>
              <a:rPr lang="de-CH" sz="2000" dirty="0" smtClean="0"/>
              <a:t>Kantonalparteien</a:t>
            </a:r>
          </a:p>
          <a:p>
            <a:r>
              <a:rPr lang="de-CH" sz="2000" dirty="0" smtClean="0"/>
              <a:t>Regionale Parteien/Bezirksparteien</a:t>
            </a:r>
          </a:p>
          <a:p>
            <a:r>
              <a:rPr lang="de-CH" sz="2000" dirty="0" smtClean="0"/>
              <a:t>Lokale Parteien</a:t>
            </a:r>
          </a:p>
          <a:p>
            <a:r>
              <a:rPr lang="de-CH" sz="2000" dirty="0" smtClean="0"/>
              <a:t>Kreis-/Quartierparteien</a:t>
            </a:r>
            <a:endParaRPr lang="de-CH" sz="2000"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Modèle IDHEAP">
  <a:themeElements>
    <a:clrScheme name="">
      <a:dk1>
        <a:srgbClr val="000000"/>
      </a:dk1>
      <a:lt1>
        <a:srgbClr val="FFFFFF"/>
      </a:lt1>
      <a:dk2>
        <a:srgbClr val="C5000C"/>
      </a:dk2>
      <a:lt2>
        <a:srgbClr val="808080"/>
      </a:lt2>
      <a:accent1>
        <a:srgbClr val="FFFFFF"/>
      </a:accent1>
      <a:accent2>
        <a:srgbClr val="7F7F7F"/>
      </a:accent2>
      <a:accent3>
        <a:srgbClr val="FFFFFF"/>
      </a:accent3>
      <a:accent4>
        <a:srgbClr val="000000"/>
      </a:accent4>
      <a:accent5>
        <a:srgbClr val="FFFFFF"/>
      </a:accent5>
      <a:accent6>
        <a:srgbClr val="727272"/>
      </a:accent6>
      <a:hlink>
        <a:srgbClr val="3F3F3F"/>
      </a:hlink>
      <a:folHlink>
        <a:srgbClr val="0C0C0C"/>
      </a:folHlink>
    </a:clrScheme>
    <a:fontScheme name="Modèle IDHEAP">
      <a:majorFont>
        <a:latin typeface="Arial Unicode MS"/>
        <a:ea typeface=""/>
        <a:cs typeface=""/>
      </a:majorFont>
      <a:minorFont>
        <a:latin typeface="Arial Unicode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Times" charset="0"/>
          </a:defRPr>
        </a:defPPr>
      </a:lstStyle>
    </a:lnDef>
  </a:objectDefaults>
  <a:extraClrSchemeLst>
    <a:extraClrScheme>
      <a:clrScheme name="Modèle IDHEA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IDHEA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IDHEA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IDHEA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IDHEA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IDHEA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IDHEA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IDHEA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IDHEA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IDHEA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IDHEA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IDHEA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odèle IDHEAP 13">
        <a:dk1>
          <a:srgbClr val="000000"/>
        </a:dk1>
        <a:lt1>
          <a:srgbClr val="FFFFFF"/>
        </a:lt1>
        <a:dk2>
          <a:srgbClr val="C5000C"/>
        </a:dk2>
        <a:lt2>
          <a:srgbClr val="808080"/>
        </a:lt2>
        <a:accent1>
          <a:srgbClr val="FFFFFF"/>
        </a:accent1>
        <a:accent2>
          <a:srgbClr val="333399"/>
        </a:accent2>
        <a:accent3>
          <a:srgbClr val="FFFFFF"/>
        </a:accent3>
        <a:accent4>
          <a:srgbClr val="000000"/>
        </a:accent4>
        <a:accent5>
          <a:srgbClr val="FFFFFF"/>
        </a:accent5>
        <a:accent6>
          <a:srgbClr val="2D2D8A"/>
        </a:accent6>
        <a:hlink>
          <a:srgbClr val="80808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Modèle IDHEAP</Template>
  <TotalTime>0</TotalTime>
  <Words>4465</Words>
  <Application>Microsoft Office PowerPoint</Application>
  <PresentationFormat>Bildschirmpräsentation (4:3)</PresentationFormat>
  <Paragraphs>1058</Paragraphs>
  <Slides>188</Slides>
  <Notes>176</Notes>
  <HiddenSlides>0</HiddenSlides>
  <MMClips>0</MMClips>
  <ScaleCrop>false</ScaleCrop>
  <HeadingPairs>
    <vt:vector size="6" baseType="variant">
      <vt:variant>
        <vt:lpstr>Design</vt:lpstr>
      </vt:variant>
      <vt:variant>
        <vt:i4>1</vt:i4>
      </vt:variant>
      <vt:variant>
        <vt:lpstr>Eingebettete OLE-Server</vt:lpstr>
      </vt:variant>
      <vt:variant>
        <vt:i4>5</vt:i4>
      </vt:variant>
      <vt:variant>
        <vt:lpstr>Folientitel</vt:lpstr>
      </vt:variant>
      <vt:variant>
        <vt:i4>188</vt:i4>
      </vt:variant>
    </vt:vector>
  </HeadingPairs>
  <TitlesOfParts>
    <vt:vector size="194" baseType="lpstr">
      <vt:lpstr>Modèle IDHEAP</vt:lpstr>
      <vt:lpstr>Diagramm</vt:lpstr>
      <vt:lpstr>Worksheet</vt:lpstr>
      <vt:lpstr>Arbeitsblatt</vt:lpstr>
      <vt:lpstr>Dokument</vt:lpstr>
      <vt:lpstr>Bitmap</vt:lpstr>
      <vt:lpstr>Parteien und Kommunikation</vt:lpstr>
      <vt:lpstr>PowerPoint-Präsentation</vt:lpstr>
      <vt:lpstr>CSI-Sites </vt:lpstr>
      <vt:lpstr>2003: Der erste Schritt (VAAs) wird realisiert …..</vt:lpstr>
      <vt:lpstr>Internet und Demokratie</vt:lpstr>
      <vt:lpstr>PowerPoint-Präsentation</vt:lpstr>
      <vt:lpstr>Demokratie 3.0</vt:lpstr>
      <vt:lpstr>Social Media = Web 2.0 = Democracy</vt:lpstr>
      <vt:lpstr>PowerPoint-Präsentation</vt:lpstr>
      <vt:lpstr>PowerPoint-Präsentation</vt:lpstr>
      <vt:lpstr>Viele Wahlen und Abstimmungen  (ca. 1500-1800 Sachentscheide)</vt:lpstr>
      <vt:lpstr>PowerPoint-Präsentation</vt:lpstr>
      <vt:lpstr>www.bk.admin.ch/themen/pore/evoting/index.html</vt:lpstr>
      <vt:lpstr>Gesetzes- und Verordnungsänderungen zu den politischen Rechten per 1. Januar 2008</vt:lpstr>
      <vt:lpstr>Auf dem Weg zur flächendeckenden Einführung</vt:lpstr>
      <vt:lpstr>PowerPoint-Präsentation</vt:lpstr>
      <vt:lpstr>PowerPoint-Präsentation</vt:lpstr>
      <vt:lpstr>Gliederung der E-Democracy</vt:lpstr>
      <vt:lpstr>VAAS (Voting Advice Applications)</vt:lpstr>
      <vt:lpstr>VAAs oder Online-Auswahlhilfen</vt:lpstr>
      <vt:lpstr>PowerPoint-Präsentation</vt:lpstr>
      <vt:lpstr>Angebot Nationalratswahlen 2003</vt:lpstr>
      <vt:lpstr>Relativ kompliziertes Wählen</vt:lpstr>
      <vt:lpstr>PowerPoint-Präsentation</vt:lpstr>
      <vt:lpstr>smartvote.ch</vt:lpstr>
      <vt:lpstr>PowerPoint-Präsentation</vt:lpstr>
      <vt:lpstr>Wahlempfehlungsliste (Personen)</vt:lpstr>
      <vt:lpstr>Angaben zu den Kandidierenden</vt:lpstr>
      <vt:lpstr>Profilvergleich (smartspider)</vt:lpstr>
      <vt:lpstr>Wie wird smartvote benutzt, von wem und was sind die Auswirkungen?</vt:lpstr>
      <vt:lpstr>Ausgestellte Wahlempfehlungen</vt:lpstr>
      <vt:lpstr>PowerPoint-Präsentation</vt:lpstr>
      <vt:lpstr>Befragungen: Ergebnisse Wähler/-innen</vt:lpstr>
      <vt:lpstr>Alter</vt:lpstr>
      <vt:lpstr>Parteisympathien (2007)</vt:lpstr>
      <vt:lpstr>Befragung der Kandidierenden:</vt:lpstr>
      <vt:lpstr>Einfluss von smartvote auf Wahlbeteiligung</vt:lpstr>
      <vt:lpstr>Einfluss von smartvote auf die Wahlentscheidung:</vt:lpstr>
      <vt:lpstr>Beschränkte Reichweite, beschränkter Einfluss</vt:lpstr>
      <vt:lpstr>Smartvote 20XX: « Le bulletin de vote »</vt:lpstr>
      <vt:lpstr>Der Tunnel</vt:lpstr>
      <vt:lpstr>Der Durchstich</vt:lpstr>
      <vt:lpstr>Der letzte Kilometer</vt:lpstr>
      <vt:lpstr>Nebenwirkungen und Folgen</vt:lpstr>
      <vt:lpstr>Und weiter geht’s:</vt:lpstr>
      <vt:lpstr>Entwicklungsmöglichkeiten</vt:lpstr>
      <vt:lpstr>Fragen zum Schluss</vt:lpstr>
      <vt:lpstr>Gliederung der weiteren Ausführungen</vt:lpstr>
      <vt:lpstr>Was hat sich gewandelt ?</vt:lpstr>
      <vt:lpstr>Zentrale Veränderungen</vt:lpstr>
      <vt:lpstr>Wahlbeteiligung</vt:lpstr>
      <vt:lpstr>Die WählerInnen</vt:lpstr>
      <vt:lpstr>PowerPoint-Präsentation</vt:lpstr>
      <vt:lpstr>PowerPoint-Präsentation</vt:lpstr>
      <vt:lpstr>Wandel der politischen Öffentlichkeit</vt:lpstr>
      <vt:lpstr>These: Der Zerfall der politischen Öffentlichkeit!</vt:lpstr>
      <vt:lpstr>Politische Öffentlichkeit als Grundvoraussetzung der Demokratie</vt:lpstr>
      <vt:lpstr>Problem Fernsehnutzung</vt:lpstr>
      <vt:lpstr>Was passiert mit den Jüngeren?</vt:lpstr>
      <vt:lpstr>Politik = Kampf um die Deutungshoheit in der politischen Öffentlichkeit</vt:lpstr>
      <vt:lpstr>Hegemonie (-&gt; wikipedia)</vt:lpstr>
      <vt:lpstr>Antonio Gramsci (1891-1937)</vt:lpstr>
      <vt:lpstr>=&gt; erfolgreiche Parteien</vt:lpstr>
      <vt:lpstr>Analysieren Sie die Schweizer Parteien ...</vt:lpstr>
      <vt:lpstr>Politik = Kampf um die Definitionsmacht (Beispiele)</vt:lpstr>
      <vt:lpstr>Noch ein Beispiel: Wer hat 2011 die Wahlen gewonnen?</vt:lpstr>
      <vt:lpstr>Wählerstimmenanteil der fünf grössten Parteien 1919-2011</vt:lpstr>
      <vt:lpstr>PowerPoint-Präsentation</vt:lpstr>
      <vt:lpstr>+ 9.4 %</vt:lpstr>
      <vt:lpstr>Nationalratswahlen 2007-2011 nach Kantonen</vt:lpstr>
      <vt:lpstr>Analyse der Ergebnisse in den Kantonen (1)</vt:lpstr>
      <vt:lpstr>Die Ergebnisse in den Kantonen</vt:lpstr>
      <vt:lpstr>Analyse der Ergebnisse in den Kantonen (2)</vt:lpstr>
      <vt:lpstr>PowerPoint-Präsentation</vt:lpstr>
      <vt:lpstr>Und noch eine These zum gesellschaftlichen Wandel:</vt:lpstr>
      <vt:lpstr>Gliederung der Ausführungen</vt:lpstr>
      <vt:lpstr>Drei Parteiparadigmen (Wiesendahl 1980) : </vt:lpstr>
      <vt:lpstr>Funktionen von Parteien</vt:lpstr>
      <vt:lpstr>Funktionen aus integrations-paradigmatischer Perspektive:</vt:lpstr>
      <vt:lpstr>Funktionen aus konkurrenzparadigmatischer Sicht</vt:lpstr>
      <vt:lpstr>Funktionen aus transmissions-paradigmatischer Perspektive</vt:lpstr>
      <vt:lpstr>    Je mach Vorstellung, andere .....  Ansprüche an die politische Kommunikation der Parteien   Vorstellungen über den Zustand der Parteien   </vt:lpstr>
      <vt:lpstr>Zur Entstehung der politischen Parteien:  zwei grossen Revolutionen (seit 16. Jahrhundert), vier Cleavages (Lipset/Rokkan). </vt:lpstr>
      <vt:lpstr>Vier klassische Konfliktlinien für die Schweiz (Fagagnini 1988: 124): </vt:lpstr>
      <vt:lpstr>Frozen Party System – These:</vt:lpstr>
      <vt:lpstr>  Argumente für die Frozen-Party-System-These: </vt:lpstr>
      <vt:lpstr>Argumente gegen die Frozen-Party-System-These: </vt:lpstr>
      <vt:lpstr>Kirchheimer: Auf dem Weg zu Zweiparteiensystemen mit Wählerparteien ohne ideologische Fixierungen</vt:lpstr>
      <vt:lpstr>Die Allerweltspartei der Nachkriegszeit (Kirchheimer 1965: 27)</vt:lpstr>
      <vt:lpstr>Folgen des Wandels zur Allerweltspartei  (Kirchheimer (1965: 32)</vt:lpstr>
      <vt:lpstr>Die Umwandlung zur Allerweltspartei, ein Phänomen des Wettbewerbs (Kirchheimer (1965: 30)</vt:lpstr>
      <vt:lpstr>Zwei Fragen:</vt:lpstr>
      <vt:lpstr>Und schliesslich:</vt:lpstr>
      <vt:lpstr>Gliederung der Ausführungen</vt:lpstr>
      <vt:lpstr>Beschreiben Sie das „Image“ der Schweizer Parteien</vt:lpstr>
      <vt:lpstr>Parteiorganisationen</vt:lpstr>
      <vt:lpstr>Ursachen der schwachen Schweizer Parteiorganisationen </vt:lpstr>
      <vt:lpstr>Parteiorganisationen: Merkmale </vt:lpstr>
      <vt:lpstr>Untergliederung der Parteien</vt:lpstr>
      <vt:lpstr>Mitgliederzahlen der Schweizer Parteien</vt:lpstr>
      <vt:lpstr>Mitglieder oder Anhänger?</vt:lpstr>
      <vt:lpstr>PowerPoint-Präsentation</vt:lpstr>
      <vt:lpstr>Mitgliederansturm bei der SVP </vt:lpstr>
      <vt:lpstr>Mitgliederentwicklung1997-2007 </vt:lpstr>
      <vt:lpstr>Veränderung der Altersstruktur der Parteiaktiven  (Anteile 2003 und Veränderung im Vergleich zu 1990) </vt:lpstr>
      <vt:lpstr>Finanzielle Ressourcen (1998)</vt:lpstr>
      <vt:lpstr>Herkunft der Einnahmen der Kantonalparteien (FPD, CVP, SVP, SP, Grüne; Prozentanteile)</vt:lpstr>
      <vt:lpstr>Interne Finanzierung der Parteien (Prozentanteile)</vt:lpstr>
      <vt:lpstr>Interne Einnahmen der nationalen Parteien</vt:lpstr>
      <vt:lpstr>Externe Einnahmen der nationalen Parteien</vt:lpstr>
      <vt:lpstr>Politischer Erfolg, eine Frage des Geldes?</vt:lpstr>
      <vt:lpstr>„Wer die prallste Wahlkampfkasse hat“, Newsnetz, 5.8.2011</vt:lpstr>
      <vt:lpstr>Eine Frage des Geldes? (Studie Hermann 2012)</vt:lpstr>
      <vt:lpstr>Datenbasis</vt:lpstr>
      <vt:lpstr>PowerPoint-Präsentation</vt:lpstr>
      <vt:lpstr>Aussenpolitik ist der „werbeteuerste“ Politikbereich</vt:lpstr>
      <vt:lpstr>„SVP hat am meisten Geld, ihre Positionen aber nicht die grösste finanzielle Unterstützung“</vt:lpstr>
      <vt:lpstr>Wahlkampfausgaben 2011 sind gewachsen, aber nicht „explodiert“</vt:lpstr>
      <vt:lpstr>Erkenntnisse</vt:lpstr>
      <vt:lpstr>Einschränkungen</vt:lpstr>
      <vt:lpstr>Persönliche Schlussfolgerung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Professionalisierung</vt:lpstr>
      <vt:lpstr>Three Faces of Party Organisations (Katz/Mair)</vt:lpstr>
      <vt:lpstr>Ideologische Verortung: Die Kantonalparteien auf der Links-rechts-Achse</vt:lpstr>
      <vt:lpstr>Kandidierende NRW (FDP, CVP, SP, SVP, GLIP und GPS)</vt:lpstr>
      <vt:lpstr>PowerPoint-Präsentation</vt:lpstr>
      <vt:lpstr>Die Polarisierung des Schweizer Parteiensystems</vt:lpstr>
      <vt:lpstr>Liberale Parteien (CH und D)</vt:lpstr>
      <vt:lpstr>Liberale Parteien (Engl., NL, DK)</vt:lpstr>
      <vt:lpstr>CVP (CH) und CDU (D)</vt:lpstr>
      <vt:lpstr>Union pour une majorité populaire (F)</vt:lpstr>
      <vt:lpstr>Grüne (CH, D und OE)</vt:lpstr>
      <vt:lpstr>SP und SPD</vt:lpstr>
      <vt:lpstr>SP und die Linke</vt:lpstr>
      <vt:lpstr>Labour (Engl.), PS (F) und SAP (S)</vt:lpstr>
      <vt:lpstr>SVP, FPOe und Vlaams Belang </vt:lpstr>
      <vt:lpstr>Gliederung der Ausführungen</vt:lpstr>
      <vt:lpstr>Die Parteipresse</vt:lpstr>
      <vt:lpstr>Auswirkungen der Parteipresse auf die  Parteiorganisationen</vt:lpstr>
      <vt:lpstr>Niedergang der Parteipresse</vt:lpstr>
      <vt:lpstr>  Beispiele aus Blum (1996: 203):</vt:lpstr>
      <vt:lpstr>Abkoppelung von politischen Akteuren und Medien</vt:lpstr>
      <vt:lpstr>Für Parteien bedeutet Entkoppelung von der Presse:</vt:lpstr>
      <vt:lpstr>Aufschwung der parteieigenen Organe</vt:lpstr>
      <vt:lpstr>Und heute: Das Internet</vt:lpstr>
      <vt:lpstr>Gliederung der Ausführungen</vt:lpstr>
      <vt:lpstr>Sophisten </vt:lpstr>
      <vt:lpstr>Marketing (Herkunft) </vt:lpstr>
      <vt:lpstr>Politisches Marketing</vt:lpstr>
      <vt:lpstr>Elemente des politischen Marketings (1)</vt:lpstr>
      <vt:lpstr>Elemente des politischen Marketings (2)</vt:lpstr>
      <vt:lpstr>Erste Probleme</vt:lpstr>
      <vt:lpstr>Vergleich zwischen marktwirtschaftlichem und politischem Marketing (1)</vt:lpstr>
      <vt:lpstr>Vergleich zwischen marktwirtschaftlichem und politischem Marketing (2)</vt:lpstr>
      <vt:lpstr>Amerikanisierung von Wahlkämpfen (vgl. Radunski 1980: 151)</vt:lpstr>
      <vt:lpstr>Weitere Indikatoren  (Schulz 1997: 186 ff., Müller 1999: 40)</vt:lpstr>
      <vt:lpstr>Institutionelle und kulturelle Hürden</vt:lpstr>
      <vt:lpstr>PowerPoint-Präsentation</vt:lpstr>
      <vt:lpstr>Aber am Politikmarketing kommen auch die Schweizer Parteien nicht vorbei!</vt:lpstr>
      <vt:lpstr>PowerPoint-Präsentation</vt:lpstr>
      <vt:lpstr>SP (2003 und 2007)</vt:lpstr>
      <vt:lpstr>2007</vt:lpstr>
      <vt:lpstr>SVP  (diverse Kampagnen)</vt:lpstr>
      <vt:lpstr>Wahlkampf 2007: FDP und CVP</vt:lpstr>
      <vt:lpstr>GPS 2007</vt:lpstr>
      <vt:lpstr>Die Wahlprogramme 2007</vt:lpstr>
      <vt:lpstr>Kernthemen (2007) </vt:lpstr>
      <vt:lpstr>Konvergenz?</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Bedeutung von Wahlprogrammen: These</vt:lpstr>
      <vt:lpstr>Auf welcher Höhe fliegen?</vt:lpstr>
      <vt:lpstr>In der Mediendemokratie gilt:</vt:lpstr>
      <vt:lpstr>Abhängigkeit oder Symbiose? </vt:lpstr>
      <vt:lpstr>Besten Dank!</vt:lpstr>
    </vt:vector>
  </TitlesOfParts>
  <Company>IDHEAP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Approche institutionnelle de l’administration cantonale</dc:title>
  <dc:creator>Service Informatique</dc:creator>
  <cp:lastModifiedBy>Andreas Ladner</cp:lastModifiedBy>
  <cp:revision>385</cp:revision>
  <cp:lastPrinted>2003-04-07T07:07:05Z</cp:lastPrinted>
  <dcterms:created xsi:type="dcterms:W3CDTF">2002-03-07T14:06:24Z</dcterms:created>
  <dcterms:modified xsi:type="dcterms:W3CDTF">2014-08-22T13:15:51Z</dcterms:modified>
</cp:coreProperties>
</file>