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4" r:id="rId1"/>
  </p:sldMasterIdLst>
  <p:notesMasterIdLst>
    <p:notesMasterId r:id="rId71"/>
  </p:notesMasterIdLst>
  <p:handoutMasterIdLst>
    <p:handoutMasterId r:id="rId72"/>
  </p:handoutMasterIdLst>
  <p:sldIdLst>
    <p:sldId id="315" r:id="rId2"/>
    <p:sldId id="669" r:id="rId3"/>
    <p:sldId id="670" r:id="rId4"/>
    <p:sldId id="672" r:id="rId5"/>
    <p:sldId id="729" r:id="rId6"/>
    <p:sldId id="733" r:id="rId7"/>
    <p:sldId id="734" r:id="rId8"/>
    <p:sldId id="674" r:id="rId9"/>
    <p:sldId id="731" r:id="rId10"/>
    <p:sldId id="732" r:id="rId11"/>
    <p:sldId id="735" r:id="rId12"/>
    <p:sldId id="600" r:id="rId13"/>
    <p:sldId id="673" r:id="rId14"/>
    <p:sldId id="676" r:id="rId15"/>
    <p:sldId id="677" r:id="rId16"/>
    <p:sldId id="678" r:id="rId17"/>
    <p:sldId id="680" r:id="rId18"/>
    <p:sldId id="675" r:id="rId19"/>
    <p:sldId id="679" r:id="rId20"/>
    <p:sldId id="681" r:id="rId21"/>
    <p:sldId id="682" r:id="rId22"/>
    <p:sldId id="683" r:id="rId23"/>
    <p:sldId id="684" r:id="rId24"/>
    <p:sldId id="688" r:id="rId25"/>
    <p:sldId id="690" r:id="rId26"/>
    <p:sldId id="689" r:id="rId27"/>
    <p:sldId id="685" r:id="rId28"/>
    <p:sldId id="698" r:id="rId29"/>
    <p:sldId id="686" r:id="rId30"/>
    <p:sldId id="687" r:id="rId31"/>
    <p:sldId id="691" r:id="rId32"/>
    <p:sldId id="692" r:id="rId33"/>
    <p:sldId id="694" r:id="rId34"/>
    <p:sldId id="693" r:id="rId35"/>
    <p:sldId id="640" r:id="rId36"/>
    <p:sldId id="728" r:id="rId37"/>
    <p:sldId id="722" r:id="rId38"/>
    <p:sldId id="723" r:id="rId39"/>
    <p:sldId id="730" r:id="rId40"/>
    <p:sldId id="724" r:id="rId41"/>
    <p:sldId id="725" r:id="rId42"/>
    <p:sldId id="726" r:id="rId43"/>
    <p:sldId id="727" r:id="rId44"/>
    <p:sldId id="695" r:id="rId45"/>
    <p:sldId id="721" r:id="rId46"/>
    <p:sldId id="699" r:id="rId47"/>
    <p:sldId id="700" r:id="rId48"/>
    <p:sldId id="701" r:id="rId49"/>
    <p:sldId id="702" r:id="rId50"/>
    <p:sldId id="703" r:id="rId51"/>
    <p:sldId id="704" r:id="rId52"/>
    <p:sldId id="705" r:id="rId53"/>
    <p:sldId id="706" r:id="rId54"/>
    <p:sldId id="707" r:id="rId55"/>
    <p:sldId id="708" r:id="rId56"/>
    <p:sldId id="696" r:id="rId57"/>
    <p:sldId id="709" r:id="rId58"/>
    <p:sldId id="710" r:id="rId59"/>
    <p:sldId id="712" r:id="rId60"/>
    <p:sldId id="713" r:id="rId61"/>
    <p:sldId id="714" r:id="rId62"/>
    <p:sldId id="715" r:id="rId63"/>
    <p:sldId id="716" r:id="rId64"/>
    <p:sldId id="717" r:id="rId65"/>
    <p:sldId id="718" r:id="rId66"/>
    <p:sldId id="719" r:id="rId67"/>
    <p:sldId id="720" r:id="rId68"/>
    <p:sldId id="697" r:id="rId69"/>
    <p:sldId id="671" r:id="rId70"/>
  </p:sldIdLst>
  <p:sldSz cx="9144000" cy="6858000" type="screen4x3"/>
  <p:notesSz cx="10234613" cy="7099300"/>
  <p:defaultTextStyle>
    <a:defPPr>
      <a:defRPr lang="en-US"/>
    </a:defPPr>
    <a:lvl1pPr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1pPr>
    <a:lvl2pPr marL="4572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2pPr>
    <a:lvl3pPr marL="9144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3pPr>
    <a:lvl4pPr marL="13716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4pPr>
    <a:lvl5pPr marL="18288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5pPr>
    <a:lvl6pPr marL="2286000" algn="l" defTabSz="914400" rtl="0" eaLnBrk="1" latinLnBrk="0" hangingPunct="1">
      <a:defRPr sz="2800" kern="1200">
        <a:solidFill>
          <a:schemeClr val="tx1"/>
        </a:solidFill>
        <a:latin typeface="Times" pitchFamily="18" charset="0"/>
        <a:ea typeface="ヒラギノ角ゴ Pro W3" pitchFamily="1" charset="-128"/>
        <a:cs typeface="+mn-cs"/>
      </a:defRPr>
    </a:lvl6pPr>
    <a:lvl7pPr marL="2743200" algn="l" defTabSz="914400" rtl="0" eaLnBrk="1" latinLnBrk="0" hangingPunct="1">
      <a:defRPr sz="2800" kern="1200">
        <a:solidFill>
          <a:schemeClr val="tx1"/>
        </a:solidFill>
        <a:latin typeface="Times" pitchFamily="18" charset="0"/>
        <a:ea typeface="ヒラギノ角ゴ Pro W3" pitchFamily="1" charset="-128"/>
        <a:cs typeface="+mn-cs"/>
      </a:defRPr>
    </a:lvl7pPr>
    <a:lvl8pPr marL="3200400" algn="l" defTabSz="914400" rtl="0" eaLnBrk="1" latinLnBrk="0" hangingPunct="1">
      <a:defRPr sz="2800" kern="1200">
        <a:solidFill>
          <a:schemeClr val="tx1"/>
        </a:solidFill>
        <a:latin typeface="Times" pitchFamily="18" charset="0"/>
        <a:ea typeface="ヒラギノ角ゴ Pro W3" pitchFamily="1" charset="-128"/>
        <a:cs typeface="+mn-cs"/>
      </a:defRPr>
    </a:lvl8pPr>
    <a:lvl9pPr marL="3657600" algn="l" defTabSz="914400" rtl="0" eaLnBrk="1" latinLnBrk="0" hangingPunct="1">
      <a:defRPr sz="2800" kern="1200">
        <a:solidFill>
          <a:schemeClr val="tx1"/>
        </a:solidFill>
        <a:latin typeface="Times" pitchFamily="18"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91" autoAdjust="0"/>
    <p:restoredTop sz="90178" autoAdjust="0"/>
  </p:normalViewPr>
  <p:slideViewPr>
    <p:cSldViewPr>
      <p:cViewPr varScale="1">
        <p:scale>
          <a:sx n="70" d="100"/>
          <a:sy n="70" d="100"/>
        </p:scale>
        <p:origin x="1533"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
    </p:cViewPr>
  </p:sorterViewPr>
  <p:notesViewPr>
    <p:cSldViewPr>
      <p:cViewPr>
        <p:scale>
          <a:sx n="100" d="100"/>
          <a:sy n="100" d="100"/>
        </p:scale>
        <p:origin x="-786" y="3210"/>
      </p:cViewPr>
      <p:guideLst>
        <p:guide orient="horz" pos="2236"/>
        <p:guide pos="322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2"/>
            <a:ext cx="4432325" cy="354799"/>
          </a:xfrm>
          <a:prstGeom prst="rect">
            <a:avLst/>
          </a:prstGeom>
          <a:noFill/>
          <a:ln w="9525">
            <a:noFill/>
            <a:miter lim="800000"/>
            <a:headEnd/>
            <a:tailEnd/>
          </a:ln>
          <a:effectLst/>
        </p:spPr>
        <p:txBody>
          <a:bodyPr vert="horz" wrap="square" lIns="94933" tIns="47466" rIns="94933" bIns="47466" numCol="1" anchor="t" anchorCtr="0" compatLnSpc="1">
            <a:prstTxWarp prst="textNoShape">
              <a:avLst/>
            </a:prstTxWarp>
          </a:bodyPr>
          <a:lstStyle>
            <a:lvl1pPr algn="l" defTabSz="949238">
              <a:defRPr sz="1200">
                <a:latin typeface="Times New Roman" pitchFamily="18" charset="0"/>
              </a:defRPr>
            </a:lvl1pPr>
          </a:lstStyle>
          <a:p>
            <a:endParaRPr lang="fr-FR" altLang="fr-FR"/>
          </a:p>
        </p:txBody>
      </p:sp>
      <p:sp>
        <p:nvSpPr>
          <p:cNvPr id="25603" name="Rectangle 3"/>
          <p:cNvSpPr>
            <a:spLocks noGrp="1" noChangeArrowheads="1"/>
          </p:cNvSpPr>
          <p:nvPr>
            <p:ph type="dt" sz="quarter" idx="1"/>
          </p:nvPr>
        </p:nvSpPr>
        <p:spPr bwMode="auto">
          <a:xfrm>
            <a:off x="5802288" y="2"/>
            <a:ext cx="4432325" cy="354799"/>
          </a:xfrm>
          <a:prstGeom prst="rect">
            <a:avLst/>
          </a:prstGeom>
          <a:noFill/>
          <a:ln w="9525">
            <a:noFill/>
            <a:miter lim="800000"/>
            <a:headEnd/>
            <a:tailEnd/>
          </a:ln>
          <a:effectLst/>
        </p:spPr>
        <p:txBody>
          <a:bodyPr vert="horz" wrap="square" lIns="94933" tIns="47466" rIns="94933" bIns="47466" numCol="1" anchor="t" anchorCtr="0" compatLnSpc="1">
            <a:prstTxWarp prst="textNoShape">
              <a:avLst/>
            </a:prstTxWarp>
          </a:bodyPr>
          <a:lstStyle>
            <a:lvl1pPr defTabSz="949238">
              <a:defRPr sz="1200">
                <a:latin typeface="Times New Roman" pitchFamily="18" charset="0"/>
              </a:defRPr>
            </a:lvl1pPr>
          </a:lstStyle>
          <a:p>
            <a:endParaRPr lang="fr-FR" altLang="fr-FR"/>
          </a:p>
        </p:txBody>
      </p:sp>
      <p:sp>
        <p:nvSpPr>
          <p:cNvPr id="25604" name="Rectangle 4"/>
          <p:cNvSpPr>
            <a:spLocks noGrp="1" noChangeArrowheads="1"/>
          </p:cNvSpPr>
          <p:nvPr>
            <p:ph type="ftr" sz="quarter" idx="2"/>
          </p:nvPr>
        </p:nvSpPr>
        <p:spPr bwMode="auto">
          <a:xfrm>
            <a:off x="1" y="6744502"/>
            <a:ext cx="4432325" cy="354799"/>
          </a:xfrm>
          <a:prstGeom prst="rect">
            <a:avLst/>
          </a:prstGeom>
          <a:noFill/>
          <a:ln w="9525">
            <a:noFill/>
            <a:miter lim="800000"/>
            <a:headEnd/>
            <a:tailEnd/>
          </a:ln>
          <a:effectLst/>
        </p:spPr>
        <p:txBody>
          <a:bodyPr vert="horz" wrap="square" lIns="94933" tIns="47466" rIns="94933" bIns="47466" numCol="1" anchor="b" anchorCtr="0" compatLnSpc="1">
            <a:prstTxWarp prst="textNoShape">
              <a:avLst/>
            </a:prstTxWarp>
          </a:bodyPr>
          <a:lstStyle>
            <a:lvl1pPr algn="l" defTabSz="949238">
              <a:defRPr sz="1200">
                <a:latin typeface="Times New Roman" pitchFamily="18" charset="0"/>
              </a:defRPr>
            </a:lvl1pPr>
          </a:lstStyle>
          <a:p>
            <a:endParaRPr lang="fr-FR" altLang="fr-FR"/>
          </a:p>
        </p:txBody>
      </p:sp>
      <p:sp>
        <p:nvSpPr>
          <p:cNvPr id="25605" name="Rectangle 5"/>
          <p:cNvSpPr>
            <a:spLocks noGrp="1" noChangeArrowheads="1"/>
          </p:cNvSpPr>
          <p:nvPr>
            <p:ph type="sldNum" sz="quarter" idx="3"/>
          </p:nvPr>
        </p:nvSpPr>
        <p:spPr bwMode="auto">
          <a:xfrm>
            <a:off x="5802288" y="6744502"/>
            <a:ext cx="4432325" cy="354799"/>
          </a:xfrm>
          <a:prstGeom prst="rect">
            <a:avLst/>
          </a:prstGeom>
          <a:noFill/>
          <a:ln w="9525">
            <a:noFill/>
            <a:miter lim="800000"/>
            <a:headEnd/>
            <a:tailEnd/>
          </a:ln>
          <a:effectLst/>
        </p:spPr>
        <p:txBody>
          <a:bodyPr vert="horz" wrap="square" lIns="94933" tIns="47466" rIns="94933" bIns="47466" numCol="1" anchor="b" anchorCtr="0" compatLnSpc="1">
            <a:prstTxWarp prst="textNoShape">
              <a:avLst/>
            </a:prstTxWarp>
          </a:bodyPr>
          <a:lstStyle>
            <a:lvl1pPr defTabSz="949238">
              <a:defRPr sz="1200">
                <a:latin typeface="Times New Roman" pitchFamily="18" charset="0"/>
              </a:defRPr>
            </a:lvl1pPr>
          </a:lstStyle>
          <a:p>
            <a:fld id="{62F55A51-BA8E-4ED0-825A-F9609582366C}" type="slidenum">
              <a:rPr lang="fr-FR" altLang="fr-FR"/>
              <a:pPr/>
              <a:t>‹Nr.›</a:t>
            </a:fld>
            <a:endParaRPr lang="fr-FR" altLang="fr-FR"/>
          </a:p>
        </p:txBody>
      </p:sp>
    </p:spTree>
    <p:extLst>
      <p:ext uri="{BB962C8B-B14F-4D97-AF65-F5344CB8AC3E}">
        <p14:creationId xmlns:p14="http://schemas.microsoft.com/office/powerpoint/2010/main" val="340338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1"/>
            <a:ext cx="4483065" cy="382985"/>
          </a:xfrm>
          <a:prstGeom prst="rect">
            <a:avLst/>
          </a:prstGeom>
          <a:noFill/>
          <a:ln w="9525">
            <a:noFill/>
            <a:miter lim="800000"/>
            <a:headEnd/>
            <a:tailEnd/>
          </a:ln>
          <a:effectLst/>
        </p:spPr>
        <p:txBody>
          <a:bodyPr vert="horz" wrap="square" lIns="94933" tIns="47466" rIns="94933" bIns="47466" numCol="1" anchor="t" anchorCtr="0" compatLnSpc="1">
            <a:prstTxWarp prst="textNoShape">
              <a:avLst/>
            </a:prstTxWarp>
          </a:bodyPr>
          <a:lstStyle>
            <a:lvl1pPr algn="l" defTabSz="949238">
              <a:defRPr sz="1200">
                <a:latin typeface="Times New Roman" pitchFamily="18" charset="0"/>
              </a:defRPr>
            </a:lvl1pPr>
          </a:lstStyle>
          <a:p>
            <a:endParaRPr lang="fr-FR" altLang="fr-FR"/>
          </a:p>
        </p:txBody>
      </p:sp>
      <p:sp>
        <p:nvSpPr>
          <p:cNvPr id="89091" name="Rectangle 3"/>
          <p:cNvSpPr>
            <a:spLocks noGrp="1" noChangeArrowheads="1"/>
          </p:cNvSpPr>
          <p:nvPr>
            <p:ph type="dt" idx="1"/>
          </p:nvPr>
        </p:nvSpPr>
        <p:spPr bwMode="auto">
          <a:xfrm>
            <a:off x="5751548" y="1"/>
            <a:ext cx="4483065" cy="382985"/>
          </a:xfrm>
          <a:prstGeom prst="rect">
            <a:avLst/>
          </a:prstGeom>
          <a:noFill/>
          <a:ln w="9525">
            <a:noFill/>
            <a:miter lim="800000"/>
            <a:headEnd/>
            <a:tailEnd/>
          </a:ln>
          <a:effectLst/>
        </p:spPr>
        <p:txBody>
          <a:bodyPr vert="horz" wrap="square" lIns="94933" tIns="47466" rIns="94933" bIns="47466" numCol="1" anchor="t" anchorCtr="0" compatLnSpc="1">
            <a:prstTxWarp prst="textNoShape">
              <a:avLst/>
            </a:prstTxWarp>
          </a:bodyPr>
          <a:lstStyle>
            <a:lvl1pPr defTabSz="949238">
              <a:defRPr sz="1200">
                <a:latin typeface="Times New Roman" pitchFamily="18" charset="0"/>
              </a:defRPr>
            </a:lvl1pPr>
          </a:lstStyle>
          <a:p>
            <a:endParaRPr lang="fr-FR" altLang="fr-FR"/>
          </a:p>
        </p:txBody>
      </p:sp>
      <p:sp>
        <p:nvSpPr>
          <p:cNvPr id="70660" name="Rectangle 4"/>
          <p:cNvSpPr>
            <a:spLocks noGrp="1" noRot="1" noChangeAspect="1" noChangeArrowheads="1" noTextEdit="1"/>
          </p:cNvSpPr>
          <p:nvPr>
            <p:ph type="sldImg" idx="2"/>
          </p:nvPr>
        </p:nvSpPr>
        <p:spPr bwMode="auto">
          <a:xfrm>
            <a:off x="3332163" y="546100"/>
            <a:ext cx="3568700" cy="2676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1379784" y="3385516"/>
            <a:ext cx="7475047" cy="3168324"/>
          </a:xfrm>
          <a:prstGeom prst="rect">
            <a:avLst/>
          </a:prstGeom>
          <a:noFill/>
          <a:ln w="9525">
            <a:noFill/>
            <a:miter lim="800000"/>
            <a:headEnd/>
            <a:tailEnd/>
          </a:ln>
          <a:effectLst/>
        </p:spPr>
        <p:txBody>
          <a:bodyPr vert="horz" wrap="square" lIns="94933" tIns="47466" rIns="94933" bIns="47466"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9094" name="Rectangle 6"/>
          <p:cNvSpPr>
            <a:spLocks noGrp="1" noChangeArrowheads="1"/>
          </p:cNvSpPr>
          <p:nvPr>
            <p:ph type="ftr" sz="quarter" idx="4"/>
          </p:nvPr>
        </p:nvSpPr>
        <p:spPr bwMode="auto">
          <a:xfrm>
            <a:off x="1" y="6716316"/>
            <a:ext cx="4483065" cy="382984"/>
          </a:xfrm>
          <a:prstGeom prst="rect">
            <a:avLst/>
          </a:prstGeom>
          <a:noFill/>
          <a:ln w="9525">
            <a:noFill/>
            <a:miter lim="800000"/>
            <a:headEnd/>
            <a:tailEnd/>
          </a:ln>
          <a:effectLst/>
        </p:spPr>
        <p:txBody>
          <a:bodyPr vert="horz" wrap="square" lIns="94933" tIns="47466" rIns="94933" bIns="47466" numCol="1" anchor="b" anchorCtr="0" compatLnSpc="1">
            <a:prstTxWarp prst="textNoShape">
              <a:avLst/>
            </a:prstTxWarp>
          </a:bodyPr>
          <a:lstStyle>
            <a:lvl1pPr algn="l" defTabSz="949238">
              <a:defRPr sz="1200">
                <a:latin typeface="Times New Roman" pitchFamily="18" charset="0"/>
              </a:defRPr>
            </a:lvl1pPr>
          </a:lstStyle>
          <a:p>
            <a:endParaRPr lang="fr-FR" altLang="fr-FR"/>
          </a:p>
        </p:txBody>
      </p:sp>
      <p:sp>
        <p:nvSpPr>
          <p:cNvPr id="89095" name="Rectangle 7"/>
          <p:cNvSpPr>
            <a:spLocks noGrp="1" noChangeArrowheads="1"/>
          </p:cNvSpPr>
          <p:nvPr>
            <p:ph type="sldNum" sz="quarter" idx="5"/>
          </p:nvPr>
        </p:nvSpPr>
        <p:spPr bwMode="auto">
          <a:xfrm>
            <a:off x="5751548" y="6716316"/>
            <a:ext cx="4483065" cy="382984"/>
          </a:xfrm>
          <a:prstGeom prst="rect">
            <a:avLst/>
          </a:prstGeom>
          <a:noFill/>
          <a:ln w="9525">
            <a:noFill/>
            <a:miter lim="800000"/>
            <a:headEnd/>
            <a:tailEnd/>
          </a:ln>
          <a:effectLst/>
        </p:spPr>
        <p:txBody>
          <a:bodyPr vert="horz" wrap="square" lIns="94933" tIns="47466" rIns="94933" bIns="47466" numCol="1" anchor="b" anchorCtr="0" compatLnSpc="1">
            <a:prstTxWarp prst="textNoShape">
              <a:avLst/>
            </a:prstTxWarp>
          </a:bodyPr>
          <a:lstStyle>
            <a:lvl1pPr defTabSz="949238">
              <a:defRPr sz="1200">
                <a:latin typeface="Times New Roman" pitchFamily="18" charset="0"/>
              </a:defRPr>
            </a:lvl1pPr>
          </a:lstStyle>
          <a:p>
            <a:fld id="{14B0FBA6-DC4F-4BFA-BAF3-76DB36B934A7}" type="slidenum">
              <a:rPr lang="fr-FR" altLang="fr-FR"/>
              <a:pPr/>
              <a:t>‹Nr.›</a:t>
            </a:fld>
            <a:endParaRPr lang="fr-FR" altLang="fr-FR"/>
          </a:p>
        </p:txBody>
      </p:sp>
    </p:spTree>
    <p:extLst>
      <p:ext uri="{BB962C8B-B14F-4D97-AF65-F5344CB8AC3E}">
        <p14:creationId xmlns:p14="http://schemas.microsoft.com/office/powerpoint/2010/main" val="892393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Times" pitchFamily="18" charset="0"/>
                <a:ea typeface="ヒラギノ角ゴ Pro W3" pitchFamily="1" charset="-128"/>
              </a:defRPr>
            </a:lvl1pPr>
            <a:lvl2pPr marL="769919" indent="-296123">
              <a:defRPr sz="2900">
                <a:solidFill>
                  <a:schemeClr val="tx1"/>
                </a:solidFill>
                <a:latin typeface="Times" pitchFamily="18" charset="0"/>
                <a:ea typeface="ヒラギノ角ゴ Pro W3" pitchFamily="1" charset="-128"/>
              </a:defRPr>
            </a:lvl2pPr>
            <a:lvl3pPr marL="1184491" indent="-236898">
              <a:defRPr sz="2900">
                <a:solidFill>
                  <a:schemeClr val="tx1"/>
                </a:solidFill>
                <a:latin typeface="Times" pitchFamily="18" charset="0"/>
                <a:ea typeface="ヒラギノ角ゴ Pro W3" pitchFamily="1" charset="-128"/>
              </a:defRPr>
            </a:lvl3pPr>
            <a:lvl4pPr marL="1658287" indent="-236898">
              <a:defRPr sz="2900">
                <a:solidFill>
                  <a:schemeClr val="tx1"/>
                </a:solidFill>
                <a:latin typeface="Times" pitchFamily="18" charset="0"/>
                <a:ea typeface="ヒラギノ角ゴ Pro W3" pitchFamily="1" charset="-128"/>
              </a:defRPr>
            </a:lvl4pPr>
            <a:lvl5pPr marL="2132084" indent="-236898">
              <a:defRPr sz="2900">
                <a:solidFill>
                  <a:schemeClr val="tx1"/>
                </a:solidFill>
                <a:latin typeface="Times" pitchFamily="18" charset="0"/>
                <a:ea typeface="ヒラギノ角ゴ Pro W3" pitchFamily="1" charset="-128"/>
              </a:defRPr>
            </a:lvl5pPr>
            <a:lvl6pPr marL="2605880" indent="-236898" algn="r" eaLnBrk="0" fontAlgn="base" hangingPunct="0">
              <a:spcBef>
                <a:spcPct val="0"/>
              </a:spcBef>
              <a:spcAft>
                <a:spcPct val="0"/>
              </a:spcAft>
              <a:defRPr sz="2900">
                <a:solidFill>
                  <a:schemeClr val="tx1"/>
                </a:solidFill>
                <a:latin typeface="Times" pitchFamily="18" charset="0"/>
                <a:ea typeface="ヒラギノ角ゴ Pro W3" pitchFamily="1" charset="-128"/>
              </a:defRPr>
            </a:lvl6pPr>
            <a:lvl7pPr marL="3079676" indent="-236898" algn="r" eaLnBrk="0" fontAlgn="base" hangingPunct="0">
              <a:spcBef>
                <a:spcPct val="0"/>
              </a:spcBef>
              <a:spcAft>
                <a:spcPct val="0"/>
              </a:spcAft>
              <a:defRPr sz="2900">
                <a:solidFill>
                  <a:schemeClr val="tx1"/>
                </a:solidFill>
                <a:latin typeface="Times" pitchFamily="18" charset="0"/>
                <a:ea typeface="ヒラギノ角ゴ Pro W3" pitchFamily="1" charset="-128"/>
              </a:defRPr>
            </a:lvl7pPr>
            <a:lvl8pPr marL="3553473" indent="-236898" algn="r" eaLnBrk="0" fontAlgn="base" hangingPunct="0">
              <a:spcBef>
                <a:spcPct val="0"/>
              </a:spcBef>
              <a:spcAft>
                <a:spcPct val="0"/>
              </a:spcAft>
              <a:defRPr sz="2900">
                <a:solidFill>
                  <a:schemeClr val="tx1"/>
                </a:solidFill>
                <a:latin typeface="Times" pitchFamily="18" charset="0"/>
                <a:ea typeface="ヒラギノ角ゴ Pro W3" pitchFamily="1" charset="-128"/>
              </a:defRPr>
            </a:lvl8pPr>
            <a:lvl9pPr marL="4027269" indent="-236898" algn="r" eaLnBrk="0" fontAlgn="base" hangingPunct="0">
              <a:spcBef>
                <a:spcPct val="0"/>
              </a:spcBef>
              <a:spcAft>
                <a:spcPct val="0"/>
              </a:spcAft>
              <a:defRPr sz="2900">
                <a:solidFill>
                  <a:schemeClr val="tx1"/>
                </a:solidFill>
                <a:latin typeface="Times" pitchFamily="18" charset="0"/>
                <a:ea typeface="ヒラギノ角ゴ Pro W3" pitchFamily="1" charset="-128"/>
              </a:defRPr>
            </a:lvl9pPr>
          </a:lstStyle>
          <a:p>
            <a:pPr defTabSz="947593"/>
            <a:fld id="{8E352B70-5672-4E60-9F38-9308E4D50E19}" type="slidenum">
              <a:rPr lang="fr-FR" altLang="de-DE" sz="1200">
                <a:latin typeface="Times New Roman" pitchFamily="18" charset="0"/>
              </a:rPr>
              <a:pPr defTabSz="947593"/>
              <a:t>1</a:t>
            </a:fld>
            <a:endParaRPr lang="fr-FR" altLang="de-DE" sz="1200">
              <a:latin typeface="Times New Roman" pitchFamily="18" charset="0"/>
            </a:endParaRPr>
          </a:p>
        </p:txBody>
      </p:sp>
      <p:sp>
        <p:nvSpPr>
          <p:cNvPr id="71683" name="Rectangle 2"/>
          <p:cNvSpPr>
            <a:spLocks noGrp="1" noRot="1" noChangeAspect="1" noChangeArrowheads="1" noTextEdit="1"/>
          </p:cNvSpPr>
          <p:nvPr>
            <p:ph type="sldImg"/>
          </p:nvPr>
        </p:nvSpPr>
        <p:spPr>
          <a:xfrm>
            <a:off x="3351213" y="533400"/>
            <a:ext cx="3548062" cy="2662238"/>
          </a:xfrm>
          <a:ln/>
        </p:spPr>
      </p:sp>
      <p:sp>
        <p:nvSpPr>
          <p:cNvPr id="71684" name="Rectangle 3"/>
          <p:cNvSpPr>
            <a:spLocks noGrp="1" noChangeArrowheads="1"/>
          </p:cNvSpPr>
          <p:nvPr>
            <p:ph type="body" idx="1"/>
          </p:nvPr>
        </p:nvSpPr>
        <p:spPr>
          <a:xfrm>
            <a:off x="1026245" y="3372252"/>
            <a:ext cx="8182125" cy="319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138907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a:ln/>
        </p:spPr>
      </p:sp>
      <p:sp>
        <p:nvSpPr>
          <p:cNvPr id="1116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p>
        </p:txBody>
      </p:sp>
      <p:sp>
        <p:nvSpPr>
          <p:cNvPr id="1116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7BDA9BCD-BFAD-4018-8064-2A682C600EF5}" type="slidenum">
              <a:rPr lang="fr-FR" sz="1200" smtClean="0">
                <a:latin typeface="Times New Roman" pitchFamily="18" charset="0"/>
              </a:rPr>
              <a:pPr/>
              <a:t>23</a:t>
            </a:fld>
            <a:endParaRPr lang="fr-FR" sz="1200" smtClean="0">
              <a:latin typeface="Times New Roman" pitchFamily="18" charset="0"/>
            </a:endParaRPr>
          </a:p>
        </p:txBody>
      </p:sp>
    </p:spTree>
    <p:extLst>
      <p:ext uri="{BB962C8B-B14F-4D97-AF65-F5344CB8AC3E}">
        <p14:creationId xmlns:p14="http://schemas.microsoft.com/office/powerpoint/2010/main" val="300443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727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3600">
                <a:solidFill>
                  <a:schemeClr val="tx1"/>
                </a:solidFill>
                <a:latin typeface="Times" pitchFamily="18" charset="0"/>
                <a:ea typeface="ヒラギノ角ゴ Pro W3" pitchFamily="1" charset="-128"/>
              </a:defRPr>
            </a:lvl1pPr>
            <a:lvl2pPr marL="742950" indent="-285750" defTabSz="912813">
              <a:defRPr sz="3600">
                <a:solidFill>
                  <a:schemeClr val="tx1"/>
                </a:solidFill>
                <a:latin typeface="Times" pitchFamily="18" charset="0"/>
                <a:ea typeface="ヒラギノ角ゴ Pro W3" pitchFamily="1" charset="-128"/>
              </a:defRPr>
            </a:lvl2pPr>
            <a:lvl3pPr marL="1143000" indent="-228600" defTabSz="912813">
              <a:defRPr sz="3600">
                <a:solidFill>
                  <a:schemeClr val="tx1"/>
                </a:solidFill>
                <a:latin typeface="Times" pitchFamily="18" charset="0"/>
                <a:ea typeface="ヒラギノ角ゴ Pro W3" pitchFamily="1" charset="-128"/>
              </a:defRPr>
            </a:lvl3pPr>
            <a:lvl4pPr marL="1600200" indent="-228600" defTabSz="912813">
              <a:defRPr sz="3600">
                <a:solidFill>
                  <a:schemeClr val="tx1"/>
                </a:solidFill>
                <a:latin typeface="Times" pitchFamily="18" charset="0"/>
                <a:ea typeface="ヒラギノ角ゴ Pro W3" pitchFamily="1" charset="-128"/>
              </a:defRPr>
            </a:lvl4pPr>
            <a:lvl5pPr marL="2057400" indent="-228600" defTabSz="912813">
              <a:defRPr sz="3600">
                <a:solidFill>
                  <a:schemeClr val="tx1"/>
                </a:solidFill>
                <a:latin typeface="Times" pitchFamily="18" charset="0"/>
                <a:ea typeface="ヒラギノ角ゴ Pro W3" pitchFamily="1" charset="-128"/>
              </a:defRPr>
            </a:lvl5pPr>
            <a:lvl6pPr marL="25146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3A39CD5E-9DC1-4849-9832-F5762D5CE1F2}" type="slidenum">
              <a:rPr lang="fr-FR" altLang="de-DE" sz="1200">
                <a:latin typeface="Times New Roman" pitchFamily="18" charset="0"/>
              </a:rPr>
              <a:pPr/>
              <a:t>24</a:t>
            </a:fld>
            <a:endParaRPr lang="fr-FR" altLang="de-DE" sz="1200">
              <a:latin typeface="Times New Roman" pitchFamily="18" charset="0"/>
            </a:endParaRPr>
          </a:p>
        </p:txBody>
      </p:sp>
    </p:spTree>
    <p:extLst>
      <p:ext uri="{BB962C8B-B14F-4D97-AF65-F5344CB8AC3E}">
        <p14:creationId xmlns:p14="http://schemas.microsoft.com/office/powerpoint/2010/main" val="55060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3600">
                <a:solidFill>
                  <a:schemeClr val="tx1"/>
                </a:solidFill>
                <a:latin typeface="Times" pitchFamily="18" charset="0"/>
                <a:ea typeface="ヒラギノ角ゴ Pro W3" pitchFamily="1" charset="-128"/>
              </a:defRPr>
            </a:lvl1pPr>
            <a:lvl2pPr marL="742950" indent="-285750" defTabSz="917575">
              <a:defRPr sz="3600">
                <a:solidFill>
                  <a:schemeClr val="tx1"/>
                </a:solidFill>
                <a:latin typeface="Times" pitchFamily="18" charset="0"/>
                <a:ea typeface="ヒラギノ角ゴ Pro W3" pitchFamily="1" charset="-128"/>
              </a:defRPr>
            </a:lvl2pPr>
            <a:lvl3pPr marL="1143000" indent="-228600" defTabSz="917575">
              <a:defRPr sz="3600">
                <a:solidFill>
                  <a:schemeClr val="tx1"/>
                </a:solidFill>
                <a:latin typeface="Times" pitchFamily="18" charset="0"/>
                <a:ea typeface="ヒラギノ角ゴ Pro W3" pitchFamily="1" charset="-128"/>
              </a:defRPr>
            </a:lvl3pPr>
            <a:lvl4pPr marL="1600200" indent="-228600" defTabSz="917575">
              <a:defRPr sz="3600">
                <a:solidFill>
                  <a:schemeClr val="tx1"/>
                </a:solidFill>
                <a:latin typeface="Times" pitchFamily="18" charset="0"/>
                <a:ea typeface="ヒラギノ角ゴ Pro W3" pitchFamily="1" charset="-128"/>
              </a:defRPr>
            </a:lvl4pPr>
            <a:lvl5pPr marL="2057400" indent="-228600" defTabSz="917575">
              <a:defRPr sz="3600">
                <a:solidFill>
                  <a:schemeClr val="tx1"/>
                </a:solidFill>
                <a:latin typeface="Times" pitchFamily="18" charset="0"/>
                <a:ea typeface="ヒラギノ角ゴ Pro W3" pitchFamily="1" charset="-128"/>
              </a:defRPr>
            </a:lvl5pPr>
            <a:lvl6pPr marL="25146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B261BAD0-9D8F-4E92-A1C8-81CA73A808ED}" type="slidenum">
              <a:rPr lang="fr-FR" altLang="de-DE" sz="1200">
                <a:latin typeface="Times New Roman" pitchFamily="18" charset="0"/>
              </a:rPr>
              <a:pPr/>
              <a:t>25</a:t>
            </a:fld>
            <a:endParaRPr lang="fr-FR" altLang="de-DE" sz="1200">
              <a:latin typeface="Times New Roman" pitchFamily="18" charset="0"/>
            </a:endParaRPr>
          </a:p>
        </p:txBody>
      </p:sp>
      <p:sp>
        <p:nvSpPr>
          <p:cNvPr id="76803" name="Rectangle 2"/>
          <p:cNvSpPr>
            <a:spLocks noGrp="1" noRot="1" noChangeAspect="1" noChangeArrowheads="1" noTextEdit="1"/>
          </p:cNvSpPr>
          <p:nvPr>
            <p:ph type="sldImg"/>
          </p:nvPr>
        </p:nvSpPr>
        <p:spPr>
          <a:xfrm>
            <a:off x="3268663" y="509588"/>
            <a:ext cx="3398837" cy="2549525"/>
          </a:xfrm>
          <a:ln/>
        </p:spPr>
      </p:sp>
      <p:sp>
        <p:nvSpPr>
          <p:cNvPr id="76804" name="Rectangle 3"/>
          <p:cNvSpPr>
            <a:spLocks noGrp="1" noChangeArrowheads="1"/>
          </p:cNvSpPr>
          <p:nvPr>
            <p:ph type="body" idx="1"/>
          </p:nvPr>
        </p:nvSpPr>
        <p:spPr>
          <a:xfrm>
            <a:off x="993775" y="3228975"/>
            <a:ext cx="7939088" cy="3059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In Wien wird über die Zukunft Europas beraten.</a:t>
            </a:r>
          </a:p>
          <a:p>
            <a:pPr eaLnBrk="1" hangingPunct="1"/>
            <a:endParaRPr lang="de-CH" altLang="de-DE" smtClean="0"/>
          </a:p>
          <a:p>
            <a:pPr eaLnBrk="1" hangingPunct="1"/>
            <a:r>
              <a:rPr lang="de-CH" altLang="de-DE" smtClean="0"/>
              <a:t>Der Schweiz wird die Gewährleistung der immerwährende Neutralität in Aussicht gestellt, die Grossmächte waren bei Ihrer Suche nach stabilen Verhältnissen im nachrevolutionären Europa nicht unfroh über eine neutrale Zone in der Mitte Europas</a:t>
            </a:r>
          </a:p>
          <a:p>
            <a:pPr eaLnBrk="1" hangingPunct="1"/>
            <a:endParaRPr lang="de-CH" altLang="de-DE" smtClean="0"/>
          </a:p>
          <a:p>
            <a:pPr eaLnBrk="1" hangingPunct="1"/>
            <a:r>
              <a:rPr lang="de-CH" altLang="de-DE" smtClean="0"/>
              <a:t>Veltlin, Bormio und Chiavenna gehen verloren.</a:t>
            </a:r>
          </a:p>
          <a:p>
            <a:pPr eaLnBrk="1" hangingPunct="1"/>
            <a:endParaRPr lang="de-CH" altLang="de-DE" smtClean="0"/>
          </a:p>
          <a:p>
            <a:pPr eaLnBrk="1" hangingPunct="1"/>
            <a:r>
              <a:rPr lang="de-CH" altLang="de-DE" smtClean="0"/>
              <a:t>Die Schweiz gewinnt die volle Eigenständigkeit.</a:t>
            </a:r>
          </a:p>
          <a:p>
            <a:pPr eaLnBrk="1" hangingPunct="1"/>
            <a:endParaRPr lang="de-CH" altLang="de-DE" smtClean="0"/>
          </a:p>
          <a:p>
            <a:pPr eaLnBrk="1" hangingPunct="1"/>
            <a:r>
              <a:rPr lang="de-CH" altLang="de-DE" smtClean="0"/>
              <a:t>Die Gleichberechtigung der Kantone bleibt als Errungenschaft der franz. Revolution</a:t>
            </a:r>
          </a:p>
          <a:p>
            <a:pPr eaLnBrk="1" hangingPunct="1"/>
            <a:endParaRPr lang="de-CH" altLang="de-DE" smtClean="0"/>
          </a:p>
          <a:p>
            <a:pPr eaLnBrk="1" hangingPunct="1"/>
            <a:r>
              <a:rPr lang="de-CH" altLang="de-DE" smtClean="0"/>
              <a:t>Sie ist ein lockerer Staatenbund.</a:t>
            </a:r>
          </a:p>
          <a:p>
            <a:pPr eaLnBrk="1" hangingPunct="1"/>
            <a:endParaRPr lang="de-CH" altLang="de-DE" smtClean="0"/>
          </a:p>
          <a:p>
            <a:pPr eaLnBrk="1" hangingPunct="1"/>
            <a:r>
              <a:rPr lang="de-CH" altLang="de-DE" smtClean="0"/>
              <a:t>Kein Parlamanent, keine Exekutive, keine Freiheitsrechte,</a:t>
            </a:r>
          </a:p>
          <a:p>
            <a:pPr eaLnBrk="1" hangingPunct="1"/>
            <a:endParaRPr lang="de-CH" altLang="de-DE" smtClean="0"/>
          </a:p>
          <a:p>
            <a:pPr eaLnBrk="1" hangingPunct="1"/>
            <a:r>
              <a:rPr lang="de-CH" altLang="de-DE" smtClean="0"/>
              <a:t>Damit fehlen wichtige Elemente eines Nationalstaates.</a:t>
            </a:r>
            <a:endParaRPr lang="de-DE" altLang="de-DE" smtClean="0"/>
          </a:p>
        </p:txBody>
      </p:sp>
    </p:spTree>
    <p:extLst>
      <p:ext uri="{BB962C8B-B14F-4D97-AF65-F5344CB8AC3E}">
        <p14:creationId xmlns:p14="http://schemas.microsoft.com/office/powerpoint/2010/main" val="84260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3600">
                <a:solidFill>
                  <a:schemeClr val="tx1"/>
                </a:solidFill>
                <a:latin typeface="Times" pitchFamily="18" charset="0"/>
                <a:ea typeface="ヒラギノ角ゴ Pro W3" pitchFamily="1" charset="-128"/>
              </a:defRPr>
            </a:lvl1pPr>
            <a:lvl2pPr marL="742950" indent="-285750" defTabSz="915988">
              <a:defRPr sz="3600">
                <a:solidFill>
                  <a:schemeClr val="tx1"/>
                </a:solidFill>
                <a:latin typeface="Times" pitchFamily="18" charset="0"/>
                <a:ea typeface="ヒラギノ角ゴ Pro W3" pitchFamily="1" charset="-128"/>
              </a:defRPr>
            </a:lvl2pPr>
            <a:lvl3pPr marL="1143000" indent="-228600" defTabSz="915988">
              <a:defRPr sz="3600">
                <a:solidFill>
                  <a:schemeClr val="tx1"/>
                </a:solidFill>
                <a:latin typeface="Times" pitchFamily="18" charset="0"/>
                <a:ea typeface="ヒラギノ角ゴ Pro W3" pitchFamily="1" charset="-128"/>
              </a:defRPr>
            </a:lvl3pPr>
            <a:lvl4pPr marL="1600200" indent="-228600" defTabSz="915988">
              <a:defRPr sz="3600">
                <a:solidFill>
                  <a:schemeClr val="tx1"/>
                </a:solidFill>
                <a:latin typeface="Times" pitchFamily="18" charset="0"/>
                <a:ea typeface="ヒラギノ角ゴ Pro W3" pitchFamily="1" charset="-128"/>
              </a:defRPr>
            </a:lvl4pPr>
            <a:lvl5pPr marL="2057400" indent="-228600" defTabSz="915988">
              <a:defRPr sz="3600">
                <a:solidFill>
                  <a:schemeClr val="tx1"/>
                </a:solidFill>
                <a:latin typeface="Times" pitchFamily="18" charset="0"/>
                <a:ea typeface="ヒラギノ角ゴ Pro W3" pitchFamily="1" charset="-128"/>
              </a:defRPr>
            </a:lvl5pPr>
            <a:lvl6pPr marL="25146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9A1F38A8-266F-4D7B-A552-CA44E91C2793}" type="slidenum">
              <a:rPr lang="fr-FR" altLang="de-DE" sz="1200">
                <a:latin typeface="Times New Roman" pitchFamily="18" charset="0"/>
              </a:rPr>
              <a:pPr/>
              <a:t>26</a:t>
            </a:fld>
            <a:endParaRPr lang="fr-FR" altLang="de-DE" sz="1200">
              <a:latin typeface="Times New Roman" pitchFamily="18" charset="0"/>
            </a:endParaRPr>
          </a:p>
        </p:txBody>
      </p:sp>
      <p:sp>
        <p:nvSpPr>
          <p:cNvPr id="79875" name="Rectangle 2"/>
          <p:cNvSpPr>
            <a:spLocks noGrp="1" noRot="1" noChangeAspect="1" noChangeArrowheads="1" noTextEdit="1"/>
          </p:cNvSpPr>
          <p:nvPr>
            <p:ph type="sldImg"/>
          </p:nvPr>
        </p:nvSpPr>
        <p:spPr>
          <a:xfrm>
            <a:off x="2944813" y="509588"/>
            <a:ext cx="2286000" cy="1714500"/>
          </a:xfrm>
          <a:ln/>
        </p:spPr>
      </p:sp>
      <p:sp>
        <p:nvSpPr>
          <p:cNvPr id="79876" name="Rectangle 3"/>
          <p:cNvSpPr>
            <a:spLocks noGrp="1" noChangeArrowheads="1"/>
          </p:cNvSpPr>
          <p:nvPr>
            <p:ph type="body" idx="1"/>
          </p:nvPr>
        </p:nvSpPr>
        <p:spPr>
          <a:xfrm>
            <a:off x="941388" y="2411413"/>
            <a:ext cx="7937500"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Konfliktpunkte:</a:t>
            </a:r>
          </a:p>
          <a:p>
            <a:pPr eaLnBrk="1" hangingPunct="1">
              <a:buFontTx/>
              <a:buChar char="-"/>
            </a:pPr>
            <a:r>
              <a:rPr lang="de-CH" altLang="de-DE" smtClean="0"/>
              <a:t>Religionsfrage</a:t>
            </a:r>
          </a:p>
          <a:p>
            <a:pPr eaLnBrk="1" hangingPunct="1">
              <a:buFontTx/>
              <a:buChar char="-"/>
            </a:pPr>
            <a:r>
              <a:rPr lang="de-CH" altLang="de-DE" smtClean="0"/>
              <a:t>freischärlerische Truppen, die den Kanton Luzern von seiner konservativen Regierung befreien wollte</a:t>
            </a:r>
          </a:p>
          <a:p>
            <a:pPr eaLnBrk="1" hangingPunct="1">
              <a:buFontTx/>
              <a:buChar char="-"/>
            </a:pPr>
            <a:endParaRPr lang="de-CH" altLang="de-DE" smtClean="0"/>
          </a:p>
          <a:p>
            <a:pPr eaLnBrk="1" hangingPunct="1"/>
            <a:r>
              <a:rPr lang="de-CH" altLang="de-DE" smtClean="0"/>
              <a:t>1845 schlossen sich die katholischen Kantone zur Vertretung ihrer gemeinsamen Interessen im Sonderbund zusammen. Zudem suchten sie die aussenpolitische Unterstützung von Österreich, Frankreich und Sardien.</a:t>
            </a:r>
          </a:p>
          <a:p>
            <a:pPr eaLnBrk="1" hangingPunct="1"/>
            <a:endParaRPr lang="de-CH" altLang="de-DE" smtClean="0"/>
          </a:p>
          <a:p>
            <a:pPr eaLnBrk="1" hangingPunct="1"/>
            <a:r>
              <a:rPr lang="de-CH" altLang="de-DE" smtClean="0"/>
              <a:t>Nach erfolglosen Versuchen zur Änderung des Bündnisses von 1815 verliessen sie 1846 die Tagsatzung. Dies wurde als Sezession ausgelegt. Die protestantischen Kantonen intervenierten mit Truppen.</a:t>
            </a:r>
          </a:p>
          <a:p>
            <a:pPr eaLnBrk="1" hangingPunct="1"/>
            <a:endParaRPr lang="de-CH" altLang="de-DE" smtClean="0"/>
          </a:p>
          <a:p>
            <a:pPr eaLnBrk="1" hangingPunct="1"/>
            <a:r>
              <a:rPr lang="de-CH" altLang="de-DE" smtClean="0"/>
              <a:t>Nach 26 Kampftagen mit etwa hundert Toten waren die Sonderbundskantone besiegt.</a:t>
            </a:r>
          </a:p>
          <a:p>
            <a:pPr eaLnBrk="1" hangingPunct="1"/>
            <a:endParaRPr lang="de-CH" altLang="de-DE" smtClean="0"/>
          </a:p>
          <a:p>
            <a:pPr eaLnBrk="1" hangingPunct="1"/>
            <a:r>
              <a:rPr lang="de-CH" altLang="de-DE" smtClean="0"/>
              <a:t>Für die siegreichen Freisinnigen war der Weg nun frei </a:t>
            </a:r>
          </a:p>
          <a:p>
            <a:pPr eaLnBrk="1" hangingPunct="1">
              <a:buFontTx/>
              <a:buChar char="-"/>
            </a:pPr>
            <a:r>
              <a:rPr lang="de-CH" altLang="de-DE" smtClean="0"/>
              <a:t>für die Einrichtung eines schweizerischen Bundesstaat, an welchen die 25 Kantone einen Teil der Hoheitsrechte abtraten.</a:t>
            </a:r>
          </a:p>
          <a:p>
            <a:pPr eaLnBrk="1" hangingPunct="1">
              <a:buFontTx/>
              <a:buChar char="-"/>
            </a:pPr>
            <a:r>
              <a:rPr lang="de-CH" altLang="de-DE" smtClean="0"/>
              <a:t>Für eine Aufgabenteilung zwischen Bund und Kantonen, wobei ersterer für die Wahrung der Unabhängigkeit und die Förderung der gemeinsamen Wohlfahrt verantwortlich war</a:t>
            </a:r>
          </a:p>
          <a:p>
            <a:pPr eaLnBrk="1" hangingPunct="1">
              <a:buFontTx/>
              <a:buChar char="-"/>
            </a:pPr>
            <a:r>
              <a:rPr lang="de-CH" altLang="de-DE" smtClean="0"/>
              <a:t>Das Prinzip des Föderalismus, das in Angelegenheiten des Bundes jedem Gliedstaat eine gleiche Stimme einräumte</a:t>
            </a:r>
          </a:p>
          <a:p>
            <a:pPr eaLnBrk="1" hangingPunct="1">
              <a:buFontTx/>
              <a:buChar char="-"/>
            </a:pPr>
            <a:r>
              <a:rPr lang="de-CH" altLang="de-DE" smtClean="0"/>
              <a:t>Für die Einrichtung einer gemeinsamen demokratischen Grundordnung mit Exekutive und eigenem Parlament, mit Grundrechten, Gewaltentrennung und freien Wahlen, deren Minimalanforderungen für alle Kantone als verbindlich erklärt wurden.</a:t>
            </a:r>
            <a:endParaRPr lang="de-DE" altLang="de-DE" smtClean="0"/>
          </a:p>
        </p:txBody>
      </p:sp>
    </p:spTree>
    <p:extLst>
      <p:ext uri="{BB962C8B-B14F-4D97-AF65-F5344CB8AC3E}">
        <p14:creationId xmlns:p14="http://schemas.microsoft.com/office/powerpoint/2010/main" val="385508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26B1660F-F49A-4EA3-9A10-7E6B54AEB23C}" type="slidenum">
              <a:rPr lang="fr-FR" sz="1200" smtClean="0">
                <a:latin typeface="Times New Roman" pitchFamily="18" charset="0"/>
              </a:rPr>
              <a:pPr/>
              <a:t>27</a:t>
            </a:fld>
            <a:endParaRPr lang="fr-FR" sz="1200" smtClean="0">
              <a:latin typeface="Times New Roman" pitchFamily="18" charset="0"/>
            </a:endParaRPr>
          </a:p>
        </p:txBody>
      </p:sp>
      <p:sp>
        <p:nvSpPr>
          <p:cNvPr id="118787" name="Rectangle 2"/>
          <p:cNvSpPr>
            <a:spLocks noGrp="1" noRot="1" noChangeAspect="1" noChangeArrowheads="1" noTextEdit="1"/>
          </p:cNvSpPr>
          <p:nvPr>
            <p:ph type="sldImg"/>
          </p:nvPr>
        </p:nvSpPr>
        <p:spPr>
          <a:xfrm>
            <a:off x="1146175" y="687388"/>
            <a:ext cx="4568825" cy="3427412"/>
          </a:xfrm>
          <a:ln/>
        </p:spPr>
      </p:sp>
      <p:sp>
        <p:nvSpPr>
          <p:cNvPr id="118788" name="Rectangle 3"/>
          <p:cNvSpPr>
            <a:spLocks noGrp="1" noChangeArrowheads="1"/>
          </p:cNvSpPr>
          <p:nvPr>
            <p:ph type="body" idx="1"/>
          </p:nvPr>
        </p:nvSpPr>
        <p:spPr>
          <a:xfrm>
            <a:off x="686568" y="4343508"/>
            <a:ext cx="5484865" cy="41150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smtClean="0"/>
              <a:t>Der Verfassungsvorschlag wurde 1848 der Volksabstimmung unterbreitet. </a:t>
            </a:r>
          </a:p>
          <a:p>
            <a:pPr eaLnBrk="1" hangingPunct="1"/>
            <a:endParaRPr lang="de-CH" smtClean="0"/>
          </a:p>
          <a:p>
            <a:pPr eaLnBrk="1" hangingPunct="1"/>
            <a:r>
              <a:rPr lang="de-CH" smtClean="0"/>
              <a:t>Gabe es hier nicht einen Trick? -&gt; Linder, S. 29.</a:t>
            </a:r>
          </a:p>
          <a:p>
            <a:pPr eaLnBrk="1" hangingPunct="1"/>
            <a:endParaRPr lang="de-CH" smtClean="0"/>
          </a:p>
          <a:p>
            <a:pPr eaLnBrk="1" hangingPunct="1"/>
            <a:r>
              <a:rPr lang="de-CH" smtClean="0"/>
              <a:t>Da es noch kein Schweizervolk gab, stimmten die Kantone im Rahmen ihrer eigenen politischen Ordnung darüber ab.</a:t>
            </a:r>
          </a:p>
          <a:p>
            <a:pPr eaLnBrk="1" hangingPunct="1"/>
            <a:endParaRPr lang="de-CH" smtClean="0"/>
          </a:p>
          <a:p>
            <a:pPr eaLnBrk="1" hangingPunct="1">
              <a:buFontTx/>
              <a:buChar char="-"/>
            </a:pPr>
            <a:r>
              <a:rPr lang="de-CH" smtClean="0"/>
              <a:t>In GR und FR entschied das Parlament im Namen des Volkes</a:t>
            </a:r>
          </a:p>
          <a:p>
            <a:pPr eaLnBrk="1" hangingPunct="1">
              <a:buFontTx/>
              <a:buChar char="-"/>
            </a:pPr>
            <a:endParaRPr lang="de-CH" smtClean="0"/>
          </a:p>
          <a:p>
            <a:pPr eaLnBrk="1" hangingPunct="1">
              <a:buFontTx/>
              <a:buChar char="-"/>
            </a:pPr>
            <a:r>
              <a:rPr lang="de-CH" smtClean="0"/>
              <a:t>In LU kam die Zustimmung deshalb zustande, weil die 30 Prozent Abstinenten den Ja-Stimmen zugerechnet wurden.</a:t>
            </a:r>
          </a:p>
          <a:p>
            <a:pPr eaLnBrk="1" hangingPunct="1">
              <a:buFontTx/>
              <a:buChar char="-"/>
            </a:pPr>
            <a:endParaRPr lang="de-CH" smtClean="0"/>
          </a:p>
          <a:p>
            <a:pPr eaLnBrk="1" hangingPunct="1"/>
            <a:r>
              <a:rPr lang="de-CH" smtClean="0"/>
              <a:t>Für den Zusammenschluss des Staatenbundes zum Bundesstaat wäre eigentlich die Zustimmung aller Stände notwendig gewesen. Die freisinnige Mehrheit definierte die Regeln jedoch anders und verlangten eine genügende Mehrheit. Nachdem zwei Drittel der Kantone zugestimmt hatten, gab die Tagsatzung bekannt, dass die neue Bundesverfassung angenommen war.</a:t>
            </a:r>
          </a:p>
          <a:p>
            <a:pPr eaLnBrk="1" hangingPunct="1"/>
            <a:endParaRPr lang="de-DE" smtClean="0"/>
          </a:p>
        </p:txBody>
      </p:sp>
    </p:spTree>
    <p:extLst>
      <p:ext uri="{BB962C8B-B14F-4D97-AF65-F5344CB8AC3E}">
        <p14:creationId xmlns:p14="http://schemas.microsoft.com/office/powerpoint/2010/main" val="181073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A2BC78BE-A264-44DC-A720-39B5A635CC03}" type="slidenum">
              <a:rPr lang="fr-FR" sz="1200" smtClean="0">
                <a:latin typeface="Times New Roman" pitchFamily="18" charset="0"/>
              </a:rPr>
              <a:pPr/>
              <a:t>29</a:t>
            </a:fld>
            <a:endParaRPr lang="fr-FR" sz="1200" smtClean="0">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420373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53F3F2E5-FBD5-4D64-AD8A-2E1261EC3D63}" type="slidenum">
              <a:rPr lang="de-DE" altLang="de-DE" sz="1200">
                <a:latin typeface="Times New Roman" pitchFamily="18" charset="0"/>
              </a:rPr>
              <a:pPr/>
              <a:t>30</a:t>
            </a:fld>
            <a:endParaRPr lang="de-DE" altLang="de-DE" sz="1200">
              <a:latin typeface="Times New Roman" pitchFamily="18" charset="0"/>
            </a:endParaRPr>
          </a:p>
        </p:txBody>
      </p:sp>
      <p:sp>
        <p:nvSpPr>
          <p:cNvPr id="74755" name="Rectangle 2"/>
          <p:cNvSpPr>
            <a:spLocks noGrp="1" noRot="1" noChangeAspect="1" noChangeArrowheads="1" noTextEdit="1"/>
          </p:cNvSpPr>
          <p:nvPr>
            <p:ph type="sldImg"/>
          </p:nvPr>
        </p:nvSpPr>
        <p:spPr>
          <a:xfrm>
            <a:off x="1147763" y="687388"/>
            <a:ext cx="4567237" cy="3425825"/>
          </a:xfrm>
          <a:ln/>
        </p:spPr>
      </p:sp>
      <p:sp>
        <p:nvSpPr>
          <p:cNvPr id="74756" name="Rectangle 3"/>
          <p:cNvSpPr>
            <a:spLocks noGrp="1" noChangeArrowheads="1"/>
          </p:cNvSpPr>
          <p:nvPr>
            <p:ph type="body" idx="1"/>
          </p:nvPr>
        </p:nvSpPr>
        <p:spPr>
          <a:xfrm>
            <a:off x="912499" y="4343507"/>
            <a:ext cx="5033002" cy="41128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Es geht um Politik, um politische Ideen, wie sie im politischen Intressenvermittlungssystem abgebildet werden und es geht im die wichtigsten Elemente des politischen Systems </a:t>
            </a:r>
            <a:endParaRPr lang="de-DE" altLang="de-DE" smtClean="0"/>
          </a:p>
          <a:p>
            <a:pPr eaLnBrk="1" hangingPunct="1"/>
            <a:endParaRPr lang="de-DE" altLang="de-DE" smtClean="0"/>
          </a:p>
        </p:txBody>
      </p:sp>
    </p:spTree>
    <p:extLst>
      <p:ext uri="{BB962C8B-B14F-4D97-AF65-F5344CB8AC3E}">
        <p14:creationId xmlns:p14="http://schemas.microsoft.com/office/powerpoint/2010/main" val="237137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A2BC78BE-A264-44DC-A720-39B5A635CC03}" type="slidenum">
              <a:rPr lang="fr-FR" sz="1200" smtClean="0">
                <a:latin typeface="Times New Roman" pitchFamily="18" charset="0"/>
              </a:rPr>
              <a:pPr/>
              <a:t>31</a:t>
            </a:fld>
            <a:endParaRPr lang="fr-FR" sz="1200" smtClean="0">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977885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C048255-80C7-4BEB-AEB7-948A68177A19}" type="slidenum">
              <a:rPr lang="fr-FR" altLang="de-DE" sz="1200">
                <a:latin typeface="Times New Roman" panose="02020603050405020304" pitchFamily="18" charset="0"/>
              </a:rPr>
              <a:pPr/>
              <a:t>32</a:t>
            </a:fld>
            <a:endParaRPr lang="fr-FR" altLang="de-DE"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39278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defRPr>
            </a:lvl1pPr>
            <a:lvl2pPr marL="742818" indent="-285700">
              <a:defRPr sz="2800">
                <a:solidFill>
                  <a:schemeClr val="tx1"/>
                </a:solidFill>
                <a:latin typeface="Times" charset="0"/>
              </a:defRPr>
            </a:lvl2pPr>
            <a:lvl3pPr marL="1142796" indent="-228559">
              <a:defRPr sz="2800">
                <a:solidFill>
                  <a:schemeClr val="tx1"/>
                </a:solidFill>
                <a:latin typeface="Times" charset="0"/>
              </a:defRPr>
            </a:lvl3pPr>
            <a:lvl4pPr marL="1599916" indent="-228559">
              <a:defRPr sz="2800">
                <a:solidFill>
                  <a:schemeClr val="tx1"/>
                </a:solidFill>
                <a:latin typeface="Times" charset="0"/>
              </a:defRPr>
            </a:lvl4pPr>
            <a:lvl5pPr marL="2057035" indent="-228559">
              <a:defRPr sz="2800">
                <a:solidFill>
                  <a:schemeClr val="tx1"/>
                </a:solidFill>
                <a:latin typeface="Times" charset="0"/>
              </a:defRPr>
            </a:lvl5pPr>
            <a:lvl6pPr marL="2514153" indent="-228559" algn="r" eaLnBrk="0" fontAlgn="base" hangingPunct="0">
              <a:spcBef>
                <a:spcPct val="0"/>
              </a:spcBef>
              <a:spcAft>
                <a:spcPct val="0"/>
              </a:spcAft>
              <a:defRPr sz="2800">
                <a:solidFill>
                  <a:schemeClr val="tx1"/>
                </a:solidFill>
                <a:latin typeface="Times" charset="0"/>
              </a:defRPr>
            </a:lvl6pPr>
            <a:lvl7pPr marL="2971272" indent="-228559" algn="r" eaLnBrk="0" fontAlgn="base" hangingPunct="0">
              <a:spcBef>
                <a:spcPct val="0"/>
              </a:spcBef>
              <a:spcAft>
                <a:spcPct val="0"/>
              </a:spcAft>
              <a:defRPr sz="2800">
                <a:solidFill>
                  <a:schemeClr val="tx1"/>
                </a:solidFill>
                <a:latin typeface="Times" charset="0"/>
              </a:defRPr>
            </a:lvl7pPr>
            <a:lvl8pPr marL="3428390" indent="-228559" algn="r" eaLnBrk="0" fontAlgn="base" hangingPunct="0">
              <a:spcBef>
                <a:spcPct val="0"/>
              </a:spcBef>
              <a:spcAft>
                <a:spcPct val="0"/>
              </a:spcAft>
              <a:defRPr sz="2800">
                <a:solidFill>
                  <a:schemeClr val="tx1"/>
                </a:solidFill>
                <a:latin typeface="Times" charset="0"/>
              </a:defRPr>
            </a:lvl8pPr>
            <a:lvl9pPr marL="3885509" indent="-228559" algn="r" eaLnBrk="0" fontAlgn="base" hangingPunct="0">
              <a:spcBef>
                <a:spcPct val="0"/>
              </a:spcBef>
              <a:spcAft>
                <a:spcPct val="0"/>
              </a:spcAft>
              <a:defRPr sz="2800">
                <a:solidFill>
                  <a:schemeClr val="tx1"/>
                </a:solidFill>
                <a:latin typeface="Times" charset="0"/>
              </a:defRPr>
            </a:lvl9pPr>
          </a:lstStyle>
          <a:p>
            <a:fld id="{2BE38024-4996-4D39-AECE-F241E0D6F565}" type="slidenum">
              <a:rPr lang="de-DE" altLang="fr-FR" sz="1200">
                <a:latin typeface="Times New Roman" pitchFamily="18" charset="0"/>
              </a:rPr>
              <a:pPr/>
              <a:t>33</a:t>
            </a:fld>
            <a:endParaRPr lang="de-DE" altLang="fr-FR" sz="1200">
              <a:latin typeface="Times New Roman"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fr-FR" smtClean="0"/>
          </a:p>
        </p:txBody>
      </p:sp>
    </p:spTree>
    <p:extLst>
      <p:ext uri="{BB962C8B-B14F-4D97-AF65-F5344CB8AC3E}">
        <p14:creationId xmlns:p14="http://schemas.microsoft.com/office/powerpoint/2010/main" val="389698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32C3ED2A-661C-4F1D-91A1-5819F3D5A8AD}" type="slidenum">
              <a:rPr lang="de-DE" sz="1200" smtClean="0">
                <a:latin typeface="Times New Roman" pitchFamily="18" charset="0"/>
              </a:rPr>
              <a:pPr/>
              <a:t>12</a:t>
            </a:fld>
            <a:endParaRPr lang="de-DE" sz="1200" smtClean="0">
              <a:latin typeface="Times New Roman" pitchFamily="18" charset="0"/>
            </a:endParaRPr>
          </a:p>
        </p:txBody>
      </p:sp>
      <p:sp>
        <p:nvSpPr>
          <p:cNvPr id="70659" name="Rectangle 2"/>
          <p:cNvSpPr>
            <a:spLocks noGrp="1" noRot="1" noChangeAspect="1" noChangeArrowheads="1" noTextEdit="1"/>
          </p:cNvSpPr>
          <p:nvPr>
            <p:ph type="sldImg"/>
          </p:nvPr>
        </p:nvSpPr>
        <p:spPr>
          <a:xfrm>
            <a:off x="1147763" y="687388"/>
            <a:ext cx="4567237" cy="3425825"/>
          </a:xfrm>
          <a:ln/>
        </p:spPr>
      </p:sp>
      <p:sp>
        <p:nvSpPr>
          <p:cNvPr id="70660" name="Rectangle 3"/>
          <p:cNvSpPr>
            <a:spLocks noGrp="1" noChangeArrowheads="1"/>
          </p:cNvSpPr>
          <p:nvPr>
            <p:ph type="body" idx="1"/>
          </p:nvPr>
        </p:nvSpPr>
        <p:spPr>
          <a:xfrm>
            <a:off x="912499" y="4343507"/>
            <a:ext cx="5033002" cy="41128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smtClean="0"/>
              <a:t>Es geht um Politik, um politische Ideen, wie sie im politischen Intressenvermittlungssystem abgebildet werden und es geht im die wichtigsten Elemente des politischen Systems </a:t>
            </a:r>
            <a:endParaRPr lang="de-DE" smtClean="0"/>
          </a:p>
          <a:p>
            <a:pPr eaLnBrk="1" hangingPunct="1"/>
            <a:endParaRPr lang="de-DE" smtClean="0"/>
          </a:p>
        </p:txBody>
      </p:sp>
    </p:spTree>
    <p:extLst>
      <p:ext uri="{BB962C8B-B14F-4D97-AF65-F5344CB8AC3E}">
        <p14:creationId xmlns:p14="http://schemas.microsoft.com/office/powerpoint/2010/main" val="3105180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lienbildplatzhalter 1"/>
          <p:cNvSpPr>
            <a:spLocks noGrp="1" noRot="1" noChangeAspect="1" noTextEdit="1"/>
          </p:cNvSpPr>
          <p:nvPr>
            <p:ph type="sldImg"/>
          </p:nvPr>
        </p:nvSpPr>
        <p:spPr>
          <a:ln/>
        </p:spPr>
      </p:sp>
      <p:sp>
        <p:nvSpPr>
          <p:cNvPr id="1402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402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2818" indent="-285700">
              <a:defRPr sz="2800">
                <a:solidFill>
                  <a:schemeClr val="tx1"/>
                </a:solidFill>
                <a:latin typeface="Times" pitchFamily="18" charset="0"/>
              </a:defRPr>
            </a:lvl2pPr>
            <a:lvl3pPr marL="1142796" indent="-228559">
              <a:defRPr sz="2800">
                <a:solidFill>
                  <a:schemeClr val="tx1"/>
                </a:solidFill>
                <a:latin typeface="Times" pitchFamily="18" charset="0"/>
              </a:defRPr>
            </a:lvl3pPr>
            <a:lvl4pPr marL="1599916" indent="-228559">
              <a:defRPr sz="2800">
                <a:solidFill>
                  <a:schemeClr val="tx1"/>
                </a:solidFill>
                <a:latin typeface="Times" pitchFamily="18" charset="0"/>
              </a:defRPr>
            </a:lvl4pPr>
            <a:lvl5pPr marL="2057035" indent="-228559">
              <a:defRPr sz="2800">
                <a:solidFill>
                  <a:schemeClr val="tx1"/>
                </a:solidFill>
                <a:latin typeface="Times" pitchFamily="18" charset="0"/>
              </a:defRPr>
            </a:lvl5pPr>
            <a:lvl6pPr marL="2514153" indent="-228559" algn="r" eaLnBrk="0" fontAlgn="base" hangingPunct="0">
              <a:spcBef>
                <a:spcPct val="0"/>
              </a:spcBef>
              <a:spcAft>
                <a:spcPct val="0"/>
              </a:spcAft>
              <a:defRPr sz="2800">
                <a:solidFill>
                  <a:schemeClr val="tx1"/>
                </a:solidFill>
                <a:latin typeface="Times" pitchFamily="18" charset="0"/>
              </a:defRPr>
            </a:lvl6pPr>
            <a:lvl7pPr marL="2971272" indent="-228559" algn="r" eaLnBrk="0" fontAlgn="base" hangingPunct="0">
              <a:spcBef>
                <a:spcPct val="0"/>
              </a:spcBef>
              <a:spcAft>
                <a:spcPct val="0"/>
              </a:spcAft>
              <a:defRPr sz="2800">
                <a:solidFill>
                  <a:schemeClr val="tx1"/>
                </a:solidFill>
                <a:latin typeface="Times" pitchFamily="18" charset="0"/>
              </a:defRPr>
            </a:lvl7pPr>
            <a:lvl8pPr marL="3428390" indent="-228559" algn="r" eaLnBrk="0" fontAlgn="base" hangingPunct="0">
              <a:spcBef>
                <a:spcPct val="0"/>
              </a:spcBef>
              <a:spcAft>
                <a:spcPct val="0"/>
              </a:spcAft>
              <a:defRPr sz="2800">
                <a:solidFill>
                  <a:schemeClr val="tx1"/>
                </a:solidFill>
                <a:latin typeface="Times" pitchFamily="18" charset="0"/>
              </a:defRPr>
            </a:lvl8pPr>
            <a:lvl9pPr marL="3885509" indent="-228559" algn="r" eaLnBrk="0" fontAlgn="base" hangingPunct="0">
              <a:spcBef>
                <a:spcPct val="0"/>
              </a:spcBef>
              <a:spcAft>
                <a:spcPct val="0"/>
              </a:spcAft>
              <a:defRPr sz="2800">
                <a:solidFill>
                  <a:schemeClr val="tx1"/>
                </a:solidFill>
                <a:latin typeface="Times" pitchFamily="18" charset="0"/>
              </a:defRPr>
            </a:lvl9pPr>
          </a:lstStyle>
          <a:p>
            <a:fld id="{96BDE468-2D9E-428A-9C12-B7568076D8BC}" type="slidenum">
              <a:rPr lang="fr-FR" altLang="de-DE" sz="1200">
                <a:latin typeface="Times New Roman" pitchFamily="18" charset="0"/>
              </a:rPr>
              <a:pPr/>
              <a:t>34</a:t>
            </a:fld>
            <a:endParaRPr lang="fr-FR" altLang="de-DE" sz="1200">
              <a:latin typeface="Times New Roman" pitchFamily="18" charset="0"/>
            </a:endParaRPr>
          </a:p>
        </p:txBody>
      </p:sp>
    </p:spTree>
    <p:extLst>
      <p:ext uri="{BB962C8B-B14F-4D97-AF65-F5344CB8AC3E}">
        <p14:creationId xmlns:p14="http://schemas.microsoft.com/office/powerpoint/2010/main" val="403560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F769937C-B94D-45CE-A6E7-7B09274FDA92}" type="slidenum">
              <a:rPr lang="fr-FR" altLang="de-DE" sz="1200">
                <a:latin typeface="Times New Roman" pitchFamily="18" charset="0"/>
              </a:rPr>
              <a:pPr/>
              <a:t>35</a:t>
            </a:fld>
            <a:endParaRPr lang="fr-FR" altLang="de-DE" sz="1200">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1330918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bildplatzhalter 1"/>
          <p:cNvSpPr>
            <a:spLocks noGrp="1" noRot="1" noChangeAspect="1" noTextEdit="1"/>
          </p:cNvSpPr>
          <p:nvPr>
            <p:ph type="sldImg"/>
          </p:nvPr>
        </p:nvSpPr>
        <p:spPr>
          <a:ln/>
        </p:spPr>
      </p:sp>
      <p:sp>
        <p:nvSpPr>
          <p:cNvPr id="1433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smtClean="0"/>
          </a:p>
        </p:txBody>
      </p:sp>
      <p:sp>
        <p:nvSpPr>
          <p:cNvPr id="1433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defRPr>
            </a:lvl1pPr>
            <a:lvl2pPr marL="742818" indent="-285700">
              <a:defRPr sz="2800">
                <a:solidFill>
                  <a:schemeClr val="tx1"/>
                </a:solidFill>
                <a:latin typeface="Times" charset="0"/>
              </a:defRPr>
            </a:lvl2pPr>
            <a:lvl3pPr marL="1142796" indent="-228559">
              <a:defRPr sz="2800">
                <a:solidFill>
                  <a:schemeClr val="tx1"/>
                </a:solidFill>
                <a:latin typeface="Times" charset="0"/>
              </a:defRPr>
            </a:lvl3pPr>
            <a:lvl4pPr marL="1599916" indent="-228559">
              <a:defRPr sz="2800">
                <a:solidFill>
                  <a:schemeClr val="tx1"/>
                </a:solidFill>
                <a:latin typeface="Times" charset="0"/>
              </a:defRPr>
            </a:lvl4pPr>
            <a:lvl5pPr marL="2057035" indent="-228559">
              <a:defRPr sz="2800">
                <a:solidFill>
                  <a:schemeClr val="tx1"/>
                </a:solidFill>
                <a:latin typeface="Times" charset="0"/>
              </a:defRPr>
            </a:lvl5pPr>
            <a:lvl6pPr marL="2514153" indent="-228559" algn="r" eaLnBrk="0" fontAlgn="base" hangingPunct="0">
              <a:spcBef>
                <a:spcPct val="0"/>
              </a:spcBef>
              <a:spcAft>
                <a:spcPct val="0"/>
              </a:spcAft>
              <a:defRPr sz="2800">
                <a:solidFill>
                  <a:schemeClr val="tx1"/>
                </a:solidFill>
                <a:latin typeface="Times" charset="0"/>
              </a:defRPr>
            </a:lvl6pPr>
            <a:lvl7pPr marL="2971272" indent="-228559" algn="r" eaLnBrk="0" fontAlgn="base" hangingPunct="0">
              <a:spcBef>
                <a:spcPct val="0"/>
              </a:spcBef>
              <a:spcAft>
                <a:spcPct val="0"/>
              </a:spcAft>
              <a:defRPr sz="2800">
                <a:solidFill>
                  <a:schemeClr val="tx1"/>
                </a:solidFill>
                <a:latin typeface="Times" charset="0"/>
              </a:defRPr>
            </a:lvl7pPr>
            <a:lvl8pPr marL="3428390" indent="-228559" algn="r" eaLnBrk="0" fontAlgn="base" hangingPunct="0">
              <a:spcBef>
                <a:spcPct val="0"/>
              </a:spcBef>
              <a:spcAft>
                <a:spcPct val="0"/>
              </a:spcAft>
              <a:defRPr sz="2800">
                <a:solidFill>
                  <a:schemeClr val="tx1"/>
                </a:solidFill>
                <a:latin typeface="Times" charset="0"/>
              </a:defRPr>
            </a:lvl8pPr>
            <a:lvl9pPr marL="3885509" indent="-228559" algn="r" eaLnBrk="0" fontAlgn="base" hangingPunct="0">
              <a:spcBef>
                <a:spcPct val="0"/>
              </a:spcBef>
              <a:spcAft>
                <a:spcPct val="0"/>
              </a:spcAft>
              <a:defRPr sz="2800">
                <a:solidFill>
                  <a:schemeClr val="tx1"/>
                </a:solidFill>
                <a:latin typeface="Times" charset="0"/>
              </a:defRPr>
            </a:lvl9pPr>
          </a:lstStyle>
          <a:p>
            <a:fld id="{D05E7CA0-11A5-4C35-8A71-B4E28D898249}" type="slidenum">
              <a:rPr lang="fr-FR" altLang="fr-FR" sz="1200">
                <a:latin typeface="Times New Roman" pitchFamily="18" charset="0"/>
              </a:rPr>
              <a:pPr/>
              <a:t>36</a:t>
            </a:fld>
            <a:endParaRPr lang="fr-FR" altLang="fr-FR" sz="1200">
              <a:latin typeface="Times New Roman" pitchFamily="18" charset="0"/>
            </a:endParaRPr>
          </a:p>
        </p:txBody>
      </p:sp>
    </p:spTree>
    <p:extLst>
      <p:ext uri="{BB962C8B-B14F-4D97-AF65-F5344CB8AC3E}">
        <p14:creationId xmlns:p14="http://schemas.microsoft.com/office/powerpoint/2010/main" val="2392968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C048255-80C7-4BEB-AEB7-948A68177A19}" type="slidenum">
              <a:rPr lang="fr-FR" altLang="de-DE" sz="1200">
                <a:latin typeface="Times New Roman" panose="02020603050405020304" pitchFamily="18" charset="0"/>
              </a:rPr>
              <a:pPr/>
              <a:t>44</a:t>
            </a:fld>
            <a:endParaRPr lang="fr-FR" altLang="de-DE"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58001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FF63C2A5-9659-4189-841B-0D301D8790D3}" type="slidenum">
              <a:rPr lang="fr-FR" altLang="de-DE" sz="1200">
                <a:latin typeface="Times New Roman" pitchFamily="18" charset="0"/>
              </a:rPr>
              <a:pPr/>
              <a:t>45</a:t>
            </a:fld>
            <a:endParaRPr lang="fr-FR" altLang="de-DE" sz="120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de-DE" smtClean="0"/>
          </a:p>
        </p:txBody>
      </p:sp>
    </p:spTree>
    <p:extLst>
      <p:ext uri="{BB962C8B-B14F-4D97-AF65-F5344CB8AC3E}">
        <p14:creationId xmlns:p14="http://schemas.microsoft.com/office/powerpoint/2010/main" val="2203894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662B9D17-E33F-40D9-8EA7-86985ED1525D}" type="slidenum">
              <a:rPr lang="fr-FR" altLang="de-DE" sz="1200">
                <a:latin typeface="Times New Roman" pitchFamily="18" charset="0"/>
              </a:rPr>
              <a:pPr/>
              <a:t>47</a:t>
            </a:fld>
            <a:endParaRPr lang="fr-FR" altLang="de-DE" sz="1200">
              <a:latin typeface="Times New Roman" pitchFamily="18" charset="0"/>
            </a:endParaRPr>
          </a:p>
        </p:txBody>
      </p:sp>
      <p:sp>
        <p:nvSpPr>
          <p:cNvPr id="98307" name="Rectangle 2"/>
          <p:cNvSpPr>
            <a:spLocks noGrp="1" noRot="1" noChangeAspect="1" noChangeArrowheads="1" noTextEdit="1"/>
          </p:cNvSpPr>
          <p:nvPr>
            <p:ph type="sldImg"/>
          </p:nvPr>
        </p:nvSpPr>
        <p:spPr>
          <a:xfrm>
            <a:off x="996950" y="768350"/>
            <a:ext cx="5116513" cy="3838575"/>
          </a:xfrm>
          <a:ln/>
        </p:spPr>
      </p:sp>
      <p:sp>
        <p:nvSpPr>
          <p:cNvPr id="98308" name="Rectangle 3"/>
          <p:cNvSpPr>
            <a:spLocks noGrp="1" noChangeArrowheads="1"/>
          </p:cNvSpPr>
          <p:nvPr>
            <p:ph type="body" idx="1"/>
          </p:nvPr>
        </p:nvSpPr>
        <p:spPr>
          <a:xfrm>
            <a:off x="711862" y="4861562"/>
            <a:ext cx="5675578" cy="460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smtClean="0"/>
              <a:t>Art. 177 Kollegial- und Departementalprinzip</a:t>
            </a:r>
          </a:p>
          <a:p>
            <a:r>
              <a:rPr lang="de-DE" altLang="de-DE" smtClean="0"/>
              <a:t>1 Der Bundesrat entscheidet als Kollegium.</a:t>
            </a:r>
          </a:p>
          <a:p>
            <a:r>
              <a:rPr lang="de-DE" altLang="de-DE" smtClean="0"/>
              <a:t>2 Für die Vorbereitung und den Vollzug werden die Geschäfte des Bundesrates nach Departementen auf die einzelnen Mitglieder verteilt.</a:t>
            </a:r>
          </a:p>
          <a:p>
            <a:r>
              <a:rPr lang="de-DE" altLang="de-DE" smtClean="0"/>
              <a:t>3 Den Departementen oder den ihnen unterstellten Verwaltungseinheiten werden Geschäfte zur selbstständigen Erledigung übertragen; dabei muss der Rechtsschutz sichergestellt sein.</a:t>
            </a:r>
          </a:p>
        </p:txBody>
      </p:sp>
    </p:spTree>
    <p:extLst>
      <p:ext uri="{BB962C8B-B14F-4D97-AF65-F5344CB8AC3E}">
        <p14:creationId xmlns:p14="http://schemas.microsoft.com/office/powerpoint/2010/main" val="72505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471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75">
              <a:spcBef>
                <a:spcPct val="30000"/>
              </a:spcBef>
              <a:defRPr kumimoji="1" sz="1200">
                <a:solidFill>
                  <a:schemeClr val="tx1"/>
                </a:solidFill>
                <a:latin typeface="Times New Roman" pitchFamily="18" charset="0"/>
              </a:defRPr>
            </a:lvl1pPr>
            <a:lvl2pPr marL="742024" indent="-284635" defTabSz="950975">
              <a:spcBef>
                <a:spcPct val="30000"/>
              </a:spcBef>
              <a:defRPr kumimoji="1" sz="1200">
                <a:solidFill>
                  <a:schemeClr val="tx1"/>
                </a:solidFill>
                <a:latin typeface="Times New Roman" pitchFamily="18" charset="0"/>
              </a:defRPr>
            </a:lvl2pPr>
            <a:lvl3pPr marL="1141828" indent="-227049" defTabSz="950975">
              <a:spcBef>
                <a:spcPct val="30000"/>
              </a:spcBef>
              <a:defRPr kumimoji="1" sz="1200">
                <a:solidFill>
                  <a:schemeClr val="tx1"/>
                </a:solidFill>
                <a:latin typeface="Times New Roman" pitchFamily="18" charset="0"/>
              </a:defRPr>
            </a:lvl3pPr>
            <a:lvl4pPr marL="1599217" indent="-227049" defTabSz="950975">
              <a:spcBef>
                <a:spcPct val="30000"/>
              </a:spcBef>
              <a:defRPr kumimoji="1" sz="1200">
                <a:solidFill>
                  <a:schemeClr val="tx1"/>
                </a:solidFill>
                <a:latin typeface="Times New Roman" pitchFamily="18" charset="0"/>
              </a:defRPr>
            </a:lvl4pPr>
            <a:lvl5pPr marL="2056606" indent="-227049" defTabSz="950975">
              <a:spcBef>
                <a:spcPct val="30000"/>
              </a:spcBef>
              <a:defRPr kumimoji="1" sz="1200">
                <a:solidFill>
                  <a:schemeClr val="tx1"/>
                </a:solidFill>
                <a:latin typeface="Times New Roman" pitchFamily="18" charset="0"/>
              </a:defRPr>
            </a:lvl5pPr>
            <a:lvl6pPr marL="2530448" indent="-227049" defTabSz="950975" eaLnBrk="0" fontAlgn="base" hangingPunct="0">
              <a:spcBef>
                <a:spcPct val="30000"/>
              </a:spcBef>
              <a:spcAft>
                <a:spcPct val="0"/>
              </a:spcAft>
              <a:defRPr kumimoji="1" sz="1200">
                <a:solidFill>
                  <a:schemeClr val="tx1"/>
                </a:solidFill>
                <a:latin typeface="Times New Roman" pitchFamily="18" charset="0"/>
              </a:defRPr>
            </a:lvl6pPr>
            <a:lvl7pPr marL="3004290" indent="-227049" defTabSz="950975" eaLnBrk="0" fontAlgn="base" hangingPunct="0">
              <a:spcBef>
                <a:spcPct val="30000"/>
              </a:spcBef>
              <a:spcAft>
                <a:spcPct val="0"/>
              </a:spcAft>
              <a:defRPr kumimoji="1" sz="1200">
                <a:solidFill>
                  <a:schemeClr val="tx1"/>
                </a:solidFill>
                <a:latin typeface="Times New Roman" pitchFamily="18" charset="0"/>
              </a:defRPr>
            </a:lvl7pPr>
            <a:lvl8pPr marL="3478132" indent="-227049" defTabSz="950975" eaLnBrk="0" fontAlgn="base" hangingPunct="0">
              <a:spcBef>
                <a:spcPct val="30000"/>
              </a:spcBef>
              <a:spcAft>
                <a:spcPct val="0"/>
              </a:spcAft>
              <a:defRPr kumimoji="1" sz="1200">
                <a:solidFill>
                  <a:schemeClr val="tx1"/>
                </a:solidFill>
                <a:latin typeface="Times New Roman" pitchFamily="18" charset="0"/>
              </a:defRPr>
            </a:lvl8pPr>
            <a:lvl9pPr marL="3951975" indent="-227049" defTabSz="950975" eaLnBrk="0" fontAlgn="base" hangingPunct="0">
              <a:spcBef>
                <a:spcPct val="30000"/>
              </a:spcBef>
              <a:spcAft>
                <a:spcPct val="0"/>
              </a:spcAft>
              <a:defRPr kumimoji="1" sz="1200">
                <a:solidFill>
                  <a:schemeClr val="tx1"/>
                </a:solidFill>
                <a:latin typeface="Times New Roman" pitchFamily="18" charset="0"/>
              </a:defRPr>
            </a:lvl9pPr>
          </a:lstStyle>
          <a:p>
            <a:pPr eaLnBrk="1" hangingPunct="1">
              <a:spcBef>
                <a:spcPct val="0"/>
              </a:spcBef>
            </a:pPr>
            <a:fld id="{04BA004D-AB8D-4D26-B241-43FA2A749739}" type="slidenum">
              <a:rPr kumimoji="0" lang="de-DE" altLang="de-DE" smtClean="0">
                <a:latin typeface="Arial Unicode MS" pitchFamily="34" charset="-128"/>
              </a:rPr>
              <a:pPr eaLnBrk="1" hangingPunct="1">
                <a:spcBef>
                  <a:spcPct val="0"/>
                </a:spcBef>
              </a:pPr>
              <a:t>48</a:t>
            </a:fld>
            <a:endParaRPr kumimoji="0" lang="de-DE" altLang="de-DE" smtClean="0">
              <a:latin typeface="Arial Unicode MS" pitchFamily="34" charset="-128"/>
            </a:endParaRPr>
          </a:p>
        </p:txBody>
      </p:sp>
    </p:spTree>
    <p:extLst>
      <p:ext uri="{BB962C8B-B14F-4D97-AF65-F5344CB8AC3E}">
        <p14:creationId xmlns:p14="http://schemas.microsoft.com/office/powerpoint/2010/main" val="298431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4EC43182-B463-497B-AD82-552DBFEC65B7}" type="slidenum">
              <a:rPr lang="fr-FR" altLang="de-DE" sz="1200">
                <a:latin typeface="Times New Roman" pitchFamily="18" charset="0"/>
              </a:rPr>
              <a:pPr/>
              <a:t>49</a:t>
            </a:fld>
            <a:endParaRPr lang="fr-FR" altLang="de-DE" sz="1200">
              <a:latin typeface="Times New Roman" pitchFamily="18" charset="0"/>
            </a:endParaRPr>
          </a:p>
        </p:txBody>
      </p:sp>
      <p:sp>
        <p:nvSpPr>
          <p:cNvPr id="99331" name="Rectangle 2"/>
          <p:cNvSpPr>
            <a:spLocks noGrp="1" noRot="1" noChangeAspect="1" noChangeArrowheads="1" noTextEdit="1"/>
          </p:cNvSpPr>
          <p:nvPr>
            <p:ph type="sldImg"/>
          </p:nvPr>
        </p:nvSpPr>
        <p:spPr>
          <a:xfrm>
            <a:off x="996950" y="768350"/>
            <a:ext cx="5116513" cy="3838575"/>
          </a:xfrm>
          <a:ln/>
        </p:spPr>
      </p:sp>
      <p:sp>
        <p:nvSpPr>
          <p:cNvPr id="99332" name="Rectangle 3"/>
          <p:cNvSpPr>
            <a:spLocks noGrp="1" noChangeArrowheads="1"/>
          </p:cNvSpPr>
          <p:nvPr>
            <p:ph type="body" idx="1"/>
          </p:nvPr>
        </p:nvSpPr>
        <p:spPr>
          <a:xfrm>
            <a:off x="711862" y="4861562"/>
            <a:ext cx="5675578" cy="460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de-DE" smtClean="0"/>
              <a:t>Zauberformel:</a:t>
            </a:r>
          </a:p>
          <a:p>
            <a:endParaRPr lang="de-CH" altLang="de-DE" smtClean="0"/>
          </a:p>
          <a:p>
            <a:r>
              <a:rPr lang="de-CH" altLang="de-DE" smtClean="0"/>
              <a:t>Zempf-Effekt (vgl. Germann)</a:t>
            </a:r>
            <a:endParaRPr lang="de-DE" altLang="de-DE" smtClean="0"/>
          </a:p>
        </p:txBody>
      </p:sp>
    </p:spTree>
    <p:extLst>
      <p:ext uri="{BB962C8B-B14F-4D97-AF65-F5344CB8AC3E}">
        <p14:creationId xmlns:p14="http://schemas.microsoft.com/office/powerpoint/2010/main" val="1618687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C87A95C0-34C3-4883-BF7A-72160F67FB95}" type="slidenum">
              <a:rPr lang="fr-FR" altLang="de-DE" sz="1200">
                <a:latin typeface="Times New Roman" pitchFamily="18" charset="0"/>
              </a:rPr>
              <a:pPr/>
              <a:t>50</a:t>
            </a:fld>
            <a:endParaRPr lang="fr-FR" altLang="de-DE" sz="120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172895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62B1A0B1-A45B-4FB8-9C6C-5FE5BEF6398D}" type="slidenum">
              <a:rPr lang="fr-FR" altLang="de-DE" sz="1200">
                <a:latin typeface="Times New Roman" pitchFamily="18" charset="0"/>
              </a:rPr>
              <a:pPr/>
              <a:t>51</a:t>
            </a:fld>
            <a:endParaRPr lang="fr-FR" altLang="de-DE" sz="1200">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422594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C048255-80C7-4BEB-AEB7-948A68177A19}" type="slidenum">
              <a:rPr lang="fr-FR" altLang="de-DE" sz="1200">
                <a:latin typeface="Times New Roman" panose="02020603050405020304" pitchFamily="18" charset="0"/>
              </a:rPr>
              <a:pPr/>
              <a:t>13</a:t>
            </a:fld>
            <a:endParaRPr lang="fr-FR" altLang="de-DE"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63683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1FEBEA4B-F9A1-4C27-82EF-DA4C5905CFBF}" type="slidenum">
              <a:rPr lang="fr-FR" altLang="de-DE" sz="1200">
                <a:latin typeface="Times New Roman" pitchFamily="18" charset="0"/>
              </a:rPr>
              <a:pPr/>
              <a:t>52</a:t>
            </a:fld>
            <a:endParaRPr lang="fr-FR" altLang="de-DE" sz="1200">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276185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79B06A04-B1D3-49EE-91CA-45DE0B222EF9}" type="slidenum">
              <a:rPr lang="fr-FR" altLang="de-DE" sz="1200">
                <a:latin typeface="Times New Roman" pitchFamily="18" charset="0"/>
              </a:rPr>
              <a:pPr/>
              <a:t>53</a:t>
            </a:fld>
            <a:endParaRPr lang="fr-FR" altLang="de-DE" sz="120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129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C048255-80C7-4BEB-AEB7-948A68177A19}" type="slidenum">
              <a:rPr lang="fr-FR" altLang="de-DE" sz="1200">
                <a:latin typeface="Times New Roman" panose="02020603050405020304" pitchFamily="18" charset="0"/>
              </a:rPr>
              <a:pPr/>
              <a:t>56</a:t>
            </a:fld>
            <a:endParaRPr lang="fr-FR" altLang="de-DE"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739473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p:cNvSpPr>
            <a:spLocks noGrp="1" noRot="1" noChangeAspect="1" noTextEdit="1"/>
          </p:cNvSpPr>
          <p:nvPr>
            <p:ph type="sldImg"/>
          </p:nvPr>
        </p:nvSpPr>
        <p:spPr>
          <a:ln/>
        </p:spPr>
      </p:sp>
      <p:sp>
        <p:nvSpPr>
          <p:cNvPr id="103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034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A3F210F9-21F9-47D5-847F-5F965789265D}" type="slidenum">
              <a:rPr lang="fr-FR" altLang="de-DE" sz="1200">
                <a:latin typeface="Times New Roman" pitchFamily="18" charset="0"/>
              </a:rPr>
              <a:pPr/>
              <a:t>57</a:t>
            </a:fld>
            <a:endParaRPr lang="fr-FR" altLang="de-DE" sz="1200">
              <a:latin typeface="Times New Roman" pitchFamily="18" charset="0"/>
            </a:endParaRPr>
          </a:p>
        </p:txBody>
      </p:sp>
    </p:spTree>
    <p:extLst>
      <p:ext uri="{BB962C8B-B14F-4D97-AF65-F5344CB8AC3E}">
        <p14:creationId xmlns:p14="http://schemas.microsoft.com/office/powerpoint/2010/main" val="373783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p:cNvSpPr>
            <a:spLocks noGrp="1" noRot="1" noChangeAspect="1" noTextEdit="1"/>
          </p:cNvSpPr>
          <p:nvPr>
            <p:ph type="sldImg"/>
          </p:nvPr>
        </p:nvSpPr>
        <p:spPr>
          <a:ln/>
        </p:spPr>
      </p:sp>
      <p:sp>
        <p:nvSpPr>
          <p:cNvPr id="1044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044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24A133F4-E3C0-480D-AA4F-C65E3FB4AA1A}" type="slidenum">
              <a:rPr lang="fr-FR" altLang="de-DE" sz="1200">
                <a:latin typeface="Times New Roman" pitchFamily="18" charset="0"/>
              </a:rPr>
              <a:pPr/>
              <a:t>58</a:t>
            </a:fld>
            <a:endParaRPr lang="fr-FR" altLang="de-DE" sz="1200">
              <a:latin typeface="Times New Roman" pitchFamily="18" charset="0"/>
            </a:endParaRPr>
          </a:p>
        </p:txBody>
      </p:sp>
    </p:spTree>
    <p:extLst>
      <p:ext uri="{BB962C8B-B14F-4D97-AF65-F5344CB8AC3E}">
        <p14:creationId xmlns:p14="http://schemas.microsoft.com/office/powerpoint/2010/main" val="4111376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8E79C0C7-A1C4-4732-B100-D392570927BB}" type="slidenum">
              <a:rPr lang="fr-FR" altLang="de-DE" sz="1200">
                <a:latin typeface="Times New Roman" pitchFamily="18" charset="0"/>
              </a:rPr>
              <a:pPr/>
              <a:t>59</a:t>
            </a:fld>
            <a:endParaRPr lang="fr-FR" altLang="de-DE" sz="120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4133214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CE20BE63-9C1F-42B7-A299-8FC9E9A430B8}" type="slidenum">
              <a:rPr lang="fr-FR" altLang="de-DE" sz="1200">
                <a:latin typeface="Times New Roman" pitchFamily="18" charset="0"/>
              </a:rPr>
              <a:pPr/>
              <a:t>60</a:t>
            </a:fld>
            <a:endParaRPr lang="fr-FR" altLang="de-DE" sz="1200">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4262621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a:ln/>
        </p:spPr>
      </p:sp>
      <p:sp>
        <p:nvSpPr>
          <p:cNvPr id="1136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136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CE745F94-4ED9-4B2D-87ED-A38031EB35AF}" type="slidenum">
              <a:rPr lang="fr-FR" altLang="de-DE" sz="1200">
                <a:latin typeface="Times New Roman" pitchFamily="18" charset="0"/>
              </a:rPr>
              <a:pPr/>
              <a:t>61</a:t>
            </a:fld>
            <a:endParaRPr lang="fr-FR" altLang="de-DE" sz="1200">
              <a:latin typeface="Times New Roman" pitchFamily="18" charset="0"/>
            </a:endParaRPr>
          </a:p>
        </p:txBody>
      </p:sp>
    </p:spTree>
    <p:extLst>
      <p:ext uri="{BB962C8B-B14F-4D97-AF65-F5344CB8AC3E}">
        <p14:creationId xmlns:p14="http://schemas.microsoft.com/office/powerpoint/2010/main" val="106737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ln/>
        </p:spPr>
      </p:sp>
      <p:sp>
        <p:nvSpPr>
          <p:cNvPr id="1146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146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236">
              <a:defRPr sz="2500">
                <a:solidFill>
                  <a:schemeClr val="tx1"/>
                </a:solidFill>
                <a:latin typeface="Times" pitchFamily="18" charset="0"/>
              </a:defRPr>
            </a:lvl1pPr>
            <a:lvl2pPr marL="769993" indent="-296151" defTabSz="982236">
              <a:defRPr sz="2500">
                <a:solidFill>
                  <a:schemeClr val="tx1"/>
                </a:solidFill>
                <a:latin typeface="Times" pitchFamily="18" charset="0"/>
              </a:defRPr>
            </a:lvl2pPr>
            <a:lvl3pPr marL="1184605" indent="-236921" defTabSz="982236">
              <a:defRPr sz="2500">
                <a:solidFill>
                  <a:schemeClr val="tx1"/>
                </a:solidFill>
                <a:latin typeface="Times" pitchFamily="18" charset="0"/>
              </a:defRPr>
            </a:lvl3pPr>
            <a:lvl4pPr marL="1658447" indent="-236921" defTabSz="982236">
              <a:defRPr sz="2500">
                <a:solidFill>
                  <a:schemeClr val="tx1"/>
                </a:solidFill>
                <a:latin typeface="Times" pitchFamily="18" charset="0"/>
              </a:defRPr>
            </a:lvl4pPr>
            <a:lvl5pPr marL="2132289" indent="-236921" defTabSz="982236">
              <a:defRPr sz="2500">
                <a:solidFill>
                  <a:schemeClr val="tx1"/>
                </a:solidFill>
                <a:latin typeface="Times" pitchFamily="18" charset="0"/>
              </a:defRPr>
            </a:lvl5pPr>
            <a:lvl6pPr marL="2606131" indent="-236921" defTabSz="982236" eaLnBrk="0" fontAlgn="base" hangingPunct="0">
              <a:spcBef>
                <a:spcPct val="0"/>
              </a:spcBef>
              <a:spcAft>
                <a:spcPct val="0"/>
              </a:spcAft>
              <a:defRPr sz="2500">
                <a:solidFill>
                  <a:schemeClr val="tx1"/>
                </a:solidFill>
                <a:latin typeface="Times" pitchFamily="18" charset="0"/>
              </a:defRPr>
            </a:lvl6pPr>
            <a:lvl7pPr marL="3079974" indent="-236921" defTabSz="982236" eaLnBrk="0" fontAlgn="base" hangingPunct="0">
              <a:spcBef>
                <a:spcPct val="0"/>
              </a:spcBef>
              <a:spcAft>
                <a:spcPct val="0"/>
              </a:spcAft>
              <a:defRPr sz="2500">
                <a:solidFill>
                  <a:schemeClr val="tx1"/>
                </a:solidFill>
                <a:latin typeface="Times" pitchFamily="18" charset="0"/>
              </a:defRPr>
            </a:lvl7pPr>
            <a:lvl8pPr marL="3553816" indent="-236921" defTabSz="982236" eaLnBrk="0" fontAlgn="base" hangingPunct="0">
              <a:spcBef>
                <a:spcPct val="0"/>
              </a:spcBef>
              <a:spcAft>
                <a:spcPct val="0"/>
              </a:spcAft>
              <a:defRPr sz="2500">
                <a:solidFill>
                  <a:schemeClr val="tx1"/>
                </a:solidFill>
                <a:latin typeface="Times" pitchFamily="18" charset="0"/>
              </a:defRPr>
            </a:lvl8pPr>
            <a:lvl9pPr marL="4027658" indent="-236921" defTabSz="982236" eaLnBrk="0" fontAlgn="base" hangingPunct="0">
              <a:spcBef>
                <a:spcPct val="0"/>
              </a:spcBef>
              <a:spcAft>
                <a:spcPct val="0"/>
              </a:spcAft>
              <a:defRPr sz="2500">
                <a:solidFill>
                  <a:schemeClr val="tx1"/>
                </a:solidFill>
                <a:latin typeface="Times" pitchFamily="18" charset="0"/>
              </a:defRPr>
            </a:lvl9pPr>
          </a:lstStyle>
          <a:p>
            <a:fld id="{36621B21-30E6-48D3-9C55-74D3288B1923}" type="slidenum">
              <a:rPr lang="fr-FR" altLang="de-DE" sz="1200">
                <a:latin typeface="Times New Roman" pitchFamily="18" charset="0"/>
              </a:rPr>
              <a:pPr/>
              <a:t>62</a:t>
            </a:fld>
            <a:endParaRPr lang="fr-FR" altLang="de-DE" sz="1200">
              <a:latin typeface="Times New Roman" pitchFamily="18" charset="0"/>
            </a:endParaRPr>
          </a:p>
        </p:txBody>
      </p:sp>
    </p:spTree>
    <p:extLst>
      <p:ext uri="{BB962C8B-B14F-4D97-AF65-F5344CB8AC3E}">
        <p14:creationId xmlns:p14="http://schemas.microsoft.com/office/powerpoint/2010/main" val="2067231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617B3B5E-AC89-4AC5-961A-9CC8E7CE14F2}" type="slidenum">
              <a:rPr lang="fr-FR" altLang="de-DE" sz="1200">
                <a:latin typeface="Times New Roman" pitchFamily="18" charset="0"/>
              </a:rPr>
              <a:pPr/>
              <a:t>63</a:t>
            </a:fld>
            <a:endParaRPr lang="fr-FR" altLang="de-DE" sz="1200">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5279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pitchFamily="18" charset="0"/>
              </a:defRPr>
            </a:lvl1pPr>
            <a:lvl2pPr marL="742950" indent="-285750" defTabSz="917575">
              <a:defRPr sz="2400">
                <a:solidFill>
                  <a:schemeClr val="tx1"/>
                </a:solidFill>
                <a:latin typeface="Times" pitchFamily="18" charset="0"/>
              </a:defRPr>
            </a:lvl2pPr>
            <a:lvl3pPr marL="1143000" indent="-228600" defTabSz="917575">
              <a:defRPr sz="2400">
                <a:solidFill>
                  <a:schemeClr val="tx1"/>
                </a:solidFill>
                <a:latin typeface="Times" pitchFamily="18" charset="0"/>
              </a:defRPr>
            </a:lvl3pPr>
            <a:lvl4pPr marL="1600200" indent="-228600" defTabSz="917575">
              <a:defRPr sz="2400">
                <a:solidFill>
                  <a:schemeClr val="tx1"/>
                </a:solidFill>
                <a:latin typeface="Times" pitchFamily="18" charset="0"/>
              </a:defRPr>
            </a:lvl4pPr>
            <a:lvl5pPr marL="2057400" indent="-228600" defTabSz="917575">
              <a:defRPr sz="2400">
                <a:solidFill>
                  <a:schemeClr val="tx1"/>
                </a:solidFill>
                <a:latin typeface="Times" pitchFamily="18" charset="0"/>
              </a:defRPr>
            </a:lvl5pPr>
            <a:lvl6pPr marL="2514600" indent="-228600" defTabSz="917575" eaLnBrk="0" fontAlgn="base" hangingPunct="0">
              <a:spcBef>
                <a:spcPct val="0"/>
              </a:spcBef>
              <a:spcAft>
                <a:spcPct val="0"/>
              </a:spcAft>
              <a:defRPr sz="2400">
                <a:solidFill>
                  <a:schemeClr val="tx1"/>
                </a:solidFill>
                <a:latin typeface="Times" pitchFamily="18" charset="0"/>
              </a:defRPr>
            </a:lvl6pPr>
            <a:lvl7pPr marL="2971800" indent="-228600" defTabSz="917575" eaLnBrk="0" fontAlgn="base" hangingPunct="0">
              <a:spcBef>
                <a:spcPct val="0"/>
              </a:spcBef>
              <a:spcAft>
                <a:spcPct val="0"/>
              </a:spcAft>
              <a:defRPr sz="2400">
                <a:solidFill>
                  <a:schemeClr val="tx1"/>
                </a:solidFill>
                <a:latin typeface="Times" pitchFamily="18" charset="0"/>
              </a:defRPr>
            </a:lvl7pPr>
            <a:lvl8pPr marL="3429000" indent="-228600" defTabSz="917575" eaLnBrk="0" fontAlgn="base" hangingPunct="0">
              <a:spcBef>
                <a:spcPct val="0"/>
              </a:spcBef>
              <a:spcAft>
                <a:spcPct val="0"/>
              </a:spcAft>
              <a:defRPr sz="2400">
                <a:solidFill>
                  <a:schemeClr val="tx1"/>
                </a:solidFill>
                <a:latin typeface="Times" pitchFamily="18" charset="0"/>
              </a:defRPr>
            </a:lvl8pPr>
            <a:lvl9pPr marL="3886200" indent="-228600" defTabSz="917575" eaLnBrk="0" fontAlgn="base" hangingPunct="0">
              <a:spcBef>
                <a:spcPct val="0"/>
              </a:spcBef>
              <a:spcAft>
                <a:spcPct val="0"/>
              </a:spcAft>
              <a:defRPr sz="2400">
                <a:solidFill>
                  <a:schemeClr val="tx1"/>
                </a:solidFill>
                <a:latin typeface="Times" pitchFamily="18" charset="0"/>
              </a:defRPr>
            </a:lvl9pPr>
          </a:lstStyle>
          <a:p>
            <a:fld id="{98F7570A-BC07-4991-BDAB-B345C9D014EA}" type="slidenum">
              <a:rPr lang="de-DE" sz="1200" smtClean="0">
                <a:latin typeface="Times New Roman" pitchFamily="18" charset="0"/>
              </a:rPr>
              <a:pPr/>
              <a:t>14</a:t>
            </a:fld>
            <a:endParaRPr lang="de-DE" sz="1200" smtClean="0">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D	63.6711393	</a:t>
            </a:r>
          </a:p>
          <a:p>
            <a:pPr eaLnBrk="1" hangingPunct="1"/>
            <a:r>
              <a:rPr lang="de-DE" smtClean="0"/>
              <a:t>F	20.3767009	</a:t>
            </a:r>
          </a:p>
          <a:p>
            <a:pPr eaLnBrk="1" hangingPunct="1"/>
            <a:r>
              <a:rPr lang="de-DE" smtClean="0"/>
              <a:t>I	6.46213438	</a:t>
            </a:r>
          </a:p>
          <a:p>
            <a:pPr eaLnBrk="1" hangingPunct="1"/>
            <a:r>
              <a:rPr lang="de-DE" smtClean="0"/>
              <a:t>RR	0.48154434	</a:t>
            </a:r>
          </a:p>
          <a:p>
            <a:pPr eaLnBrk="1" hangingPunct="1"/>
            <a:r>
              <a:rPr lang="de-DE" smtClean="0"/>
              <a:t>A	9.00848105	</a:t>
            </a:r>
          </a:p>
          <a:p>
            <a:pPr eaLnBrk="1" hangingPunct="1"/>
            <a:r>
              <a:rPr lang="de-DE" smtClean="0"/>
              <a:t>	100	</a:t>
            </a:r>
          </a:p>
          <a:p>
            <a:pPr eaLnBrk="1" hangingPunct="1"/>
            <a:endParaRPr lang="de-CH" smtClean="0"/>
          </a:p>
          <a:p>
            <a:pPr eaLnBrk="1" hangingPunct="1"/>
            <a:r>
              <a:rPr lang="de-CH" smtClean="0"/>
              <a:t>Volkszählung 2000</a:t>
            </a:r>
          </a:p>
          <a:p>
            <a:pPr eaLnBrk="1" hangingPunct="1"/>
            <a:endParaRPr lang="de-CH" smtClean="0"/>
          </a:p>
          <a:p>
            <a:pPr eaLnBrk="1" hangingPunct="1"/>
            <a:endParaRPr lang="de-DE" smtClean="0"/>
          </a:p>
        </p:txBody>
      </p:sp>
    </p:spTree>
    <p:extLst>
      <p:ext uri="{BB962C8B-B14F-4D97-AF65-F5344CB8AC3E}">
        <p14:creationId xmlns:p14="http://schemas.microsoft.com/office/powerpoint/2010/main" val="2074405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30">
              <a:defRPr sz="2500">
                <a:solidFill>
                  <a:schemeClr val="tx1"/>
                </a:solidFill>
                <a:latin typeface="Times" pitchFamily="18" charset="0"/>
              </a:defRPr>
            </a:lvl1pPr>
            <a:lvl2pPr marL="769993" indent="-296151" defTabSz="949330">
              <a:defRPr sz="2500">
                <a:solidFill>
                  <a:schemeClr val="tx1"/>
                </a:solidFill>
                <a:latin typeface="Times" pitchFamily="18" charset="0"/>
              </a:defRPr>
            </a:lvl2pPr>
            <a:lvl3pPr marL="1184605" indent="-236921" defTabSz="949330">
              <a:defRPr sz="2500">
                <a:solidFill>
                  <a:schemeClr val="tx1"/>
                </a:solidFill>
                <a:latin typeface="Times" pitchFamily="18" charset="0"/>
              </a:defRPr>
            </a:lvl3pPr>
            <a:lvl4pPr marL="1658447" indent="-236921" defTabSz="949330">
              <a:defRPr sz="2500">
                <a:solidFill>
                  <a:schemeClr val="tx1"/>
                </a:solidFill>
                <a:latin typeface="Times" pitchFamily="18" charset="0"/>
              </a:defRPr>
            </a:lvl4pPr>
            <a:lvl5pPr marL="2132289" indent="-236921" defTabSz="949330">
              <a:defRPr sz="2500">
                <a:solidFill>
                  <a:schemeClr val="tx1"/>
                </a:solidFill>
                <a:latin typeface="Times" pitchFamily="18" charset="0"/>
              </a:defRPr>
            </a:lvl5pPr>
            <a:lvl6pPr marL="2606131" indent="-236921" defTabSz="949330" eaLnBrk="0" fontAlgn="base" hangingPunct="0">
              <a:spcBef>
                <a:spcPct val="0"/>
              </a:spcBef>
              <a:spcAft>
                <a:spcPct val="0"/>
              </a:spcAft>
              <a:defRPr sz="2500">
                <a:solidFill>
                  <a:schemeClr val="tx1"/>
                </a:solidFill>
                <a:latin typeface="Times" pitchFamily="18" charset="0"/>
              </a:defRPr>
            </a:lvl6pPr>
            <a:lvl7pPr marL="3079974" indent="-236921" defTabSz="949330" eaLnBrk="0" fontAlgn="base" hangingPunct="0">
              <a:spcBef>
                <a:spcPct val="0"/>
              </a:spcBef>
              <a:spcAft>
                <a:spcPct val="0"/>
              </a:spcAft>
              <a:defRPr sz="2500">
                <a:solidFill>
                  <a:schemeClr val="tx1"/>
                </a:solidFill>
                <a:latin typeface="Times" pitchFamily="18" charset="0"/>
              </a:defRPr>
            </a:lvl7pPr>
            <a:lvl8pPr marL="3553816" indent="-236921" defTabSz="949330" eaLnBrk="0" fontAlgn="base" hangingPunct="0">
              <a:spcBef>
                <a:spcPct val="0"/>
              </a:spcBef>
              <a:spcAft>
                <a:spcPct val="0"/>
              </a:spcAft>
              <a:defRPr sz="2500">
                <a:solidFill>
                  <a:schemeClr val="tx1"/>
                </a:solidFill>
                <a:latin typeface="Times" pitchFamily="18" charset="0"/>
              </a:defRPr>
            </a:lvl8pPr>
            <a:lvl9pPr marL="4027658" indent="-236921" defTabSz="949330" eaLnBrk="0" fontAlgn="base" hangingPunct="0">
              <a:spcBef>
                <a:spcPct val="0"/>
              </a:spcBef>
              <a:spcAft>
                <a:spcPct val="0"/>
              </a:spcAft>
              <a:defRPr sz="2500">
                <a:solidFill>
                  <a:schemeClr val="tx1"/>
                </a:solidFill>
                <a:latin typeface="Times" pitchFamily="18" charset="0"/>
              </a:defRPr>
            </a:lvl9pPr>
          </a:lstStyle>
          <a:p>
            <a:fld id="{19D8F5CE-CC91-4896-B17C-64D00BEDF619}" type="slidenum">
              <a:rPr lang="fr-FR" altLang="de-DE" sz="1200">
                <a:latin typeface="Times New Roman" pitchFamily="18" charset="0"/>
              </a:rPr>
              <a:pPr/>
              <a:t>64</a:t>
            </a:fld>
            <a:endParaRPr lang="fr-FR" altLang="de-DE" sz="1200">
              <a:latin typeface="Times New Roman" pitchFamily="18" charset="0"/>
            </a:endParaRPr>
          </a:p>
        </p:txBody>
      </p:sp>
      <p:sp>
        <p:nvSpPr>
          <p:cNvPr id="116739" name="Rectangle 2"/>
          <p:cNvSpPr>
            <a:spLocks noGrp="1" noRot="1" noChangeAspect="1" noChangeArrowheads="1" noTextEdit="1"/>
          </p:cNvSpPr>
          <p:nvPr>
            <p:ph type="sldImg"/>
          </p:nvPr>
        </p:nvSpPr>
        <p:spPr>
          <a:xfrm>
            <a:off x="993775" y="766763"/>
            <a:ext cx="5118100" cy="3840162"/>
          </a:xfrm>
          <a:ln/>
        </p:spPr>
      </p:sp>
      <p:sp>
        <p:nvSpPr>
          <p:cNvPr id="116740" name="Rectangle 3"/>
          <p:cNvSpPr>
            <a:spLocks noGrp="1" noChangeArrowheads="1"/>
          </p:cNvSpPr>
          <p:nvPr>
            <p:ph type="body" idx="1"/>
          </p:nvPr>
        </p:nvSpPr>
        <p:spPr>
          <a:xfrm>
            <a:off x="710726" y="4861564"/>
            <a:ext cx="5677851" cy="46058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4058290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ln/>
        </p:spPr>
      </p:sp>
      <p:sp>
        <p:nvSpPr>
          <p:cNvPr id="117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177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68B96070-E503-4F0D-A8F7-DE3535CEEFB0}" type="slidenum">
              <a:rPr lang="fr-FR" altLang="de-DE" sz="1200">
                <a:latin typeface="Times New Roman" pitchFamily="18" charset="0"/>
              </a:rPr>
              <a:pPr/>
              <a:t>65</a:t>
            </a:fld>
            <a:endParaRPr lang="fr-FR" altLang="de-DE" sz="1200">
              <a:latin typeface="Times New Roman" pitchFamily="18" charset="0"/>
            </a:endParaRPr>
          </a:p>
        </p:txBody>
      </p:sp>
    </p:spTree>
    <p:extLst>
      <p:ext uri="{BB962C8B-B14F-4D97-AF65-F5344CB8AC3E}">
        <p14:creationId xmlns:p14="http://schemas.microsoft.com/office/powerpoint/2010/main" val="73304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bildplatzhalter 1"/>
          <p:cNvSpPr>
            <a:spLocks noGrp="1" noRot="1" noChangeAspect="1" noTextEdit="1"/>
          </p:cNvSpPr>
          <p:nvPr>
            <p:ph type="sldImg"/>
          </p:nvPr>
        </p:nvSpPr>
        <p:spPr>
          <a:ln/>
        </p:spPr>
      </p:sp>
      <p:sp>
        <p:nvSpPr>
          <p:cNvPr id="1187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187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880">
              <a:defRPr sz="2500">
                <a:solidFill>
                  <a:schemeClr val="tx1"/>
                </a:solidFill>
                <a:latin typeface="Times" pitchFamily="18" charset="0"/>
              </a:defRPr>
            </a:lvl1pPr>
            <a:lvl2pPr marL="769993" indent="-296151" defTabSz="983880">
              <a:defRPr sz="2500">
                <a:solidFill>
                  <a:schemeClr val="tx1"/>
                </a:solidFill>
                <a:latin typeface="Times" pitchFamily="18" charset="0"/>
              </a:defRPr>
            </a:lvl2pPr>
            <a:lvl3pPr marL="1184605" indent="-236921" defTabSz="983880">
              <a:defRPr sz="2500">
                <a:solidFill>
                  <a:schemeClr val="tx1"/>
                </a:solidFill>
                <a:latin typeface="Times" pitchFamily="18" charset="0"/>
              </a:defRPr>
            </a:lvl3pPr>
            <a:lvl4pPr marL="1658447" indent="-236921" defTabSz="983880">
              <a:defRPr sz="2500">
                <a:solidFill>
                  <a:schemeClr val="tx1"/>
                </a:solidFill>
                <a:latin typeface="Times" pitchFamily="18" charset="0"/>
              </a:defRPr>
            </a:lvl4pPr>
            <a:lvl5pPr marL="2132289" indent="-236921" defTabSz="983880">
              <a:defRPr sz="2500">
                <a:solidFill>
                  <a:schemeClr val="tx1"/>
                </a:solidFill>
                <a:latin typeface="Times" pitchFamily="18" charset="0"/>
              </a:defRPr>
            </a:lvl5pPr>
            <a:lvl6pPr marL="2606131" indent="-236921" defTabSz="983880" eaLnBrk="0" fontAlgn="base" hangingPunct="0">
              <a:spcBef>
                <a:spcPct val="0"/>
              </a:spcBef>
              <a:spcAft>
                <a:spcPct val="0"/>
              </a:spcAft>
              <a:defRPr sz="2500">
                <a:solidFill>
                  <a:schemeClr val="tx1"/>
                </a:solidFill>
                <a:latin typeface="Times" pitchFamily="18" charset="0"/>
              </a:defRPr>
            </a:lvl6pPr>
            <a:lvl7pPr marL="3079974" indent="-236921" defTabSz="983880" eaLnBrk="0" fontAlgn="base" hangingPunct="0">
              <a:spcBef>
                <a:spcPct val="0"/>
              </a:spcBef>
              <a:spcAft>
                <a:spcPct val="0"/>
              </a:spcAft>
              <a:defRPr sz="2500">
                <a:solidFill>
                  <a:schemeClr val="tx1"/>
                </a:solidFill>
                <a:latin typeface="Times" pitchFamily="18" charset="0"/>
              </a:defRPr>
            </a:lvl7pPr>
            <a:lvl8pPr marL="3553816" indent="-236921" defTabSz="983880" eaLnBrk="0" fontAlgn="base" hangingPunct="0">
              <a:spcBef>
                <a:spcPct val="0"/>
              </a:spcBef>
              <a:spcAft>
                <a:spcPct val="0"/>
              </a:spcAft>
              <a:defRPr sz="2500">
                <a:solidFill>
                  <a:schemeClr val="tx1"/>
                </a:solidFill>
                <a:latin typeface="Times" pitchFamily="18" charset="0"/>
              </a:defRPr>
            </a:lvl8pPr>
            <a:lvl9pPr marL="4027658" indent="-236921" defTabSz="983880" eaLnBrk="0" fontAlgn="base" hangingPunct="0">
              <a:spcBef>
                <a:spcPct val="0"/>
              </a:spcBef>
              <a:spcAft>
                <a:spcPct val="0"/>
              </a:spcAft>
              <a:defRPr sz="2500">
                <a:solidFill>
                  <a:schemeClr val="tx1"/>
                </a:solidFill>
                <a:latin typeface="Times" pitchFamily="18" charset="0"/>
              </a:defRPr>
            </a:lvl9pPr>
          </a:lstStyle>
          <a:p>
            <a:fld id="{93106D3D-793A-4CB9-8BCF-BAFA8893C33B}" type="slidenum">
              <a:rPr lang="fr-FR" altLang="de-DE" sz="1200">
                <a:latin typeface="Times New Roman" pitchFamily="18" charset="0"/>
              </a:rPr>
              <a:pPr/>
              <a:t>66</a:t>
            </a:fld>
            <a:endParaRPr lang="fr-FR" altLang="de-DE" sz="1200">
              <a:latin typeface="Times New Roman" pitchFamily="18" charset="0"/>
            </a:endParaRPr>
          </a:p>
        </p:txBody>
      </p:sp>
    </p:spTree>
    <p:extLst>
      <p:ext uri="{BB962C8B-B14F-4D97-AF65-F5344CB8AC3E}">
        <p14:creationId xmlns:p14="http://schemas.microsoft.com/office/powerpoint/2010/main" val="598087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C048255-80C7-4BEB-AEB7-948A68177A19}" type="slidenum">
              <a:rPr lang="fr-FR" altLang="de-DE" sz="1200">
                <a:latin typeface="Times New Roman" panose="02020603050405020304" pitchFamily="18" charset="0"/>
              </a:rPr>
              <a:pPr/>
              <a:t>68</a:t>
            </a:fld>
            <a:endParaRPr lang="fr-FR" altLang="de-DE"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04582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pitchFamily="18" charset="0"/>
              </a:defRPr>
            </a:lvl1pPr>
            <a:lvl2pPr marL="742950" indent="-285750" defTabSz="917575">
              <a:defRPr sz="2400">
                <a:solidFill>
                  <a:schemeClr val="tx1"/>
                </a:solidFill>
                <a:latin typeface="Times" pitchFamily="18" charset="0"/>
              </a:defRPr>
            </a:lvl2pPr>
            <a:lvl3pPr marL="1143000" indent="-228600" defTabSz="917575">
              <a:defRPr sz="2400">
                <a:solidFill>
                  <a:schemeClr val="tx1"/>
                </a:solidFill>
                <a:latin typeface="Times" pitchFamily="18" charset="0"/>
              </a:defRPr>
            </a:lvl3pPr>
            <a:lvl4pPr marL="1600200" indent="-228600" defTabSz="917575">
              <a:defRPr sz="2400">
                <a:solidFill>
                  <a:schemeClr val="tx1"/>
                </a:solidFill>
                <a:latin typeface="Times" pitchFamily="18" charset="0"/>
              </a:defRPr>
            </a:lvl4pPr>
            <a:lvl5pPr marL="2057400" indent="-228600" defTabSz="917575">
              <a:defRPr sz="2400">
                <a:solidFill>
                  <a:schemeClr val="tx1"/>
                </a:solidFill>
                <a:latin typeface="Times" pitchFamily="18" charset="0"/>
              </a:defRPr>
            </a:lvl5pPr>
            <a:lvl6pPr marL="2514600" indent="-228600" defTabSz="917575" eaLnBrk="0" fontAlgn="base" hangingPunct="0">
              <a:spcBef>
                <a:spcPct val="0"/>
              </a:spcBef>
              <a:spcAft>
                <a:spcPct val="0"/>
              </a:spcAft>
              <a:defRPr sz="2400">
                <a:solidFill>
                  <a:schemeClr val="tx1"/>
                </a:solidFill>
                <a:latin typeface="Times" pitchFamily="18" charset="0"/>
              </a:defRPr>
            </a:lvl6pPr>
            <a:lvl7pPr marL="2971800" indent="-228600" defTabSz="917575" eaLnBrk="0" fontAlgn="base" hangingPunct="0">
              <a:spcBef>
                <a:spcPct val="0"/>
              </a:spcBef>
              <a:spcAft>
                <a:spcPct val="0"/>
              </a:spcAft>
              <a:defRPr sz="2400">
                <a:solidFill>
                  <a:schemeClr val="tx1"/>
                </a:solidFill>
                <a:latin typeface="Times" pitchFamily="18" charset="0"/>
              </a:defRPr>
            </a:lvl7pPr>
            <a:lvl8pPr marL="3429000" indent="-228600" defTabSz="917575" eaLnBrk="0" fontAlgn="base" hangingPunct="0">
              <a:spcBef>
                <a:spcPct val="0"/>
              </a:spcBef>
              <a:spcAft>
                <a:spcPct val="0"/>
              </a:spcAft>
              <a:defRPr sz="2400">
                <a:solidFill>
                  <a:schemeClr val="tx1"/>
                </a:solidFill>
                <a:latin typeface="Times" pitchFamily="18" charset="0"/>
              </a:defRPr>
            </a:lvl8pPr>
            <a:lvl9pPr marL="3886200" indent="-228600" defTabSz="917575" eaLnBrk="0" fontAlgn="base" hangingPunct="0">
              <a:spcBef>
                <a:spcPct val="0"/>
              </a:spcBef>
              <a:spcAft>
                <a:spcPct val="0"/>
              </a:spcAft>
              <a:defRPr sz="2400">
                <a:solidFill>
                  <a:schemeClr val="tx1"/>
                </a:solidFill>
                <a:latin typeface="Times" pitchFamily="18" charset="0"/>
              </a:defRPr>
            </a:lvl9pPr>
          </a:lstStyle>
          <a:p>
            <a:fld id="{3067CCB2-58A8-4E58-A5BB-7DD655EB0A8F}" type="slidenum">
              <a:rPr lang="de-DE" sz="1200" smtClean="0">
                <a:latin typeface="Times New Roman" pitchFamily="18" charset="0"/>
              </a:rPr>
              <a:pPr/>
              <a:t>17</a:t>
            </a:fld>
            <a:endParaRPr lang="de-DE" sz="1200" smtClean="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dirty="0" smtClean="0"/>
          </a:p>
        </p:txBody>
      </p:sp>
    </p:spTree>
    <p:extLst>
      <p:ext uri="{BB962C8B-B14F-4D97-AF65-F5344CB8AC3E}">
        <p14:creationId xmlns:p14="http://schemas.microsoft.com/office/powerpoint/2010/main" val="39697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p>
        </p:txBody>
      </p:sp>
      <p:sp>
        <p:nvSpPr>
          <p:cNvPr id="798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AE3F0EAB-08BB-48F7-B31C-B98296513412}" type="slidenum">
              <a:rPr lang="de-DE" sz="1200" smtClean="0">
                <a:latin typeface="Times New Roman" pitchFamily="18" charset="0"/>
              </a:rPr>
              <a:pPr/>
              <a:t>19</a:t>
            </a:fld>
            <a:endParaRPr lang="de-DE" sz="1200" smtClean="0">
              <a:latin typeface="Times New Roman" pitchFamily="18" charset="0"/>
            </a:endParaRPr>
          </a:p>
        </p:txBody>
      </p:sp>
    </p:spTree>
    <p:extLst>
      <p:ext uri="{BB962C8B-B14F-4D97-AF65-F5344CB8AC3E}">
        <p14:creationId xmlns:p14="http://schemas.microsoft.com/office/powerpoint/2010/main" val="374621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3673F5FC-ED95-4A37-B6A6-DD391E1BE6B7}" type="slidenum">
              <a:rPr lang="fr-FR" sz="1200" smtClean="0">
                <a:latin typeface="Times New Roman" pitchFamily="18" charset="0"/>
              </a:rPr>
              <a:pPr/>
              <a:t>20</a:t>
            </a:fld>
            <a:endParaRPr lang="fr-FR" sz="1200" smtClean="0">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413273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p:cNvSpPr>
            <a:spLocks noGrp="1" noRot="1" noChangeAspect="1" noTextEdit="1"/>
          </p:cNvSpPr>
          <p:nvPr>
            <p:ph type="sldImg"/>
          </p:nvPr>
        </p:nvSpPr>
        <p:spPr>
          <a:ln/>
        </p:spPr>
      </p:sp>
      <p:sp>
        <p:nvSpPr>
          <p:cNvPr id="1044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p>
        </p:txBody>
      </p:sp>
      <p:sp>
        <p:nvSpPr>
          <p:cNvPr id="1044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9E97C094-D7F6-47DF-BC2E-3BE0309A2C8A}" type="slidenum">
              <a:rPr lang="fr-FR" sz="1200" smtClean="0">
                <a:latin typeface="Times New Roman" pitchFamily="18" charset="0"/>
              </a:rPr>
              <a:pPr/>
              <a:t>21</a:t>
            </a:fld>
            <a:endParaRPr lang="fr-FR" sz="1200" smtClean="0">
              <a:latin typeface="Times New Roman" pitchFamily="18" charset="0"/>
            </a:endParaRPr>
          </a:p>
        </p:txBody>
      </p:sp>
    </p:spTree>
    <p:extLst>
      <p:ext uri="{BB962C8B-B14F-4D97-AF65-F5344CB8AC3E}">
        <p14:creationId xmlns:p14="http://schemas.microsoft.com/office/powerpoint/2010/main" val="321564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a:ln/>
        </p:spPr>
      </p:sp>
      <p:sp>
        <p:nvSpPr>
          <p:cNvPr id="1064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p>
        </p:txBody>
      </p:sp>
      <p:sp>
        <p:nvSpPr>
          <p:cNvPr id="1065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itchFamily="18" charset="0"/>
              </a:defRPr>
            </a:lvl1pPr>
            <a:lvl2pPr marL="742950" indent="-285750" defTabSz="949325">
              <a:defRPr sz="2400">
                <a:solidFill>
                  <a:schemeClr val="tx1"/>
                </a:solidFill>
                <a:latin typeface="Times" pitchFamily="18" charset="0"/>
              </a:defRPr>
            </a:lvl2pPr>
            <a:lvl3pPr marL="1143000" indent="-228600" defTabSz="949325">
              <a:defRPr sz="2400">
                <a:solidFill>
                  <a:schemeClr val="tx1"/>
                </a:solidFill>
                <a:latin typeface="Times" pitchFamily="18" charset="0"/>
              </a:defRPr>
            </a:lvl3pPr>
            <a:lvl4pPr marL="1600200" indent="-228600" defTabSz="949325">
              <a:defRPr sz="2400">
                <a:solidFill>
                  <a:schemeClr val="tx1"/>
                </a:solidFill>
                <a:latin typeface="Times" pitchFamily="18" charset="0"/>
              </a:defRPr>
            </a:lvl4pPr>
            <a:lvl5pPr marL="2057400" indent="-228600" defTabSz="949325">
              <a:defRPr sz="2400">
                <a:solidFill>
                  <a:schemeClr val="tx1"/>
                </a:solidFill>
                <a:latin typeface="Times" pitchFamily="18" charset="0"/>
              </a:defRPr>
            </a:lvl5pPr>
            <a:lvl6pPr marL="2514600" indent="-228600" defTabSz="949325" eaLnBrk="0" fontAlgn="base" hangingPunct="0">
              <a:spcBef>
                <a:spcPct val="0"/>
              </a:spcBef>
              <a:spcAft>
                <a:spcPct val="0"/>
              </a:spcAft>
              <a:defRPr sz="2400">
                <a:solidFill>
                  <a:schemeClr val="tx1"/>
                </a:solidFill>
                <a:latin typeface="Times" pitchFamily="18" charset="0"/>
              </a:defRPr>
            </a:lvl6pPr>
            <a:lvl7pPr marL="2971800" indent="-228600" defTabSz="949325" eaLnBrk="0" fontAlgn="base" hangingPunct="0">
              <a:spcBef>
                <a:spcPct val="0"/>
              </a:spcBef>
              <a:spcAft>
                <a:spcPct val="0"/>
              </a:spcAft>
              <a:defRPr sz="2400">
                <a:solidFill>
                  <a:schemeClr val="tx1"/>
                </a:solidFill>
                <a:latin typeface="Times" pitchFamily="18" charset="0"/>
              </a:defRPr>
            </a:lvl7pPr>
            <a:lvl8pPr marL="3429000" indent="-228600" defTabSz="949325" eaLnBrk="0" fontAlgn="base" hangingPunct="0">
              <a:spcBef>
                <a:spcPct val="0"/>
              </a:spcBef>
              <a:spcAft>
                <a:spcPct val="0"/>
              </a:spcAft>
              <a:defRPr sz="2400">
                <a:solidFill>
                  <a:schemeClr val="tx1"/>
                </a:solidFill>
                <a:latin typeface="Times" pitchFamily="18" charset="0"/>
              </a:defRPr>
            </a:lvl8pPr>
            <a:lvl9pPr marL="3886200" indent="-228600" defTabSz="949325" eaLnBrk="0" fontAlgn="base" hangingPunct="0">
              <a:spcBef>
                <a:spcPct val="0"/>
              </a:spcBef>
              <a:spcAft>
                <a:spcPct val="0"/>
              </a:spcAft>
              <a:defRPr sz="2400">
                <a:solidFill>
                  <a:schemeClr val="tx1"/>
                </a:solidFill>
                <a:latin typeface="Times" pitchFamily="18" charset="0"/>
              </a:defRPr>
            </a:lvl9pPr>
          </a:lstStyle>
          <a:p>
            <a:fld id="{25EC745A-BD6D-4924-991A-1FB8564E1D96}" type="slidenum">
              <a:rPr lang="fr-FR" sz="1200" smtClean="0">
                <a:latin typeface="Times New Roman" pitchFamily="18" charset="0"/>
              </a:rPr>
              <a:pPr/>
              <a:t>22</a:t>
            </a:fld>
            <a:endParaRPr lang="fr-FR" sz="1200" smtClean="0">
              <a:latin typeface="Times New Roman" pitchFamily="18" charset="0"/>
            </a:endParaRPr>
          </a:p>
        </p:txBody>
      </p:sp>
    </p:spTree>
    <p:extLst>
      <p:ext uri="{BB962C8B-B14F-4D97-AF65-F5344CB8AC3E}">
        <p14:creationId xmlns:p14="http://schemas.microsoft.com/office/powerpoint/2010/main" val="2971243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acintosh%20HD:Users:jgrosse:Documents:1474_Event_Accueil_prof_2005:PresentationPPT_MDP:CAV-CAM-01771-HQ.jpg"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1"/>
          <p:cNvSpPr>
            <a:spLocks noChangeArrowheads="1"/>
          </p:cNvSpPr>
          <p:nvPr/>
        </p:nvSpPr>
        <p:spPr bwMode="auto">
          <a:xfrm>
            <a:off x="3124200" y="0"/>
            <a:ext cx="5995988" cy="68580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5" name="Picture 11" descr="Macintosh HD:Users:jgrosse:Documents:1474_Event_Accueil_prof_2005:PresentationPPT_MDP:CAV-CAM-01771-HQ.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19400" y="0"/>
            <a:ext cx="67818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31242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7" name="Picture 13" descr="&#10;ppt1final.png                                                  05D47BE1Macintosh HD                   BBA3E1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1371600" y="3657600"/>
            <a:ext cx="7391400" cy="1905000"/>
          </a:xfrm>
        </p:spPr>
        <p:txBody>
          <a:bodyPr anchor="t"/>
          <a:lstStyle>
            <a:lvl1pPr algn="l">
              <a:defRPr sz="3600"/>
            </a:lvl1pPr>
          </a:lstStyle>
          <a:p>
            <a:pPr lvl="0"/>
            <a:r>
              <a:rPr lang="fr-FR" altLang="fr-FR" noProof="0" smtClean="0"/>
              <a:t>Modifiez le style du titre</a:t>
            </a:r>
          </a:p>
        </p:txBody>
      </p:sp>
      <p:sp>
        <p:nvSpPr>
          <p:cNvPr id="5126" name="Rectangle 6"/>
          <p:cNvSpPr>
            <a:spLocks noGrp="1" noChangeArrowheads="1"/>
          </p:cNvSpPr>
          <p:nvPr>
            <p:ph type="subTitle" idx="1"/>
          </p:nvPr>
        </p:nvSpPr>
        <p:spPr>
          <a:xfrm>
            <a:off x="1371600" y="2895600"/>
            <a:ext cx="7391400" cy="533400"/>
          </a:xfrm>
        </p:spPr>
        <p:txBody>
          <a:bodyPr/>
          <a:lstStyle>
            <a:lvl1pPr marL="0" indent="0">
              <a:buFontTx/>
              <a:buNone/>
              <a:defRPr sz="1800">
                <a:solidFill>
                  <a:srgbClr val="ABABAB"/>
                </a:solidFill>
              </a:defRPr>
            </a:lvl1pPr>
          </a:lstStyle>
          <a:p>
            <a:pPr lvl="0"/>
            <a:r>
              <a:rPr lang="fr-FR" altLang="fr-FR" noProof="0" smtClean="0"/>
              <a:t>Modifiez le style des sous-titres du masque</a:t>
            </a:r>
          </a:p>
        </p:txBody>
      </p:sp>
      <p:sp>
        <p:nvSpPr>
          <p:cNvPr id="8" name="Rectangle 15"/>
          <p:cNvSpPr>
            <a:spLocks noGrp="1" noChangeArrowheads="1"/>
          </p:cNvSpPr>
          <p:nvPr>
            <p:ph type="dt" sz="half" idx="10"/>
          </p:nvPr>
        </p:nvSpPr>
        <p:spPr>
          <a:xfrm>
            <a:off x="7908925" y="6229350"/>
            <a:ext cx="1006475" cy="246063"/>
          </a:xfrm>
        </p:spPr>
        <p:txBody>
          <a:bodyPr wrap="none" anchor="ctr">
            <a:spAutoFit/>
          </a:bodyPr>
          <a:lstStyle>
            <a:lvl1pPr>
              <a:defRPr>
                <a:solidFill>
                  <a:schemeClr val="tx1"/>
                </a:solidFill>
              </a:defRPr>
            </a:lvl1pPr>
          </a:lstStyle>
          <a:p>
            <a:fld id="{BF3F16FE-FD66-4AA6-B88D-80F0B006AC13}" type="datetime2">
              <a:rPr lang="fr-FR" altLang="fr-FR"/>
              <a:pPr/>
              <a:t>mercredi 18 octobre 2017</a:t>
            </a:fld>
            <a:endParaRPr lang="fr-FR" altLang="fr-FR"/>
          </a:p>
        </p:txBody>
      </p:sp>
    </p:spTree>
    <p:extLst>
      <p:ext uri="{BB962C8B-B14F-4D97-AF65-F5344CB8AC3E}">
        <p14:creationId xmlns:p14="http://schemas.microsoft.com/office/powerpoint/2010/main" val="394749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AD41F09C-7B68-4D6D-8E69-F24359B206D1}" type="datetime2">
              <a:rPr lang="fr-FR" altLang="fr-FR"/>
              <a:pPr/>
              <a:t>mercredi 18 octobre 2017</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9501CE71-5004-4387-9022-C0B696E46BB0}"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566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BD8AA9D5-1936-4091-97F7-48FF371A89A3}" type="datetime2">
              <a:rPr lang="fr-FR" altLang="fr-FR"/>
              <a:pPr/>
              <a:t>mercredi 18 octobre 2017</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38EA8B24-B35E-437D-B732-6FD87A34A268}"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8553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CC5E4976-8BE9-4F0F-A96D-A2D1393E9E96}" type="slidenum">
              <a:rPr lang="fr-FR">
                <a:solidFill>
                  <a:schemeClr val="bg2"/>
                </a:solidFill>
              </a:rPr>
              <a:pPr>
                <a:defRPr/>
              </a:pPr>
              <a:t>‹Nr.›</a:t>
            </a:fld>
            <a:r>
              <a:rPr lang="fr-FR">
                <a:solidFill>
                  <a:schemeClr val="bg2"/>
                </a:solidFill>
              </a:rPr>
              <a:t> </a:t>
            </a:r>
            <a:r>
              <a:rPr lang="fr-FR"/>
              <a:t>|</a:t>
            </a:r>
          </a:p>
        </p:txBody>
      </p:sp>
    </p:spTree>
    <p:extLst>
      <p:ext uri="{BB962C8B-B14F-4D97-AF65-F5344CB8AC3E}">
        <p14:creationId xmlns:p14="http://schemas.microsoft.com/office/powerpoint/2010/main" val="250661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16C4DC00-E3DC-48CB-9673-A0DD0DC3DE10}" type="datetime2">
              <a:rPr lang="fr-FR" altLang="fr-FR"/>
              <a:pPr/>
              <a:t>mercredi 18 octobre 2017</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C23B547-BF57-426C-9706-2C63605AAA5C}"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08554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fld id="{4DF0EA6A-D12E-47D4-A1AC-21270BA38011}" type="datetime2">
              <a:rPr lang="fr-FR" altLang="fr-FR"/>
              <a:pPr/>
              <a:t>mercredi 18 octobre 2017</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EF9C8270-875D-4C6F-B454-A7D568E25BF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87735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fld id="{95FED334-E2CE-4712-90AA-FC17A48B5A1E}" type="datetime2">
              <a:rPr lang="fr-FR" altLang="fr-FR"/>
              <a:pPr/>
              <a:t>mercredi 18 octobre 2017</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A6AA7B6E-95F2-47AC-8A48-91572F0B99E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177578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fld id="{6F9EF180-B4DC-47F5-932F-512EFCA11613}" type="datetime2">
              <a:rPr lang="fr-FR" altLang="fr-FR"/>
              <a:pPr/>
              <a:t>mercredi 18 octobre 2017</a:t>
            </a:fld>
            <a:endParaRPr lang="fr-FR" altLang="fr-FR" sz="1400"/>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0BAE38C2-297A-4188-B38C-415642DEE46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7091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4"/>
          <p:cNvSpPr>
            <a:spLocks noGrp="1" noChangeArrowheads="1"/>
          </p:cNvSpPr>
          <p:nvPr>
            <p:ph type="dt" sz="half" idx="10"/>
          </p:nvPr>
        </p:nvSpPr>
        <p:spPr>
          <a:ln/>
        </p:spPr>
        <p:txBody>
          <a:bodyPr/>
          <a:lstStyle>
            <a:lvl1pPr>
              <a:defRPr/>
            </a:lvl1pPr>
          </a:lstStyle>
          <a:p>
            <a:fld id="{4E83824D-ED56-4C0F-AEB7-B576C6AC2D92}" type="datetime2">
              <a:rPr lang="fr-FR" altLang="fr-FR"/>
              <a:pPr/>
              <a:t>mercredi 18 octobre 2017</a:t>
            </a:fld>
            <a:endParaRPr lang="fr-FR" altLang="fr-FR" sz="1400"/>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670E51EA-59DD-45F6-876E-7C421BF376F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60485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D8419D-9E94-458C-82CC-B17BA16AD1CF}" type="datetime2">
              <a:rPr lang="fr-FR" altLang="fr-FR"/>
              <a:pPr/>
              <a:t>mercredi 18 octobre 2017</a:t>
            </a:fld>
            <a:endParaRPr lang="fr-FR" altLang="fr-FR" sz="1400"/>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195540C6-1953-4CDE-839E-BE10EC5B1E45}"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8759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67E10CF-5417-47AA-9285-E0D540482FEA}" type="datetime2">
              <a:rPr lang="fr-FR" altLang="fr-FR"/>
              <a:pPr/>
              <a:t>mercredi 18 octobre 2017</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9C6E37A-302E-4805-8926-900B4D03855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7846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CH"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04B8734-F3A1-4B76-B808-A18A219DB9F9}" type="datetime2">
              <a:rPr lang="fr-FR" altLang="fr-FR"/>
              <a:pPr/>
              <a:t>mercredi 18 octobre 2017</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B9C626C4-4358-4233-B0E8-7E1AF1FF314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4407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acintosh%20HD:Users:jgrosse:Desktop:logoUNIL.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6019800"/>
            <a:ext cx="3111500"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27" name="Rectangle 9"/>
          <p:cNvSpPr>
            <a:spLocks noChangeArrowheads="1"/>
          </p:cNvSpPr>
          <p:nvPr/>
        </p:nvSpPr>
        <p:spPr bwMode="auto">
          <a:xfrm>
            <a:off x="3111500" y="6019800"/>
            <a:ext cx="6032500" cy="8382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1028" name="Picture 15" descr="ppt2final3.png                                                 05D47BE1Macintosh HD                   BBA3E16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p:cNvSpPr>
            <a:spLocks noChangeArrowheads="1"/>
          </p:cNvSpPr>
          <p:nvPr/>
        </p:nvSpPr>
        <p:spPr bwMode="auto">
          <a:xfrm>
            <a:off x="381000" y="6019800"/>
            <a:ext cx="2209800" cy="5334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a:solidFill>
                  <a:schemeClr val="bg1"/>
                </a:solidFill>
                <a:latin typeface="Verdana" pitchFamily="34" charset="0"/>
              </a:defRPr>
            </a:lvl1pPr>
          </a:lstStyle>
          <a:p>
            <a:fld id="{3158D26D-7411-4CA4-8B08-772A5EF7CA96}" type="datetime2">
              <a:rPr lang="fr-FR" altLang="fr-FR"/>
              <a:pPr/>
              <a:t>mercredi 18 octobre 2017</a:t>
            </a:fld>
            <a:endParaRPr lang="fr-FR" altLang="fr-FR" sz="140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ea typeface="+mn-ea"/>
              </a:defRPr>
            </a:lvl1pPr>
          </a:lstStyle>
          <a:p>
            <a:pPr>
              <a:defRPr/>
            </a:pPr>
            <a:r>
              <a:rPr lang="fr-FR" altLang="fr-FR"/>
              <a:t>Titre de la présentation</a:t>
            </a:r>
          </a:p>
        </p:txBody>
      </p:sp>
      <p:sp>
        <p:nvSpPr>
          <p:cNvPr id="4" name="Rectangle 6"/>
          <p:cNvSpPr>
            <a:spLocks noGrp="1" noChangeArrowheads="1"/>
          </p:cNvSpPr>
          <p:nvPr>
            <p:ph type="sldNum" sz="quarter" idx="4"/>
          </p:nvPr>
        </p:nvSpPr>
        <p:spPr bwMode="auto">
          <a:xfrm>
            <a:off x="2819400" y="6216650"/>
            <a:ext cx="2832100" cy="27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200" smtClean="0">
                <a:latin typeface="+mn-lt"/>
                <a:ea typeface="+mn-ea"/>
              </a:defRPr>
            </a:lvl1pPr>
          </a:lstStyle>
          <a:p>
            <a:pPr>
              <a:defRPr/>
            </a:pPr>
            <a:r>
              <a:rPr lang="fr-FR"/>
              <a:t>| </a:t>
            </a:r>
            <a:r>
              <a:rPr lang="fr-FR">
                <a:solidFill>
                  <a:schemeClr val="bg2"/>
                </a:solidFill>
              </a:rPr>
              <a:t>Diapositive </a:t>
            </a:r>
            <a:fld id="{D980155A-9496-4488-9878-90F86DE341EB}" type="slidenum">
              <a:rPr lang="fr-FR">
                <a:solidFill>
                  <a:schemeClr val="bg2"/>
                </a:solidFill>
              </a:rPr>
              <a:pPr>
                <a:defRPr/>
              </a:pPr>
              <a:t>‹Nr.›</a:t>
            </a:fld>
            <a:r>
              <a:rPr lang="fr-FR">
                <a:solidFill>
                  <a:schemeClr val="bg2"/>
                </a:solidFill>
              </a:rPr>
              <a:t> </a:t>
            </a:r>
            <a:r>
              <a:rPr lang="fr-FR"/>
              <a:t>|</a:t>
            </a:r>
            <a:endParaRPr lang="fr-FR" dirty="0"/>
          </a:p>
        </p:txBody>
      </p:sp>
      <p:pic>
        <p:nvPicPr>
          <p:cNvPr id="1035" name="Picture 12" descr="Macintosh HD:Users:jgrosse:Desktop:logoUNIL.png"/>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9" r:id="rId12"/>
  </p:sldLayoutIdLst>
  <p:txStyles>
    <p:titleStyle>
      <a:lvl1pPr algn="ctr" rtl="0" fontAlgn="base">
        <a:spcBef>
          <a:spcPct val="0"/>
        </a:spcBef>
        <a:spcAft>
          <a:spcPct val="0"/>
        </a:spcAft>
        <a:defRPr sz="3000" b="1">
          <a:solidFill>
            <a:srgbClr val="0099CC"/>
          </a:solidFill>
          <a:latin typeface="+mj-lt"/>
          <a:ea typeface="+mj-ea"/>
          <a:cs typeface="+mj-cs"/>
        </a:defRPr>
      </a:lvl1pPr>
      <a:lvl2pPr algn="ctr" rtl="0" fontAlgn="base">
        <a:spcBef>
          <a:spcPct val="0"/>
        </a:spcBef>
        <a:spcAft>
          <a:spcPct val="0"/>
        </a:spcAft>
        <a:defRPr sz="3000" b="1">
          <a:solidFill>
            <a:srgbClr val="0099CC"/>
          </a:solidFill>
          <a:latin typeface="Verdana" pitchFamily="1" charset="0"/>
          <a:ea typeface="ヒラギノ角ゴ Pro W3" pitchFamily="1" charset="-128"/>
        </a:defRPr>
      </a:lvl2pPr>
      <a:lvl3pPr algn="ctr" rtl="0" fontAlgn="base">
        <a:spcBef>
          <a:spcPct val="0"/>
        </a:spcBef>
        <a:spcAft>
          <a:spcPct val="0"/>
        </a:spcAft>
        <a:defRPr sz="3000" b="1">
          <a:solidFill>
            <a:srgbClr val="0099CC"/>
          </a:solidFill>
          <a:latin typeface="Verdana" pitchFamily="1" charset="0"/>
          <a:ea typeface="ヒラギノ角ゴ Pro W3" pitchFamily="1" charset="-128"/>
        </a:defRPr>
      </a:lvl3pPr>
      <a:lvl4pPr algn="ctr" rtl="0" fontAlgn="base">
        <a:spcBef>
          <a:spcPct val="0"/>
        </a:spcBef>
        <a:spcAft>
          <a:spcPct val="0"/>
        </a:spcAft>
        <a:defRPr sz="3000" b="1">
          <a:solidFill>
            <a:srgbClr val="0099CC"/>
          </a:solidFill>
          <a:latin typeface="Verdana" pitchFamily="1" charset="0"/>
          <a:ea typeface="ヒラギノ角ゴ Pro W3" pitchFamily="1" charset="-128"/>
        </a:defRPr>
      </a:lvl4pPr>
      <a:lvl5pPr algn="ctr" rtl="0" fontAlgn="base">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p:titleStyle>
    <p:bodyStyle>
      <a:lvl1pPr marL="342900" indent="-342900" algn="l" rtl="0" fontAlgn="base">
        <a:spcBef>
          <a:spcPct val="35000"/>
        </a:spcBef>
        <a:spcAft>
          <a:spcPct val="0"/>
        </a:spcAft>
        <a:buChar char="•"/>
        <a:defRPr sz="2400">
          <a:solidFill>
            <a:schemeClr val="tx1"/>
          </a:solidFill>
          <a:latin typeface="+mn-lt"/>
          <a:ea typeface="+mn-ea"/>
          <a:cs typeface="+mn-cs"/>
        </a:defRPr>
      </a:lvl1pPr>
      <a:lvl2pPr marL="742950" indent="-285750" algn="l" rtl="0" fontAlgn="base">
        <a:spcBef>
          <a:spcPct val="15000"/>
        </a:spcBef>
        <a:spcAft>
          <a:spcPct val="0"/>
        </a:spcAft>
        <a:buChar char="–"/>
        <a:defRPr>
          <a:solidFill>
            <a:schemeClr val="tx1"/>
          </a:solidFill>
          <a:latin typeface="+mn-lt"/>
          <a:ea typeface="+mn-ea"/>
        </a:defRPr>
      </a:lvl2pPr>
      <a:lvl3pPr marL="1143000" indent="-228600" algn="l" rtl="0" fontAlgn="base">
        <a:spcBef>
          <a:spcPct val="20000"/>
        </a:spcBef>
        <a:spcAft>
          <a:spcPct val="0"/>
        </a:spcAft>
        <a:buChar char="•"/>
        <a:defRPr sz="1200">
          <a:solidFill>
            <a:schemeClr val="tx1"/>
          </a:solidFill>
          <a:latin typeface="+mn-lt"/>
          <a:ea typeface="+mn-ea"/>
        </a:defRPr>
      </a:lvl3pPr>
      <a:lvl4pPr marL="1562100" indent="-228600" algn="l" rtl="0" fontAlgn="base">
        <a:spcBef>
          <a:spcPct val="20000"/>
        </a:spcBef>
        <a:spcAft>
          <a:spcPct val="0"/>
        </a:spcAft>
        <a:buChar char="–"/>
        <a:defRPr sz="2000">
          <a:solidFill>
            <a:schemeClr val="tx1"/>
          </a:solidFill>
          <a:latin typeface="+mn-lt"/>
          <a:ea typeface="+mn-ea"/>
        </a:defRPr>
      </a:lvl4pPr>
      <a:lvl5pPr marL="1981200" indent="-228600" algn="l" rtl="0" fontAlgn="base">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www.tagesanzeiger.ch/wirtschaft/unternehmen-und-konjunktur/organisation/nespresso/s.html" TargetMode="External"/><Relationship Id="rId4" Type="http://schemas.openxmlformats.org/officeDocument/2006/relationships/hyperlink" Target="https://www.tagesanzeiger.ch/wirtschaft/unternehmen-und-konjunktur/organisation/nestle/s.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wmf"/><Relationship Id="rId4" Type="http://schemas.openxmlformats.org/officeDocument/2006/relationships/image" Target="../media/image77.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subTitle" idx="1"/>
          </p:nvPr>
        </p:nvSpPr>
        <p:spPr>
          <a:xfrm>
            <a:off x="3059832" y="3429000"/>
            <a:ext cx="5715000" cy="1652588"/>
          </a:xfrm>
          <a:noFill/>
        </p:spPr>
        <p:txBody>
          <a:bodyPr/>
          <a:lstStyle/>
          <a:p>
            <a:pPr eaLnBrk="1" hangingPunct="1">
              <a:lnSpc>
                <a:spcPct val="130000"/>
              </a:lnSpc>
            </a:pPr>
            <a:endParaRPr lang="en-US" altLang="de-DE" sz="1400" dirty="0">
              <a:solidFill>
                <a:srgbClr val="000066"/>
              </a:solidFill>
            </a:endParaRPr>
          </a:p>
          <a:p>
            <a:pPr eaLnBrk="1" hangingPunct="1">
              <a:lnSpc>
                <a:spcPct val="130000"/>
              </a:lnSpc>
            </a:pPr>
            <a:r>
              <a:rPr lang="en-US" altLang="de-DE" sz="1400" dirty="0" smtClean="0">
                <a:solidFill>
                  <a:srgbClr val="000066"/>
                </a:solidFill>
              </a:rPr>
              <a:t>Joint Doctoral Workshop Potsdam, NIG and IDHEAP </a:t>
            </a:r>
            <a:endParaRPr lang="en-US" altLang="de-DE" sz="1400" dirty="0">
              <a:solidFill>
                <a:srgbClr val="000066"/>
              </a:solidFill>
            </a:endParaRPr>
          </a:p>
          <a:p>
            <a:pPr>
              <a:lnSpc>
                <a:spcPct val="130000"/>
              </a:lnSpc>
            </a:pPr>
            <a:endParaRPr lang="de-CH" altLang="de-DE" sz="1050" dirty="0" smtClean="0">
              <a:solidFill>
                <a:srgbClr val="000066"/>
              </a:solidFill>
            </a:endParaRPr>
          </a:p>
          <a:p>
            <a:pPr>
              <a:lnSpc>
                <a:spcPct val="130000"/>
              </a:lnSpc>
            </a:pPr>
            <a:endParaRPr lang="de-CH" altLang="de-DE" sz="1050" dirty="0">
              <a:solidFill>
                <a:srgbClr val="000066"/>
              </a:solidFill>
            </a:endParaRPr>
          </a:p>
          <a:p>
            <a:pPr>
              <a:lnSpc>
                <a:spcPct val="130000"/>
              </a:lnSpc>
            </a:pPr>
            <a:r>
              <a:rPr lang="de-CH" altLang="de-DE" sz="1050" dirty="0" smtClean="0">
                <a:solidFill>
                  <a:srgbClr val="000066"/>
                </a:solidFill>
              </a:rPr>
              <a:t>Lausanne, 18.10.2017</a:t>
            </a:r>
          </a:p>
          <a:p>
            <a:pPr>
              <a:lnSpc>
                <a:spcPct val="130000"/>
              </a:lnSpc>
            </a:pPr>
            <a:endParaRPr lang="de-CH" altLang="de-DE" sz="1050" dirty="0" smtClean="0">
              <a:solidFill>
                <a:srgbClr val="000066"/>
              </a:solidFill>
            </a:endParaRPr>
          </a:p>
          <a:p>
            <a:pPr>
              <a:lnSpc>
                <a:spcPct val="130000"/>
              </a:lnSpc>
            </a:pPr>
            <a:r>
              <a:rPr lang="de-CH" altLang="de-DE" sz="1400" dirty="0" smtClean="0">
                <a:solidFill>
                  <a:srgbClr val="000066"/>
                </a:solidFill>
              </a:rPr>
              <a:t>Prof</a:t>
            </a:r>
            <a:r>
              <a:rPr lang="de-CH" altLang="de-DE" sz="1400" dirty="0">
                <a:solidFill>
                  <a:srgbClr val="000066"/>
                </a:solidFill>
              </a:rPr>
              <a:t>. </a:t>
            </a:r>
            <a:r>
              <a:rPr lang="de-CH" altLang="de-DE" sz="1400" dirty="0" smtClean="0">
                <a:solidFill>
                  <a:srgbClr val="000066"/>
                </a:solidFill>
              </a:rPr>
              <a:t>Dr. Andreas Ladner</a:t>
            </a:r>
            <a:endParaRPr lang="de-CH" altLang="de-DE" sz="1400" dirty="0">
              <a:solidFill>
                <a:srgbClr val="000066"/>
              </a:solidFill>
            </a:endParaRPr>
          </a:p>
          <a:p>
            <a:pPr eaLnBrk="1" hangingPunct="1">
              <a:lnSpc>
                <a:spcPct val="130000"/>
              </a:lnSpc>
            </a:pPr>
            <a:endParaRPr lang="de-CH" altLang="de-DE" sz="1400" dirty="0">
              <a:solidFill>
                <a:srgbClr val="000066"/>
              </a:solidFill>
            </a:endParaRPr>
          </a:p>
          <a:p>
            <a:pPr>
              <a:lnSpc>
                <a:spcPct val="120000"/>
              </a:lnSpc>
            </a:pPr>
            <a:endParaRPr lang="fr-FR" altLang="de-DE" sz="1600" dirty="0" smtClean="0">
              <a:solidFill>
                <a:srgbClr val="000066"/>
              </a:solidFill>
            </a:endParaRPr>
          </a:p>
          <a:p>
            <a:pPr>
              <a:lnSpc>
                <a:spcPct val="120000"/>
              </a:lnSpc>
            </a:pPr>
            <a:endParaRPr lang="de-DE" altLang="de-DE" sz="1000" dirty="0" smtClean="0"/>
          </a:p>
        </p:txBody>
      </p:sp>
      <p:sp>
        <p:nvSpPr>
          <p:cNvPr id="8195" name="Rectangle 8"/>
          <p:cNvSpPr>
            <a:spLocks noChangeArrowheads="1"/>
          </p:cNvSpPr>
          <p:nvPr/>
        </p:nvSpPr>
        <p:spPr bwMode="auto">
          <a:xfrm>
            <a:off x="3132138" y="2564904"/>
            <a:ext cx="57150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eaLnBrk="1" hangingPunct="1">
              <a:spcBef>
                <a:spcPct val="0"/>
              </a:spcBef>
              <a:buFontTx/>
              <a:buNone/>
            </a:pPr>
            <a:r>
              <a:rPr lang="en-GB" altLang="de-DE" sz="2000" b="1" dirty="0" smtClean="0">
                <a:solidFill>
                  <a:schemeClr val="tx2"/>
                </a:solidFill>
                <a:latin typeface="Arial Unicode MS" pitchFamily="34" charset="-128"/>
              </a:rPr>
              <a:t>Switzerland in a comparative perspective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60648"/>
            <a:ext cx="8686800" cy="990600"/>
          </a:xfrm>
        </p:spPr>
        <p:txBody>
          <a:bodyPr/>
          <a:lstStyle/>
          <a:p>
            <a:r>
              <a:rPr lang="de-CH" dirty="0" err="1"/>
              <a:t>Cheese</a:t>
            </a:r>
            <a:r>
              <a:rPr lang="de-CH" dirty="0"/>
              <a:t>, </a:t>
            </a:r>
            <a:r>
              <a:rPr lang="de-CH" dirty="0" err="1"/>
              <a:t>choclate</a:t>
            </a:r>
            <a:r>
              <a:rPr lang="de-CH" dirty="0"/>
              <a:t>, </a:t>
            </a:r>
            <a:r>
              <a:rPr lang="de-CH" dirty="0" err="1"/>
              <a:t>what</a:t>
            </a:r>
            <a:r>
              <a:rPr lang="de-CH" dirty="0"/>
              <a:t> </a:t>
            </a:r>
            <a:r>
              <a:rPr lang="de-CH" dirty="0" err="1"/>
              <a:t>else</a:t>
            </a:r>
            <a:r>
              <a:rPr lang="de-CH" dirty="0"/>
              <a:t>?</a:t>
            </a:r>
          </a:p>
        </p:txBody>
      </p:sp>
      <p:sp>
        <p:nvSpPr>
          <p:cNvPr id="3" name="Inhaltsplatzhalter 2"/>
          <p:cNvSpPr>
            <a:spLocks noGrp="1"/>
          </p:cNvSpPr>
          <p:nvPr>
            <p:ph idx="1"/>
          </p:nvPr>
        </p:nvSpPr>
        <p:spPr/>
        <p:txBody>
          <a:bodyPr/>
          <a:lstStyle/>
          <a:p>
            <a:endParaRPr lang="de-CH"/>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10</a:t>
            </a:fld>
            <a:r>
              <a:rPr lang="fr-FR" smtClean="0">
                <a:solidFill>
                  <a:schemeClr val="bg2"/>
                </a:solidFill>
              </a:rPr>
              <a:t> </a:t>
            </a:r>
            <a:r>
              <a:rPr lang="fr-FR" smtClean="0"/>
              <a:t>|</a:t>
            </a:r>
            <a:endParaRPr lang="fr-FR"/>
          </a:p>
        </p:txBody>
      </p:sp>
      <p:pic>
        <p:nvPicPr>
          <p:cNvPr id="5" name="Grafik 4"/>
          <p:cNvPicPr>
            <a:picLocks noChangeAspect="1"/>
          </p:cNvPicPr>
          <p:nvPr/>
        </p:nvPicPr>
        <p:blipFill>
          <a:blip r:embed="rId2"/>
          <a:stretch>
            <a:fillRect/>
          </a:stretch>
        </p:blipFill>
        <p:spPr>
          <a:xfrm>
            <a:off x="971600" y="1124744"/>
            <a:ext cx="7380312" cy="4650107"/>
          </a:xfrm>
          <a:prstGeom prst="rect">
            <a:avLst/>
          </a:prstGeom>
        </p:spPr>
      </p:pic>
    </p:spTree>
    <p:extLst>
      <p:ext uri="{BB962C8B-B14F-4D97-AF65-F5344CB8AC3E}">
        <p14:creationId xmlns:p14="http://schemas.microsoft.com/office/powerpoint/2010/main" val="185182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0"/>
            <a:ext cx="8686800" cy="990600"/>
          </a:xfrm>
        </p:spPr>
        <p:txBody>
          <a:bodyPr/>
          <a:lstStyle/>
          <a:p>
            <a:r>
              <a:rPr lang="de-CH" smtClean="0"/>
              <a:t>Nespresso</a:t>
            </a:r>
            <a:r>
              <a:rPr lang="de-CH" dirty="0" smtClean="0"/>
              <a:t>, </a:t>
            </a:r>
            <a:r>
              <a:rPr lang="de-CH" dirty="0" err="1" smtClean="0"/>
              <a:t>what</a:t>
            </a:r>
            <a:r>
              <a:rPr lang="de-CH" dirty="0" smtClean="0"/>
              <a:t> </a:t>
            </a:r>
            <a:r>
              <a:rPr lang="de-CH" dirty="0" err="1" smtClean="0"/>
              <a:t>else</a:t>
            </a:r>
            <a:r>
              <a:rPr lang="de-CH" dirty="0" smtClean="0"/>
              <a:t>!</a:t>
            </a:r>
            <a:endParaRPr lang="de-CH" dirty="0"/>
          </a:p>
        </p:txBody>
      </p:sp>
      <p:pic>
        <p:nvPicPr>
          <p:cNvPr id="5" name="Inhaltsplatzhalter 4"/>
          <p:cNvPicPr>
            <a:picLocks noGrp="1" noChangeAspect="1"/>
          </p:cNvPicPr>
          <p:nvPr>
            <p:ph idx="1"/>
          </p:nvPr>
        </p:nvPicPr>
        <p:blipFill>
          <a:blip r:embed="rId2"/>
          <a:stretch>
            <a:fillRect/>
          </a:stretch>
        </p:blipFill>
        <p:spPr>
          <a:xfrm>
            <a:off x="257119" y="990600"/>
            <a:ext cx="4607647" cy="2769096"/>
          </a:xfrm>
          <a:prstGeom prst="rect">
            <a:avLst/>
          </a:prstGeom>
        </p:spPr>
      </p:pic>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11</a:t>
            </a:fld>
            <a:r>
              <a:rPr lang="fr-FR" smtClean="0">
                <a:solidFill>
                  <a:schemeClr val="bg2"/>
                </a:solidFill>
              </a:rPr>
              <a:t> </a:t>
            </a:r>
            <a:r>
              <a:rPr lang="fr-FR" smtClean="0"/>
              <a:t>|</a:t>
            </a:r>
            <a:endParaRPr lang="fr-FR"/>
          </a:p>
        </p:txBody>
      </p:sp>
      <p:pic>
        <p:nvPicPr>
          <p:cNvPr id="6" name="Grafik 5"/>
          <p:cNvPicPr>
            <a:picLocks noChangeAspect="1"/>
          </p:cNvPicPr>
          <p:nvPr/>
        </p:nvPicPr>
        <p:blipFill>
          <a:blip r:embed="rId3"/>
          <a:stretch>
            <a:fillRect/>
          </a:stretch>
        </p:blipFill>
        <p:spPr>
          <a:xfrm>
            <a:off x="4355976" y="2777716"/>
            <a:ext cx="4309885" cy="3096344"/>
          </a:xfrm>
          <a:prstGeom prst="rect">
            <a:avLst/>
          </a:prstGeom>
        </p:spPr>
      </p:pic>
      <p:sp>
        <p:nvSpPr>
          <p:cNvPr id="7" name="Textfeld 6"/>
          <p:cNvSpPr txBox="1"/>
          <p:nvPr/>
        </p:nvSpPr>
        <p:spPr>
          <a:xfrm>
            <a:off x="5220072" y="990600"/>
            <a:ext cx="3096344" cy="1569660"/>
          </a:xfrm>
          <a:prstGeom prst="rect">
            <a:avLst/>
          </a:prstGeom>
          <a:noFill/>
        </p:spPr>
        <p:txBody>
          <a:bodyPr wrap="square" rtlCol="0">
            <a:spAutoFit/>
          </a:bodyPr>
          <a:lstStyle/>
          <a:p>
            <a:pPr algn="just"/>
            <a:r>
              <a:rPr lang="de-CH" sz="1600" dirty="0"/>
              <a:t>Dass Nespresso einmal zur </a:t>
            </a:r>
            <a:r>
              <a:rPr lang="de-CH" sz="1600" dirty="0" err="1"/>
              <a:t>Cashcow</a:t>
            </a:r>
            <a:r>
              <a:rPr lang="de-CH" sz="1600" dirty="0"/>
              <a:t> von </a:t>
            </a:r>
            <a:r>
              <a:rPr lang="de-CH" sz="1600" b="1" dirty="0">
                <a:hlinkClick r:id="rId4"/>
              </a:rPr>
              <a:t>Nestlé</a:t>
            </a:r>
            <a:r>
              <a:rPr lang="de-CH" sz="1600" dirty="0"/>
              <a:t> würde und Kaffee zu einem wichtigen Schweizer Exportprodukt – darauf hätte zu der Zeit wohl niemand wetten wollen.</a:t>
            </a:r>
            <a:endParaRPr lang="de-DE" sz="1600" kern="1200" dirty="0">
              <a:solidFill>
                <a:schemeClr val="tx1"/>
              </a:solidFill>
            </a:endParaRPr>
          </a:p>
        </p:txBody>
      </p:sp>
      <p:sp>
        <p:nvSpPr>
          <p:cNvPr id="8" name="Textfeld 7"/>
          <p:cNvSpPr txBox="1"/>
          <p:nvPr/>
        </p:nvSpPr>
        <p:spPr>
          <a:xfrm>
            <a:off x="257119" y="4015561"/>
            <a:ext cx="3744416" cy="2185214"/>
          </a:xfrm>
          <a:prstGeom prst="rect">
            <a:avLst/>
          </a:prstGeom>
          <a:noFill/>
        </p:spPr>
        <p:txBody>
          <a:bodyPr wrap="square" rtlCol="0">
            <a:spAutoFit/>
          </a:bodyPr>
          <a:lstStyle/>
          <a:p>
            <a:pPr algn="just"/>
            <a:r>
              <a:rPr lang="de-CH" sz="1200" dirty="0"/>
              <a:t>An einem kalten Januartag im Jahr 1988 erschien in der «Neuen Zürcher Zeitung» ein französisches Stelleninserat. Gesucht wurde ein «responsable du </a:t>
            </a:r>
            <a:r>
              <a:rPr lang="de-CH" sz="1200" dirty="0" err="1"/>
              <a:t>développement</a:t>
            </a:r>
            <a:r>
              <a:rPr lang="de-CH" sz="1200" dirty="0"/>
              <a:t> Nespresso» – jemand also, der </a:t>
            </a:r>
            <a:r>
              <a:rPr lang="de-CH" sz="1200" b="1" dirty="0">
                <a:hlinkClick r:id="rId5"/>
              </a:rPr>
              <a:t>Nespresso</a:t>
            </a:r>
            <a:r>
              <a:rPr lang="de-CH" sz="1200" dirty="0"/>
              <a:t> erfolgreich macht. </a:t>
            </a:r>
          </a:p>
          <a:p>
            <a:pPr algn="just"/>
            <a:r>
              <a:rPr lang="de-CH" sz="1200" dirty="0"/>
              <a:t>Diese Aufgabe erschien damals nicht eben einfach. Konkurrenten belächelten den zwei Jahre zuvor auf den Markt gebrachten Kapselkaffee. Der Handel sprach von einem Flop.</a:t>
            </a:r>
          </a:p>
          <a:p>
            <a:endParaRPr lang="de-CH" dirty="0"/>
          </a:p>
        </p:txBody>
      </p:sp>
    </p:spTree>
    <p:extLst>
      <p:ext uri="{BB962C8B-B14F-4D97-AF65-F5344CB8AC3E}">
        <p14:creationId xmlns:p14="http://schemas.microsoft.com/office/powerpoint/2010/main" val="2290891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31947" y="351436"/>
            <a:ext cx="7335837" cy="763587"/>
          </a:xfrm>
          <a:solidFill>
            <a:srgbClr val="FFFFFF"/>
          </a:solidFill>
        </p:spPr>
        <p:txBody>
          <a:bodyPr lIns="91440" tIns="45720" rIns="91440" bIns="45720" anchor="t"/>
          <a:lstStyle/>
          <a:p>
            <a:pPr algn="l" eaLnBrk="1" hangingPunct="1"/>
            <a:r>
              <a:rPr lang="de-DE" sz="2400" dirty="0" smtClean="0"/>
              <a:t>The </a:t>
            </a:r>
            <a:r>
              <a:rPr lang="de-DE" sz="2400" dirty="0" err="1" smtClean="0"/>
              <a:t>three</a:t>
            </a:r>
            <a:r>
              <a:rPr lang="de-DE" sz="2400" dirty="0" smtClean="0"/>
              <a:t> </a:t>
            </a:r>
            <a:r>
              <a:rPr lang="de-DE" sz="2400" dirty="0" err="1" smtClean="0"/>
              <a:t>pillars</a:t>
            </a:r>
            <a:r>
              <a:rPr lang="de-DE" sz="2400" dirty="0" smtClean="0"/>
              <a:t> </a:t>
            </a:r>
            <a:r>
              <a:rPr lang="de-DE" sz="2400" dirty="0" err="1" smtClean="0"/>
              <a:t>of</a:t>
            </a:r>
            <a:r>
              <a:rPr lang="de-DE" sz="2400" dirty="0" smtClean="0"/>
              <a:t> </a:t>
            </a:r>
            <a:r>
              <a:rPr lang="de-DE" sz="2400" dirty="0" err="1" smtClean="0"/>
              <a:t>the</a:t>
            </a:r>
            <a:r>
              <a:rPr lang="de-DE" sz="2400" dirty="0" smtClean="0"/>
              <a:t> Swiss </a:t>
            </a:r>
            <a:r>
              <a:rPr lang="de-DE" sz="2400" dirty="0" err="1" smtClean="0"/>
              <a:t>political</a:t>
            </a:r>
            <a:r>
              <a:rPr lang="de-DE" sz="2400" dirty="0" smtClean="0"/>
              <a:t> </a:t>
            </a:r>
            <a:r>
              <a:rPr lang="de-DE" sz="2400" dirty="0" err="1" smtClean="0"/>
              <a:t>system</a:t>
            </a:r>
            <a:r>
              <a:rPr lang="de-DE" sz="2400" dirty="0" smtClean="0"/>
              <a:t> </a:t>
            </a:r>
            <a:r>
              <a:rPr lang="de-DE" sz="2400" dirty="0" err="1" smtClean="0"/>
              <a:t>and</a:t>
            </a:r>
            <a:r>
              <a:rPr lang="de-DE" sz="2400" dirty="0" smtClean="0"/>
              <a:t> </a:t>
            </a:r>
            <a:r>
              <a:rPr lang="de-DE" sz="2400" dirty="0" err="1" smtClean="0"/>
              <a:t>the</a:t>
            </a:r>
            <a:r>
              <a:rPr lang="de-DE" sz="2400" dirty="0" smtClean="0"/>
              <a:t> </a:t>
            </a:r>
            <a:r>
              <a:rPr lang="de-DE" sz="2400" dirty="0" err="1" smtClean="0"/>
              <a:t>idea</a:t>
            </a:r>
            <a:r>
              <a:rPr lang="de-DE" sz="2400" dirty="0" smtClean="0"/>
              <a:t> </a:t>
            </a:r>
            <a:r>
              <a:rPr lang="de-DE" sz="2400" dirty="0" err="1" smtClean="0"/>
              <a:t>of</a:t>
            </a:r>
            <a:r>
              <a:rPr lang="de-DE" sz="2400" dirty="0" smtClean="0"/>
              <a:t> power </a:t>
            </a:r>
            <a:r>
              <a:rPr lang="de-DE" sz="2400" dirty="0" err="1" smtClean="0"/>
              <a:t>sharing</a:t>
            </a:r>
            <a:endParaRPr lang="de-DE" sz="2400" dirty="0" smtClean="0"/>
          </a:p>
        </p:txBody>
      </p:sp>
      <p:sp>
        <p:nvSpPr>
          <p:cNvPr id="8195" name="Text Box 3"/>
          <p:cNvSpPr txBox="1">
            <a:spLocks noChangeArrowheads="1"/>
          </p:cNvSpPr>
          <p:nvPr/>
        </p:nvSpPr>
        <p:spPr bwMode="auto">
          <a:xfrm>
            <a:off x="1042988" y="5013325"/>
            <a:ext cx="705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endParaRPr lang="de-DE" sz="1600">
              <a:latin typeface="Times New Roman" pitchFamily="18" charset="0"/>
            </a:endParaRPr>
          </a:p>
        </p:txBody>
      </p:sp>
      <p:sp>
        <p:nvSpPr>
          <p:cNvPr id="8196" name="Text Box 4"/>
          <p:cNvSpPr txBox="1">
            <a:spLocks noChangeArrowheads="1"/>
          </p:cNvSpPr>
          <p:nvPr/>
        </p:nvSpPr>
        <p:spPr bwMode="auto">
          <a:xfrm>
            <a:off x="1042988" y="5229225"/>
            <a:ext cx="6769100" cy="598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sz="3200" b="1">
                <a:solidFill>
                  <a:schemeClr val="tx2"/>
                </a:solidFill>
                <a:latin typeface="Arial Unicode MS" pitchFamily="34" charset="-128"/>
              </a:rPr>
              <a:t>Society</a:t>
            </a:r>
            <a:endParaRPr lang="de-DE" sz="3200" b="1">
              <a:solidFill>
                <a:schemeClr val="tx2"/>
              </a:solidFill>
              <a:latin typeface="Arial Unicode MS" pitchFamily="34" charset="-128"/>
            </a:endParaRPr>
          </a:p>
        </p:txBody>
      </p:sp>
      <p:sp>
        <p:nvSpPr>
          <p:cNvPr id="8197" name="Text Box 5"/>
          <p:cNvSpPr txBox="1">
            <a:spLocks noChangeArrowheads="1"/>
          </p:cNvSpPr>
          <p:nvPr/>
        </p:nvSpPr>
        <p:spPr bwMode="auto">
          <a:xfrm rot="-5400000">
            <a:off x="517909" y="3692909"/>
            <a:ext cx="2024881"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sz="2600" b="1" dirty="0" err="1">
                <a:latin typeface="Arial Unicode MS" pitchFamily="34" charset="-128"/>
              </a:rPr>
              <a:t>Federalism</a:t>
            </a:r>
            <a:endParaRPr lang="de-DE" sz="2600" b="1" dirty="0">
              <a:latin typeface="Arial Unicode MS" pitchFamily="34" charset="-128"/>
            </a:endParaRPr>
          </a:p>
        </p:txBody>
      </p:sp>
      <p:sp>
        <p:nvSpPr>
          <p:cNvPr id="8198" name="Rectangle 6"/>
          <p:cNvSpPr>
            <a:spLocks noChangeArrowheads="1"/>
          </p:cNvSpPr>
          <p:nvPr/>
        </p:nvSpPr>
        <p:spPr bwMode="auto">
          <a:xfrm>
            <a:off x="104298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8199" name="Text Box 7"/>
          <p:cNvSpPr txBox="1">
            <a:spLocks noChangeArrowheads="1"/>
          </p:cNvSpPr>
          <p:nvPr/>
        </p:nvSpPr>
        <p:spPr bwMode="auto">
          <a:xfrm rot="-5400000">
            <a:off x="3115469" y="3385344"/>
            <a:ext cx="23764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sz="2600" b="1" dirty="0">
                <a:latin typeface="Arial Unicode MS" pitchFamily="34" charset="-128"/>
              </a:rPr>
              <a:t>Consensus Democracy</a:t>
            </a:r>
            <a:endParaRPr lang="de-DE" sz="2200" b="1" dirty="0">
              <a:latin typeface="Arial Unicode MS" pitchFamily="34" charset="-128"/>
            </a:endParaRPr>
          </a:p>
        </p:txBody>
      </p:sp>
      <p:sp>
        <p:nvSpPr>
          <p:cNvPr id="8200" name="Rectangle 8"/>
          <p:cNvSpPr>
            <a:spLocks noChangeArrowheads="1"/>
          </p:cNvSpPr>
          <p:nvPr/>
        </p:nvSpPr>
        <p:spPr bwMode="auto">
          <a:xfrm>
            <a:off x="377983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8201" name="Text Box 9"/>
          <p:cNvSpPr txBox="1">
            <a:spLocks noChangeArrowheads="1"/>
          </p:cNvSpPr>
          <p:nvPr/>
        </p:nvSpPr>
        <p:spPr bwMode="auto">
          <a:xfrm rot="-5400000">
            <a:off x="5914232" y="3371056"/>
            <a:ext cx="23764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sz="2600" b="1" dirty="0" err="1">
                <a:latin typeface="Arial Unicode MS" pitchFamily="34" charset="-128"/>
              </a:rPr>
              <a:t>Direct</a:t>
            </a:r>
            <a:r>
              <a:rPr lang="de-CH" sz="2600" b="1" dirty="0">
                <a:latin typeface="Arial Unicode MS" pitchFamily="34" charset="-128"/>
              </a:rPr>
              <a:t> Democracy</a:t>
            </a:r>
            <a:endParaRPr lang="de-DE" sz="2600" b="1" dirty="0">
              <a:latin typeface="Arial Unicode MS" pitchFamily="34" charset="-128"/>
            </a:endParaRPr>
          </a:p>
        </p:txBody>
      </p:sp>
      <p:sp>
        <p:nvSpPr>
          <p:cNvPr id="8202" name="Rectangle 10"/>
          <p:cNvSpPr>
            <a:spLocks noChangeArrowheads="1"/>
          </p:cNvSpPr>
          <p:nvPr/>
        </p:nvSpPr>
        <p:spPr bwMode="auto">
          <a:xfrm>
            <a:off x="665956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8203" name="AutoShape 11"/>
          <p:cNvSpPr>
            <a:spLocks noChangeArrowheads="1"/>
          </p:cNvSpPr>
          <p:nvPr/>
        </p:nvSpPr>
        <p:spPr bwMode="auto">
          <a:xfrm>
            <a:off x="1042988" y="1628775"/>
            <a:ext cx="6769100" cy="9366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8204" name="Text Box 12"/>
          <p:cNvSpPr txBox="1">
            <a:spLocks noChangeArrowheads="1"/>
          </p:cNvSpPr>
          <p:nvPr/>
        </p:nvSpPr>
        <p:spPr bwMode="auto">
          <a:xfrm>
            <a:off x="3214688" y="1857375"/>
            <a:ext cx="2376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sz="3200" b="1">
                <a:solidFill>
                  <a:schemeClr val="tx2"/>
                </a:solidFill>
                <a:latin typeface="Arial Unicode MS" pitchFamily="34" charset="-128"/>
              </a:rPr>
              <a:t>Politics</a:t>
            </a:r>
            <a:endParaRPr lang="de-DE" sz="3200" b="1">
              <a:solidFill>
                <a:schemeClr val="tx2"/>
              </a:solidFill>
              <a:latin typeface="Arial Unicode MS" pitchFamily="34" charset="-128"/>
            </a:endParaRPr>
          </a:p>
        </p:txBody>
      </p:sp>
    </p:spTree>
    <p:extLst>
      <p:ext uri="{BB962C8B-B14F-4D97-AF65-F5344CB8AC3E}">
        <p14:creationId xmlns:p14="http://schemas.microsoft.com/office/powerpoint/2010/main" val="22626074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88640"/>
            <a:ext cx="8686800" cy="990600"/>
          </a:xfrm>
        </p:spPr>
        <p:txBody>
          <a:bodyPr/>
          <a:lstStyle/>
          <a:p>
            <a:r>
              <a:rPr lang="de-DE" altLang="de-DE" sz="2800" dirty="0" smtClean="0"/>
              <a:t>Contents</a:t>
            </a:r>
          </a:p>
        </p:txBody>
      </p:sp>
      <p:sp>
        <p:nvSpPr>
          <p:cNvPr id="8195" name="Rectangle 3"/>
          <p:cNvSpPr>
            <a:spLocks noGrp="1" noChangeArrowheads="1"/>
          </p:cNvSpPr>
          <p:nvPr>
            <p:ph type="body" idx="1"/>
          </p:nvPr>
        </p:nvSpPr>
        <p:spPr>
          <a:xfrm>
            <a:off x="971600" y="1340768"/>
            <a:ext cx="7640637" cy="4114800"/>
          </a:xfrm>
        </p:spPr>
        <p:txBody>
          <a:bodyPr/>
          <a:lstStyle/>
          <a:p>
            <a:pPr marL="419100" indent="-419100">
              <a:buFont typeface="Wingdings" pitchFamily="2" charset="2"/>
              <a:buAutoNum type="arabicPeriod"/>
            </a:pPr>
            <a:r>
              <a:rPr lang="de-CH" altLang="de-DE" sz="2200" b="1" dirty="0" smtClean="0">
                <a:solidFill>
                  <a:schemeClr val="tx2"/>
                </a:solidFill>
              </a:rPr>
              <a:t>Society </a:t>
            </a:r>
            <a:r>
              <a:rPr lang="de-CH" altLang="de-DE" sz="2200" b="1" dirty="0" err="1" smtClean="0">
                <a:solidFill>
                  <a:schemeClr val="tx2"/>
                </a:solidFill>
              </a:rPr>
              <a:t>and</a:t>
            </a:r>
            <a:r>
              <a:rPr lang="de-CH" altLang="de-DE" sz="2200" b="1" dirty="0" smtClean="0">
                <a:solidFill>
                  <a:schemeClr val="tx2"/>
                </a:solidFill>
              </a:rPr>
              <a:t> </a:t>
            </a:r>
            <a:r>
              <a:rPr lang="de-CH" altLang="de-DE" sz="2200" b="1" dirty="0" err="1" smtClean="0">
                <a:solidFill>
                  <a:schemeClr val="tx2"/>
                </a:solidFill>
              </a:rPr>
              <a:t>History</a:t>
            </a:r>
            <a:endParaRPr lang="de-CH" altLang="de-DE" sz="2200" b="1" dirty="0" smtClean="0">
              <a:solidFill>
                <a:schemeClr val="tx2"/>
              </a:solidFill>
            </a:endParaRPr>
          </a:p>
          <a:p>
            <a:pPr marL="419100" indent="-419100">
              <a:buFont typeface="Wingdings" pitchFamily="2" charset="2"/>
              <a:buAutoNum type="arabicPeriod"/>
            </a:pPr>
            <a:endParaRPr lang="de-CH" altLang="de-DE" sz="2200" b="1" dirty="0" smtClean="0">
              <a:solidFill>
                <a:schemeClr val="tx2"/>
              </a:solidFill>
            </a:endParaRPr>
          </a:p>
          <a:p>
            <a:pPr marL="419100" indent="-419100">
              <a:buFont typeface="Wingdings" pitchFamily="2" charset="2"/>
              <a:buAutoNum type="arabicPeriod"/>
            </a:pPr>
            <a:r>
              <a:rPr lang="en-US" altLang="de-DE" sz="2200" dirty="0" smtClean="0"/>
              <a:t>Federalism and Municipalities</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Government and Parliament</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Direct Democracy</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Conclusion – lessons to learn</a:t>
            </a:r>
          </a:p>
          <a:p>
            <a:pPr marL="419100" indent="-419100">
              <a:buFont typeface="Wingdings" pitchFamily="2" charset="2"/>
              <a:buNone/>
            </a:pPr>
            <a:endParaRPr lang="en-US" altLang="de-DE" dirty="0" smtClean="0"/>
          </a:p>
        </p:txBody>
      </p:sp>
    </p:spTree>
    <p:extLst>
      <p:ext uri="{BB962C8B-B14F-4D97-AF65-F5344CB8AC3E}">
        <p14:creationId xmlns:p14="http://schemas.microsoft.com/office/powerpoint/2010/main" val="2716696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7"/>
          <p:cNvSpPr>
            <a:spLocks noGrp="1" noChangeArrowheads="1"/>
          </p:cNvSpPr>
          <p:nvPr>
            <p:ph type="title"/>
          </p:nvPr>
        </p:nvSpPr>
        <p:spPr>
          <a:xfrm>
            <a:off x="-1882527" y="503436"/>
            <a:ext cx="8229600" cy="858838"/>
          </a:xfrm>
        </p:spPr>
        <p:txBody>
          <a:bodyPr lIns="91440" tIns="45720" rIns="91440" bIns="45720" anchor="t"/>
          <a:lstStyle/>
          <a:p>
            <a:pPr eaLnBrk="1" hangingPunct="1"/>
            <a:r>
              <a:rPr lang="de-CH" sz="2000" dirty="0" smtClean="0"/>
              <a:t>Language</a:t>
            </a:r>
            <a:endParaRPr lang="de-DE" sz="2400" dirty="0" smtClean="0"/>
          </a:p>
        </p:txBody>
      </p:sp>
      <p:graphicFrame>
        <p:nvGraphicFramePr>
          <p:cNvPr id="253973" name="Group 21"/>
          <p:cNvGraphicFramePr>
            <a:graphicFrameLocks noGrp="1"/>
          </p:cNvGraphicFramePr>
          <p:nvPr>
            <p:ph sz="half" idx="1"/>
          </p:nvPr>
        </p:nvGraphicFramePr>
        <p:xfrm>
          <a:off x="457200" y="1600200"/>
          <a:ext cx="4038600" cy="4525963"/>
        </p:xfrm>
        <a:graphic>
          <a:graphicData uri="http://schemas.openxmlformats.org/drawingml/2006/table">
            <a:tbl>
              <a:tblPr/>
              <a:tblGrid>
                <a:gridCol w="4038600"/>
              </a:tblGrid>
              <a:tr h="4525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800" b="0" i="0" u="none" strike="noStrike" cap="none" normalizeH="0" baseline="0" smtClean="0">
                        <a:ln>
                          <a:noFill/>
                        </a:ln>
                        <a:solidFill>
                          <a:schemeClr val="tx1"/>
                        </a:solidFill>
                        <a:effectLst/>
                        <a:latin typeface="Arial Unicode MS" pitchFamily="34" charset="-128"/>
                      </a:endParaRPr>
                    </a:p>
                  </a:txBody>
                  <a:tcPr anchor="b" horzOverflow="overflow">
                    <a:lnL>
                      <a:noFill/>
                    </a:lnL>
                    <a:lnR>
                      <a:noFill/>
                    </a:lnR>
                    <a:lnT>
                      <a:noFill/>
                    </a:lnT>
                    <a:lnB>
                      <a:noFill/>
                    </a:lnB>
                    <a:lnTlToBr>
                      <a:noFill/>
                    </a:lnTlToBr>
                    <a:lnBlToTr>
                      <a:noFill/>
                    </a:lnBlToTr>
                    <a:noFill/>
                  </a:tcPr>
                </a:tc>
              </a:tr>
            </a:tbl>
          </a:graphicData>
        </a:graphic>
      </p:graphicFrame>
      <p:graphicFrame>
        <p:nvGraphicFramePr>
          <p:cNvPr id="1026" name="Object 16"/>
          <p:cNvGraphicFramePr>
            <a:graphicFrameLocks noGrp="1" noChangeAspect="1"/>
          </p:cNvGraphicFramePr>
          <p:nvPr>
            <p:ph sz="half" idx="2"/>
            <p:extLst/>
          </p:nvPr>
        </p:nvGraphicFramePr>
        <p:xfrm>
          <a:off x="891381" y="1268760"/>
          <a:ext cx="6556375" cy="4303712"/>
        </p:xfrm>
        <a:graphic>
          <a:graphicData uri="http://schemas.openxmlformats.org/presentationml/2006/ole">
            <mc:AlternateContent xmlns:mc="http://schemas.openxmlformats.org/markup-compatibility/2006">
              <mc:Choice xmlns:v="urn:schemas-microsoft-com:vml" Requires="v">
                <p:oleObj spid="_x0000_s26652" r:id="rId4" imgW="6559865" imgH="4304149" progId="Excel.Chart.8">
                  <p:embed/>
                </p:oleObj>
              </mc:Choice>
              <mc:Fallback>
                <p:oleObj r:id="rId4" imgW="6559865" imgH="4304149"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81" y="1268760"/>
                        <a:ext cx="6556375" cy="4303712"/>
                      </a:xfrm>
                      <a:prstGeom prst="rect">
                        <a:avLst/>
                      </a:prstGeom>
                    </p:spPr>
                  </p:pic>
                </p:oleObj>
              </mc:Fallback>
            </mc:AlternateContent>
          </a:graphicData>
        </a:graphic>
      </p:graphicFrame>
      <p:sp>
        <p:nvSpPr>
          <p:cNvPr id="253974" name="Text Box 22"/>
          <p:cNvSpPr txBox="1">
            <a:spLocks noChangeArrowheads="1"/>
          </p:cNvSpPr>
          <p:nvPr/>
        </p:nvSpPr>
        <p:spPr bwMode="auto">
          <a:xfrm>
            <a:off x="1747118" y="5567363"/>
            <a:ext cx="112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dirty="0" smtClean="0"/>
              <a:t>63.8 </a:t>
            </a:r>
            <a:r>
              <a:rPr lang="de-CH" dirty="0"/>
              <a:t>%</a:t>
            </a:r>
            <a:endParaRPr lang="de-DE" dirty="0"/>
          </a:p>
        </p:txBody>
      </p:sp>
      <p:sp>
        <p:nvSpPr>
          <p:cNvPr id="253975" name="Text Box 23"/>
          <p:cNvSpPr txBox="1">
            <a:spLocks noChangeArrowheads="1"/>
          </p:cNvSpPr>
          <p:nvPr/>
        </p:nvSpPr>
        <p:spPr bwMode="auto">
          <a:xfrm>
            <a:off x="2893293" y="5575300"/>
            <a:ext cx="1122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dirty="0" smtClean="0"/>
              <a:t>20.4 </a:t>
            </a:r>
            <a:r>
              <a:rPr lang="de-CH" dirty="0"/>
              <a:t>%</a:t>
            </a:r>
            <a:endParaRPr lang="de-DE" dirty="0"/>
          </a:p>
        </p:txBody>
      </p:sp>
      <p:sp>
        <p:nvSpPr>
          <p:cNvPr id="253976" name="Text Box 24"/>
          <p:cNvSpPr txBox="1">
            <a:spLocks noChangeArrowheads="1"/>
          </p:cNvSpPr>
          <p:nvPr/>
        </p:nvSpPr>
        <p:spPr bwMode="auto">
          <a:xfrm>
            <a:off x="3998193" y="5559425"/>
            <a:ext cx="1122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dirty="0" smtClean="0"/>
              <a:t>6.5 </a:t>
            </a:r>
            <a:r>
              <a:rPr lang="de-CH" dirty="0"/>
              <a:t>%</a:t>
            </a:r>
            <a:endParaRPr lang="de-DE" dirty="0"/>
          </a:p>
        </p:txBody>
      </p:sp>
      <p:sp>
        <p:nvSpPr>
          <p:cNvPr id="253977" name="Text Box 25"/>
          <p:cNvSpPr txBox="1">
            <a:spLocks noChangeArrowheads="1"/>
          </p:cNvSpPr>
          <p:nvPr/>
        </p:nvSpPr>
        <p:spPr bwMode="auto">
          <a:xfrm>
            <a:off x="5187230" y="5575300"/>
            <a:ext cx="1122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a:t>0.5 %</a:t>
            </a:r>
            <a:endParaRPr lang="de-DE"/>
          </a:p>
        </p:txBody>
      </p:sp>
      <p:sp>
        <p:nvSpPr>
          <p:cNvPr id="253978" name="Text Box 26"/>
          <p:cNvSpPr txBox="1">
            <a:spLocks noChangeArrowheads="1"/>
          </p:cNvSpPr>
          <p:nvPr/>
        </p:nvSpPr>
        <p:spPr bwMode="auto">
          <a:xfrm>
            <a:off x="6295305" y="5573713"/>
            <a:ext cx="1122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de-CH"/>
              <a:t>9.0 %</a:t>
            </a:r>
            <a:endParaRPr lang="de-DE"/>
          </a:p>
        </p:txBody>
      </p:sp>
      <p:pic>
        <p:nvPicPr>
          <p:cNvPr id="104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5755" y="493018"/>
            <a:ext cx="3703973" cy="289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21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3974"/>
                                        </p:tgtEl>
                                        <p:attrNameLst>
                                          <p:attrName>style.visibility</p:attrName>
                                        </p:attrNameLst>
                                      </p:cBhvr>
                                      <p:to>
                                        <p:strVal val="visible"/>
                                      </p:to>
                                    </p:set>
                                    <p:anim calcmode="lin" valueType="num">
                                      <p:cBhvr additive="base">
                                        <p:cTn id="7" dur="500" fill="hold"/>
                                        <p:tgtEl>
                                          <p:spTgt spid="253974"/>
                                        </p:tgtEl>
                                        <p:attrNameLst>
                                          <p:attrName>ppt_x</p:attrName>
                                        </p:attrNameLst>
                                      </p:cBhvr>
                                      <p:tavLst>
                                        <p:tav tm="0">
                                          <p:val>
                                            <p:strVal val="#ppt_x"/>
                                          </p:val>
                                        </p:tav>
                                        <p:tav tm="100000">
                                          <p:val>
                                            <p:strVal val="#ppt_x"/>
                                          </p:val>
                                        </p:tav>
                                      </p:tavLst>
                                    </p:anim>
                                    <p:anim calcmode="lin" valueType="num">
                                      <p:cBhvr additive="base">
                                        <p:cTn id="8" dur="500" fill="hold"/>
                                        <p:tgtEl>
                                          <p:spTgt spid="2539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3975"/>
                                        </p:tgtEl>
                                        <p:attrNameLst>
                                          <p:attrName>style.visibility</p:attrName>
                                        </p:attrNameLst>
                                      </p:cBhvr>
                                      <p:to>
                                        <p:strVal val="visible"/>
                                      </p:to>
                                    </p:set>
                                    <p:anim calcmode="lin" valueType="num">
                                      <p:cBhvr additive="base">
                                        <p:cTn id="11" dur="500" fill="hold"/>
                                        <p:tgtEl>
                                          <p:spTgt spid="253975"/>
                                        </p:tgtEl>
                                        <p:attrNameLst>
                                          <p:attrName>ppt_x</p:attrName>
                                        </p:attrNameLst>
                                      </p:cBhvr>
                                      <p:tavLst>
                                        <p:tav tm="0">
                                          <p:val>
                                            <p:strVal val="#ppt_x"/>
                                          </p:val>
                                        </p:tav>
                                        <p:tav tm="100000">
                                          <p:val>
                                            <p:strVal val="#ppt_x"/>
                                          </p:val>
                                        </p:tav>
                                      </p:tavLst>
                                    </p:anim>
                                    <p:anim calcmode="lin" valueType="num">
                                      <p:cBhvr additive="base">
                                        <p:cTn id="12" dur="500" fill="hold"/>
                                        <p:tgtEl>
                                          <p:spTgt spid="2539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3976"/>
                                        </p:tgtEl>
                                        <p:attrNameLst>
                                          <p:attrName>style.visibility</p:attrName>
                                        </p:attrNameLst>
                                      </p:cBhvr>
                                      <p:to>
                                        <p:strVal val="visible"/>
                                      </p:to>
                                    </p:set>
                                    <p:anim calcmode="lin" valueType="num">
                                      <p:cBhvr additive="base">
                                        <p:cTn id="15" dur="500" fill="hold"/>
                                        <p:tgtEl>
                                          <p:spTgt spid="253976"/>
                                        </p:tgtEl>
                                        <p:attrNameLst>
                                          <p:attrName>ppt_x</p:attrName>
                                        </p:attrNameLst>
                                      </p:cBhvr>
                                      <p:tavLst>
                                        <p:tav tm="0">
                                          <p:val>
                                            <p:strVal val="#ppt_x"/>
                                          </p:val>
                                        </p:tav>
                                        <p:tav tm="100000">
                                          <p:val>
                                            <p:strVal val="#ppt_x"/>
                                          </p:val>
                                        </p:tav>
                                      </p:tavLst>
                                    </p:anim>
                                    <p:anim calcmode="lin" valueType="num">
                                      <p:cBhvr additive="base">
                                        <p:cTn id="16" dur="500" fill="hold"/>
                                        <p:tgtEl>
                                          <p:spTgt spid="2539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3977"/>
                                        </p:tgtEl>
                                        <p:attrNameLst>
                                          <p:attrName>style.visibility</p:attrName>
                                        </p:attrNameLst>
                                      </p:cBhvr>
                                      <p:to>
                                        <p:strVal val="visible"/>
                                      </p:to>
                                    </p:set>
                                    <p:anim calcmode="lin" valueType="num">
                                      <p:cBhvr additive="base">
                                        <p:cTn id="19" dur="500" fill="hold"/>
                                        <p:tgtEl>
                                          <p:spTgt spid="253977"/>
                                        </p:tgtEl>
                                        <p:attrNameLst>
                                          <p:attrName>ppt_x</p:attrName>
                                        </p:attrNameLst>
                                      </p:cBhvr>
                                      <p:tavLst>
                                        <p:tav tm="0">
                                          <p:val>
                                            <p:strVal val="#ppt_x"/>
                                          </p:val>
                                        </p:tav>
                                        <p:tav tm="100000">
                                          <p:val>
                                            <p:strVal val="#ppt_x"/>
                                          </p:val>
                                        </p:tav>
                                      </p:tavLst>
                                    </p:anim>
                                    <p:anim calcmode="lin" valueType="num">
                                      <p:cBhvr additive="base">
                                        <p:cTn id="20" dur="500" fill="hold"/>
                                        <p:tgtEl>
                                          <p:spTgt spid="2539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3978"/>
                                        </p:tgtEl>
                                        <p:attrNameLst>
                                          <p:attrName>style.visibility</p:attrName>
                                        </p:attrNameLst>
                                      </p:cBhvr>
                                      <p:to>
                                        <p:strVal val="visible"/>
                                      </p:to>
                                    </p:set>
                                    <p:anim calcmode="lin" valueType="num">
                                      <p:cBhvr additive="base">
                                        <p:cTn id="23" dur="500" fill="hold"/>
                                        <p:tgtEl>
                                          <p:spTgt spid="253978"/>
                                        </p:tgtEl>
                                        <p:attrNameLst>
                                          <p:attrName>ppt_x</p:attrName>
                                        </p:attrNameLst>
                                      </p:cBhvr>
                                      <p:tavLst>
                                        <p:tav tm="0">
                                          <p:val>
                                            <p:strVal val="#ppt_x"/>
                                          </p:val>
                                        </p:tav>
                                        <p:tav tm="100000">
                                          <p:val>
                                            <p:strVal val="#ppt_x"/>
                                          </p:val>
                                        </p:tav>
                                      </p:tavLst>
                                    </p:anim>
                                    <p:anim calcmode="lin" valueType="num">
                                      <p:cBhvr additive="base">
                                        <p:cTn id="24" dur="500" fill="hold"/>
                                        <p:tgtEl>
                                          <p:spTgt spid="253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74" grpId="0"/>
      <p:bldP spid="253975" grpId="0"/>
      <p:bldP spid="253976" grpId="0"/>
      <p:bldP spid="253977" grpId="0"/>
      <p:bldP spid="2539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096" y="612304"/>
            <a:ext cx="6692900" cy="304800"/>
          </a:xfrm>
        </p:spPr>
        <p:txBody>
          <a:bodyPr/>
          <a:lstStyle/>
          <a:p>
            <a:r>
              <a:rPr lang="de-CH" sz="2000" dirty="0" err="1" smtClean="0"/>
              <a:t>Two</a:t>
            </a:r>
            <a:r>
              <a:rPr lang="de-CH" sz="2000" dirty="0" smtClean="0"/>
              <a:t> </a:t>
            </a:r>
            <a:r>
              <a:rPr lang="de-CH" sz="2000" dirty="0" err="1" smtClean="0"/>
              <a:t>denominations</a:t>
            </a:r>
            <a:r>
              <a:rPr lang="de-CH" sz="2000" dirty="0" smtClean="0"/>
              <a:t>: </a:t>
            </a:r>
            <a:r>
              <a:rPr lang="de-CH" sz="2000" dirty="0" err="1" smtClean="0"/>
              <a:t>Catholics</a:t>
            </a:r>
            <a:r>
              <a:rPr lang="de-CH" sz="2000" dirty="0" smtClean="0"/>
              <a:t> - </a:t>
            </a:r>
            <a:r>
              <a:rPr lang="de-CH" sz="2000" dirty="0" err="1" smtClean="0"/>
              <a:t>Protestants</a:t>
            </a:r>
            <a:endParaRPr lang="de-CH" sz="2400" dirty="0"/>
          </a:p>
        </p:txBody>
      </p:sp>
      <p:sp>
        <p:nvSpPr>
          <p:cNvPr id="3" name="Inhaltsplatzhalter 2"/>
          <p:cNvSpPr>
            <a:spLocks noGrp="1"/>
          </p:cNvSpPr>
          <p:nvPr>
            <p:ph sz="half" idx="1"/>
          </p:nvPr>
        </p:nvSpPr>
        <p:spPr/>
        <p:txBody>
          <a:bodyPr/>
          <a:lstStyle/>
          <a:p>
            <a:endParaRPr lang="de-CH" dirty="0"/>
          </a:p>
        </p:txBody>
      </p:sp>
      <p:sp>
        <p:nvSpPr>
          <p:cNvPr id="4" name="Inhaltsplatzhalter 3"/>
          <p:cNvSpPr>
            <a:spLocks noGrp="1"/>
          </p:cNvSpPr>
          <p:nvPr>
            <p:ph sz="half" idx="2"/>
          </p:nvPr>
        </p:nvSpPr>
        <p:spPr/>
        <p:txBody>
          <a:bodyPr/>
          <a:lstStyle/>
          <a:p>
            <a:endParaRPr lang="de-CH" dirty="0"/>
          </a:p>
        </p:txBody>
      </p:sp>
      <p:pic>
        <p:nvPicPr>
          <p:cNvPr id="105474" name="Picture 2" descr="http://www.reiseziele-4u.de/images/rom-peterspl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816" y="2132856"/>
            <a:ext cx="417256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https://encrypted-tbn3.gstatic.com/images?q=tbn:ANd9GcQ2nAjoXIuE3xKYi0_ZnjhrQTuYFhvwXjIxdMQvVubOL3k2xpTbjyd9ehi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824" y="548680"/>
            <a:ext cx="19240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http://upload.wikimedia.org/wikipedia/commons/d/df/Ulrich-Zwingli-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3964" y="3104964"/>
            <a:ext cx="189822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359545"/>
            <a:ext cx="2142900" cy="385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515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sz="half" idx="1"/>
          </p:nvPr>
        </p:nvSpPr>
        <p:spPr/>
        <p:txBody>
          <a:bodyPr/>
          <a:lstStyle/>
          <a:p>
            <a:endParaRPr lang="de-CH" dirty="0"/>
          </a:p>
        </p:txBody>
      </p:sp>
      <p:sp>
        <p:nvSpPr>
          <p:cNvPr id="4" name="Inhaltsplatzhalter 3"/>
          <p:cNvSpPr>
            <a:spLocks noGrp="1"/>
          </p:cNvSpPr>
          <p:nvPr>
            <p:ph sz="half" idx="2"/>
          </p:nvPr>
        </p:nvSpPr>
        <p:spPr/>
        <p:txBody>
          <a:bodyPr/>
          <a:lstStyle/>
          <a:p>
            <a:endParaRPr lang="de-CH"/>
          </a:p>
        </p:txBody>
      </p:sp>
      <p:pic>
        <p:nvPicPr>
          <p:cNvPr id="7" name="Picture 4" descr="http://allmynews.eu/wp-content/uploads/2012/05/CH_ZuerichCitySPT2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420" y="464236"/>
            <a:ext cx="4104456" cy="2732220"/>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descr="https://encrypted-tbn3.gstatic.com/images?q=tbn:ANd9GcTNmP4oituxO4Dra_GDcoP4BUaFURvW96XnHNs6ulyKafHiZW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912" y="2276872"/>
            <a:ext cx="4320480" cy="287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468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476672"/>
            <a:ext cx="8229600" cy="611188"/>
          </a:xfrm>
        </p:spPr>
        <p:txBody>
          <a:bodyPr lIns="91440" tIns="45720" rIns="91440" bIns="45720" anchor="t"/>
          <a:lstStyle/>
          <a:p>
            <a:pPr eaLnBrk="1" hangingPunct="1"/>
            <a:r>
              <a:rPr lang="de-CH" sz="2400" dirty="0" smtClean="0"/>
              <a:t>Non-</a:t>
            </a:r>
            <a:r>
              <a:rPr lang="de-CH" sz="2400" dirty="0"/>
              <a:t>S</a:t>
            </a:r>
            <a:r>
              <a:rPr lang="de-CH" sz="2400" dirty="0" smtClean="0"/>
              <a:t>wiss </a:t>
            </a:r>
            <a:r>
              <a:rPr lang="de-CH" sz="2400" dirty="0" err="1" smtClean="0"/>
              <a:t>residents</a:t>
            </a:r>
            <a:r>
              <a:rPr lang="de-CH" sz="2400" dirty="0" smtClean="0"/>
              <a:t> 1900 - 2015</a:t>
            </a:r>
            <a:endParaRPr lang="de-DE" sz="2400" dirty="0" smtClean="0"/>
          </a:p>
        </p:txBody>
      </p:sp>
      <p:sp>
        <p:nvSpPr>
          <p:cNvPr id="20483" name="Rectangle 7"/>
          <p:cNvSpPr>
            <a:spLocks noChangeArrowheads="1"/>
          </p:cNvSpPr>
          <p:nvPr/>
        </p:nvSpPr>
        <p:spPr bwMode="auto">
          <a:xfrm>
            <a:off x="0"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CH"/>
          </a:p>
        </p:txBody>
      </p:sp>
      <p:pic>
        <p:nvPicPr>
          <p:cNvPr id="2" name="Grafik 1"/>
          <p:cNvPicPr>
            <a:picLocks noChangeAspect="1"/>
          </p:cNvPicPr>
          <p:nvPr/>
        </p:nvPicPr>
        <p:blipFill>
          <a:blip r:embed="rId3"/>
          <a:stretch>
            <a:fillRect/>
          </a:stretch>
        </p:blipFill>
        <p:spPr>
          <a:xfrm>
            <a:off x="899592" y="1268760"/>
            <a:ext cx="7543678" cy="4249465"/>
          </a:xfrm>
          <a:prstGeom prst="rect">
            <a:avLst/>
          </a:prstGeom>
        </p:spPr>
      </p:pic>
      <p:pic>
        <p:nvPicPr>
          <p:cNvPr id="3" name="Grafik 2"/>
          <p:cNvPicPr>
            <a:picLocks noChangeAspect="1"/>
          </p:cNvPicPr>
          <p:nvPr/>
        </p:nvPicPr>
        <p:blipFill>
          <a:blip r:embed="rId4"/>
          <a:stretch>
            <a:fillRect/>
          </a:stretch>
        </p:blipFill>
        <p:spPr>
          <a:xfrm>
            <a:off x="457200" y="4005064"/>
            <a:ext cx="3356655" cy="1835708"/>
          </a:xfrm>
          <a:prstGeom prst="rect">
            <a:avLst/>
          </a:prstGeom>
        </p:spPr>
      </p:pic>
    </p:spTree>
    <p:extLst>
      <p:ext uri="{BB962C8B-B14F-4D97-AF65-F5344CB8AC3E}">
        <p14:creationId xmlns:p14="http://schemas.microsoft.com/office/powerpoint/2010/main" val="4102691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984" y="620688"/>
            <a:ext cx="7632848" cy="288032"/>
          </a:xfrm>
        </p:spPr>
        <p:txBody>
          <a:bodyPr/>
          <a:lstStyle/>
          <a:p>
            <a:r>
              <a:rPr lang="de-CH" sz="2000" dirty="0" err="1" smtClean="0"/>
              <a:t>Paradigmatic</a:t>
            </a:r>
            <a:r>
              <a:rPr lang="de-CH" sz="2000" dirty="0" smtClean="0"/>
              <a:t> </a:t>
            </a:r>
            <a:r>
              <a:rPr lang="de-CH" sz="2000" dirty="0" err="1" smtClean="0"/>
              <a:t>case</a:t>
            </a:r>
            <a:r>
              <a:rPr lang="de-CH" sz="2000" dirty="0" smtClean="0"/>
              <a:t> </a:t>
            </a:r>
            <a:r>
              <a:rPr lang="de-CH" sz="2000" dirty="0" err="1" smtClean="0"/>
              <a:t>of</a:t>
            </a:r>
            <a:r>
              <a:rPr lang="de-CH" sz="2000" dirty="0" smtClean="0"/>
              <a:t> </a:t>
            </a:r>
            <a:r>
              <a:rPr lang="de-CH" sz="2000" dirty="0" err="1" smtClean="0"/>
              <a:t>political</a:t>
            </a:r>
            <a:r>
              <a:rPr lang="de-CH" sz="2000" dirty="0" smtClean="0"/>
              <a:t> </a:t>
            </a:r>
            <a:r>
              <a:rPr lang="de-CH" sz="2000" dirty="0" err="1" smtClean="0"/>
              <a:t>integration</a:t>
            </a:r>
            <a:r>
              <a:rPr lang="de-CH" sz="2000" dirty="0" smtClean="0"/>
              <a:t> </a:t>
            </a:r>
            <a:br>
              <a:rPr lang="de-CH" sz="2000" dirty="0" smtClean="0"/>
            </a:br>
            <a:r>
              <a:rPr lang="de-CH" sz="2000" dirty="0" smtClean="0"/>
              <a:t>(K. W. Deutsch)</a:t>
            </a:r>
            <a:endParaRPr lang="de-CH" sz="2000"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492896"/>
            <a:ext cx="6451600" cy="262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688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179512" y="404664"/>
            <a:ext cx="8229600" cy="1143000"/>
          </a:xfrm>
        </p:spPr>
        <p:txBody>
          <a:bodyPr lIns="91440" tIns="45720" rIns="91440" bIns="45720" anchor="t"/>
          <a:lstStyle/>
          <a:p>
            <a:r>
              <a:rPr lang="de-CH" sz="2400" smtClean="0"/>
              <a:t>Cross-cutting Cleavages</a:t>
            </a:r>
          </a:p>
        </p:txBody>
      </p:sp>
      <p:sp>
        <p:nvSpPr>
          <p:cNvPr id="16387" name="Rechteck 4"/>
          <p:cNvSpPr>
            <a:spLocks noChangeArrowheads="1"/>
          </p:cNvSpPr>
          <p:nvPr/>
        </p:nvSpPr>
        <p:spPr bwMode="auto">
          <a:xfrm>
            <a:off x="1057275" y="1770063"/>
            <a:ext cx="1757363" cy="1293812"/>
          </a:xfrm>
          <a:prstGeom prst="rect">
            <a:avLst/>
          </a:prstGeom>
          <a:solidFill>
            <a:schemeClr val="accent1"/>
          </a:solidFill>
          <a:ln w="9525" algn="ctr">
            <a:solidFill>
              <a:schemeClr val="tx1"/>
            </a:solidFill>
            <a:round/>
            <a:headEnd/>
            <a:tailEnd/>
          </a:ln>
        </p:spPr>
        <p:txBody>
          <a:bodyPr/>
          <a:lstStyle/>
          <a:p>
            <a:endParaRPr lang="de-CH"/>
          </a:p>
        </p:txBody>
      </p:sp>
      <p:sp>
        <p:nvSpPr>
          <p:cNvPr id="16388" name="Rechteck 5"/>
          <p:cNvSpPr>
            <a:spLocks noChangeArrowheads="1"/>
          </p:cNvSpPr>
          <p:nvPr/>
        </p:nvSpPr>
        <p:spPr bwMode="auto">
          <a:xfrm>
            <a:off x="1101725" y="3987800"/>
            <a:ext cx="1758950" cy="1295400"/>
          </a:xfrm>
          <a:prstGeom prst="rect">
            <a:avLst/>
          </a:prstGeom>
          <a:solidFill>
            <a:schemeClr val="accent1"/>
          </a:solidFill>
          <a:ln w="9525" algn="ctr">
            <a:solidFill>
              <a:schemeClr val="tx1"/>
            </a:solidFill>
            <a:round/>
            <a:headEnd/>
            <a:tailEnd/>
          </a:ln>
        </p:spPr>
        <p:txBody>
          <a:bodyPr/>
          <a:lstStyle/>
          <a:p>
            <a:endParaRPr lang="de-CH"/>
          </a:p>
        </p:txBody>
      </p:sp>
      <p:sp>
        <p:nvSpPr>
          <p:cNvPr id="16389" name="Rechteck 6"/>
          <p:cNvSpPr>
            <a:spLocks noChangeArrowheads="1"/>
          </p:cNvSpPr>
          <p:nvPr/>
        </p:nvSpPr>
        <p:spPr bwMode="auto">
          <a:xfrm>
            <a:off x="5400675" y="1779588"/>
            <a:ext cx="1758950" cy="1293812"/>
          </a:xfrm>
          <a:prstGeom prst="rect">
            <a:avLst/>
          </a:prstGeom>
          <a:solidFill>
            <a:schemeClr val="accent1"/>
          </a:solidFill>
          <a:ln w="9525" algn="ctr">
            <a:solidFill>
              <a:schemeClr val="tx1"/>
            </a:solidFill>
            <a:round/>
            <a:headEnd/>
            <a:tailEnd/>
          </a:ln>
        </p:spPr>
        <p:txBody>
          <a:bodyPr/>
          <a:lstStyle/>
          <a:p>
            <a:endParaRPr lang="de-CH"/>
          </a:p>
        </p:txBody>
      </p:sp>
      <p:sp>
        <p:nvSpPr>
          <p:cNvPr id="16390" name="Rechteck 7"/>
          <p:cNvSpPr>
            <a:spLocks noChangeArrowheads="1"/>
          </p:cNvSpPr>
          <p:nvPr/>
        </p:nvSpPr>
        <p:spPr bwMode="auto">
          <a:xfrm>
            <a:off x="5446713" y="3997325"/>
            <a:ext cx="1757362" cy="1295400"/>
          </a:xfrm>
          <a:prstGeom prst="rect">
            <a:avLst/>
          </a:prstGeom>
          <a:solidFill>
            <a:schemeClr val="accent1"/>
          </a:solidFill>
          <a:ln w="9525" algn="ctr">
            <a:solidFill>
              <a:schemeClr val="tx1"/>
            </a:solidFill>
            <a:round/>
            <a:headEnd/>
            <a:tailEnd/>
          </a:ln>
        </p:spPr>
        <p:txBody>
          <a:bodyPr/>
          <a:lstStyle/>
          <a:p>
            <a:endParaRPr lang="de-CH"/>
          </a:p>
        </p:txBody>
      </p:sp>
      <p:sp>
        <p:nvSpPr>
          <p:cNvPr id="16391" name="Textfeld 8"/>
          <p:cNvSpPr txBox="1">
            <a:spLocks noChangeArrowheads="1"/>
          </p:cNvSpPr>
          <p:nvPr/>
        </p:nvSpPr>
        <p:spPr bwMode="auto">
          <a:xfrm>
            <a:off x="1152525" y="1852613"/>
            <a:ext cx="1555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l"/>
            <a:r>
              <a:rPr lang="en-GB" sz="1800" dirty="0"/>
              <a:t>French speaking,</a:t>
            </a:r>
          </a:p>
          <a:p>
            <a:pPr algn="l"/>
            <a:r>
              <a:rPr lang="en-GB" sz="1800" dirty="0"/>
              <a:t>Catholics,</a:t>
            </a:r>
          </a:p>
          <a:p>
            <a:pPr algn="l"/>
            <a:r>
              <a:rPr lang="en-GB" sz="1800" dirty="0"/>
              <a:t>poor</a:t>
            </a:r>
          </a:p>
        </p:txBody>
      </p:sp>
      <p:sp>
        <p:nvSpPr>
          <p:cNvPr id="16392" name="Textfeld 9"/>
          <p:cNvSpPr txBox="1">
            <a:spLocks noChangeArrowheads="1"/>
          </p:cNvSpPr>
          <p:nvPr/>
        </p:nvSpPr>
        <p:spPr bwMode="auto">
          <a:xfrm>
            <a:off x="1139825" y="4048125"/>
            <a:ext cx="1674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l"/>
            <a:r>
              <a:rPr lang="en-GB" sz="1800" dirty="0"/>
              <a:t>German speaking, protestants, rich</a:t>
            </a:r>
          </a:p>
        </p:txBody>
      </p:sp>
      <p:sp>
        <p:nvSpPr>
          <p:cNvPr id="17" name="Textfeld 16"/>
          <p:cNvSpPr txBox="1">
            <a:spLocks noChangeArrowheads="1"/>
          </p:cNvSpPr>
          <p:nvPr/>
        </p:nvSpPr>
        <p:spPr bwMode="auto">
          <a:xfrm>
            <a:off x="5497513" y="1804988"/>
            <a:ext cx="392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F</a:t>
            </a:r>
          </a:p>
        </p:txBody>
      </p:sp>
      <p:sp>
        <p:nvSpPr>
          <p:cNvPr id="18" name="Textfeld 17"/>
          <p:cNvSpPr txBox="1">
            <a:spLocks noChangeArrowheads="1"/>
          </p:cNvSpPr>
          <p:nvPr/>
        </p:nvSpPr>
        <p:spPr bwMode="auto">
          <a:xfrm>
            <a:off x="5495925" y="3989388"/>
            <a:ext cx="392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G</a:t>
            </a:r>
          </a:p>
        </p:txBody>
      </p:sp>
      <p:cxnSp>
        <p:nvCxnSpPr>
          <p:cNvPr id="20" name="Gerade Verbindung 19"/>
          <p:cNvCxnSpPr>
            <a:cxnSpLocks noChangeShapeType="1"/>
            <a:stCxn id="16389" idx="1"/>
            <a:endCxn id="16389" idx="3"/>
          </p:cNvCxnSpPr>
          <p:nvPr/>
        </p:nvCxnSpPr>
        <p:spPr bwMode="auto">
          <a:xfrm rot="10800000" flipH="1">
            <a:off x="5400675" y="2427288"/>
            <a:ext cx="175895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6" name="Gerade Verbindung 20"/>
          <p:cNvCxnSpPr>
            <a:cxnSpLocks noChangeShapeType="1"/>
          </p:cNvCxnSpPr>
          <p:nvPr/>
        </p:nvCxnSpPr>
        <p:spPr bwMode="auto">
          <a:xfrm rot="10800000" flipH="1">
            <a:off x="5470525" y="4621213"/>
            <a:ext cx="17573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Textfeld 21"/>
          <p:cNvSpPr txBox="1">
            <a:spLocks noChangeArrowheads="1"/>
          </p:cNvSpPr>
          <p:nvPr/>
        </p:nvSpPr>
        <p:spPr bwMode="auto">
          <a:xfrm>
            <a:off x="5438775" y="2101850"/>
            <a:ext cx="808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rich</a:t>
            </a:r>
          </a:p>
        </p:txBody>
      </p:sp>
      <p:sp>
        <p:nvSpPr>
          <p:cNvPr id="23" name="Textfeld 22"/>
          <p:cNvSpPr txBox="1">
            <a:spLocks noChangeArrowheads="1"/>
          </p:cNvSpPr>
          <p:nvPr/>
        </p:nvSpPr>
        <p:spPr bwMode="auto">
          <a:xfrm>
            <a:off x="5461000" y="4273550"/>
            <a:ext cx="806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rich</a:t>
            </a:r>
          </a:p>
        </p:txBody>
      </p:sp>
      <p:sp>
        <p:nvSpPr>
          <p:cNvPr id="24" name="Textfeld 23"/>
          <p:cNvSpPr txBox="1">
            <a:spLocks noChangeArrowheads="1"/>
          </p:cNvSpPr>
          <p:nvPr/>
        </p:nvSpPr>
        <p:spPr bwMode="auto">
          <a:xfrm>
            <a:off x="5437188" y="2384425"/>
            <a:ext cx="808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poor</a:t>
            </a:r>
          </a:p>
        </p:txBody>
      </p:sp>
      <p:sp>
        <p:nvSpPr>
          <p:cNvPr id="25" name="Textfeld 24"/>
          <p:cNvSpPr txBox="1">
            <a:spLocks noChangeArrowheads="1"/>
          </p:cNvSpPr>
          <p:nvPr/>
        </p:nvSpPr>
        <p:spPr bwMode="auto">
          <a:xfrm>
            <a:off x="5459413" y="4614863"/>
            <a:ext cx="806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a:t>poor</a:t>
            </a:r>
          </a:p>
        </p:txBody>
      </p:sp>
      <p:cxnSp>
        <p:nvCxnSpPr>
          <p:cNvPr id="27" name="Gerade Verbindung 26"/>
          <p:cNvCxnSpPr>
            <a:cxnSpLocks noChangeShapeType="1"/>
          </p:cNvCxnSpPr>
          <p:nvPr/>
        </p:nvCxnSpPr>
        <p:spPr bwMode="auto">
          <a:xfrm flipV="1">
            <a:off x="5403850" y="1781175"/>
            <a:ext cx="1757363" cy="1270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 name="Gerade Verbindung 27"/>
          <p:cNvCxnSpPr>
            <a:cxnSpLocks noChangeShapeType="1"/>
          </p:cNvCxnSpPr>
          <p:nvPr/>
        </p:nvCxnSpPr>
        <p:spPr bwMode="auto">
          <a:xfrm flipV="1">
            <a:off x="5448300" y="4000500"/>
            <a:ext cx="1757363" cy="1270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Textfeld 28"/>
          <p:cNvSpPr txBox="1">
            <a:spLocks noChangeArrowheads="1"/>
          </p:cNvSpPr>
          <p:nvPr/>
        </p:nvSpPr>
        <p:spPr bwMode="auto">
          <a:xfrm>
            <a:off x="6045200" y="1839913"/>
            <a:ext cx="795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dirty="0" err="1"/>
              <a:t>cath</a:t>
            </a:r>
            <a:r>
              <a:rPr lang="de-CH" sz="1600" dirty="0"/>
              <a:t>.</a:t>
            </a:r>
          </a:p>
        </p:txBody>
      </p:sp>
      <p:sp>
        <p:nvSpPr>
          <p:cNvPr id="30" name="Textfeld 29"/>
          <p:cNvSpPr txBox="1">
            <a:spLocks noChangeArrowheads="1"/>
          </p:cNvSpPr>
          <p:nvPr/>
        </p:nvSpPr>
        <p:spPr bwMode="auto">
          <a:xfrm>
            <a:off x="6078538" y="4048125"/>
            <a:ext cx="795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dirty="0" err="1"/>
              <a:t>cath</a:t>
            </a:r>
            <a:r>
              <a:rPr lang="de-CH" sz="1600" dirty="0"/>
              <a:t>.</a:t>
            </a:r>
          </a:p>
        </p:txBody>
      </p:sp>
      <p:sp>
        <p:nvSpPr>
          <p:cNvPr id="31" name="Textfeld 30"/>
          <p:cNvSpPr txBox="1">
            <a:spLocks noChangeArrowheads="1"/>
          </p:cNvSpPr>
          <p:nvPr/>
        </p:nvSpPr>
        <p:spPr bwMode="auto">
          <a:xfrm>
            <a:off x="6342063" y="2684463"/>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dirty="0"/>
              <a:t>prot.</a:t>
            </a:r>
          </a:p>
        </p:txBody>
      </p:sp>
      <p:sp>
        <p:nvSpPr>
          <p:cNvPr id="32" name="Textfeld 31"/>
          <p:cNvSpPr txBox="1">
            <a:spLocks noChangeArrowheads="1"/>
          </p:cNvSpPr>
          <p:nvPr/>
        </p:nvSpPr>
        <p:spPr bwMode="auto">
          <a:xfrm>
            <a:off x="6434138" y="4854575"/>
            <a:ext cx="725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de-CH" sz="1600" dirty="0"/>
              <a:t>prot.</a:t>
            </a:r>
          </a:p>
        </p:txBody>
      </p:sp>
      <p:sp>
        <p:nvSpPr>
          <p:cNvPr id="16407" name="Pfeil nach oben und unten 32"/>
          <p:cNvSpPr>
            <a:spLocks noChangeArrowheads="1"/>
          </p:cNvSpPr>
          <p:nvPr/>
        </p:nvSpPr>
        <p:spPr bwMode="auto">
          <a:xfrm>
            <a:off x="1817688" y="3241675"/>
            <a:ext cx="355600" cy="606425"/>
          </a:xfrm>
          <a:prstGeom prst="upDownArrow">
            <a:avLst>
              <a:gd name="adj1" fmla="val 50000"/>
              <a:gd name="adj2" fmla="val 50158"/>
            </a:avLst>
          </a:prstGeom>
          <a:solidFill>
            <a:srgbClr val="FF0000"/>
          </a:solidFill>
          <a:ln w="9525" algn="ctr">
            <a:solidFill>
              <a:schemeClr val="tx1"/>
            </a:solidFill>
            <a:round/>
            <a:headEnd/>
            <a:tailEnd/>
          </a:ln>
        </p:spPr>
        <p:txBody>
          <a:bodyPr/>
          <a:lstStyle/>
          <a:p>
            <a:endParaRPr lang="de-CH"/>
          </a:p>
        </p:txBody>
      </p:sp>
      <p:cxnSp>
        <p:nvCxnSpPr>
          <p:cNvPr id="3" name="Gerade Verbindung 2"/>
          <p:cNvCxnSpPr/>
          <p:nvPr/>
        </p:nvCxnSpPr>
        <p:spPr bwMode="auto">
          <a:xfrm flipV="1">
            <a:off x="453951" y="1208236"/>
            <a:ext cx="2664296" cy="453650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a:off x="755576" y="1345034"/>
            <a:ext cx="3154759" cy="439970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659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4" grpId="0"/>
      <p:bldP spid="25"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2400" dirty="0" smtClean="0"/>
              <a:t>CH in a comparative perspective</a:t>
            </a:r>
            <a:r>
              <a:rPr lang="de-CH" sz="2400" dirty="0" smtClean="0"/>
              <a:t> </a:t>
            </a:r>
            <a:endParaRPr lang="de-CH" sz="2400" dirty="0"/>
          </a:p>
        </p:txBody>
      </p:sp>
      <p:sp>
        <p:nvSpPr>
          <p:cNvPr id="3" name="Inhaltsplatzhalter 2"/>
          <p:cNvSpPr>
            <a:spLocks noGrp="1"/>
          </p:cNvSpPr>
          <p:nvPr>
            <p:ph idx="1"/>
          </p:nvPr>
        </p:nvSpPr>
        <p:spPr/>
        <p:txBody>
          <a:bodyPr/>
          <a:lstStyle/>
          <a:p>
            <a:endParaRPr lang="de-CH" dirty="0" smtClean="0"/>
          </a:p>
          <a:p>
            <a:r>
              <a:rPr lang="en-GB" sz="2000" dirty="0" smtClean="0"/>
              <a:t>get to know the host country – another case</a:t>
            </a:r>
          </a:p>
          <a:p>
            <a:endParaRPr lang="en-GB" sz="2000" dirty="0" smtClean="0"/>
          </a:p>
          <a:p>
            <a:r>
              <a:rPr lang="en-GB" sz="2000" dirty="0" smtClean="0"/>
              <a:t>point of reference, model case, ideal type, …</a:t>
            </a:r>
          </a:p>
          <a:p>
            <a:endParaRPr lang="en-GB" sz="2000" dirty="0" smtClean="0"/>
          </a:p>
          <a:p>
            <a:r>
              <a:rPr lang="en-GB" sz="2000" dirty="0" smtClean="0"/>
              <a:t>best practice?</a:t>
            </a:r>
            <a:endParaRPr lang="en-GB" sz="2000" dirty="0"/>
          </a:p>
        </p:txBody>
      </p:sp>
    </p:spTree>
    <p:extLst>
      <p:ext uri="{BB962C8B-B14F-4D97-AF65-F5344CB8AC3E}">
        <p14:creationId xmlns:p14="http://schemas.microsoft.com/office/powerpoint/2010/main" val="4025824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de-CH" sz="2800" dirty="0" err="1" smtClean="0"/>
              <a:t>History</a:t>
            </a:r>
            <a:endParaRPr lang="de-DE" sz="2800" dirty="0" smtClean="0"/>
          </a:p>
        </p:txBody>
      </p:sp>
    </p:spTree>
    <p:extLst>
      <p:ext uri="{BB962C8B-B14F-4D97-AF65-F5344CB8AC3E}">
        <p14:creationId xmlns:p14="http://schemas.microsoft.com/office/powerpoint/2010/main" val="423842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CH" sz="2400" smtClean="0"/>
              <a:t>The Old Swiss Confederacy (1291-1515)</a:t>
            </a:r>
          </a:p>
        </p:txBody>
      </p:sp>
      <p:sp>
        <p:nvSpPr>
          <p:cNvPr id="39939" name="Inhaltsplatzhalter 2"/>
          <p:cNvSpPr>
            <a:spLocks noGrp="1"/>
          </p:cNvSpPr>
          <p:nvPr>
            <p:ph idx="1"/>
          </p:nvPr>
        </p:nvSpPr>
        <p:spPr>
          <a:xfrm>
            <a:off x="571500" y="1500188"/>
            <a:ext cx="4857750" cy="4114800"/>
          </a:xfrm>
        </p:spPr>
        <p:txBody>
          <a:bodyPr/>
          <a:lstStyle/>
          <a:p>
            <a:r>
              <a:rPr lang="de-CH" sz="1800" dirty="0" err="1" smtClean="0"/>
              <a:t>Important</a:t>
            </a:r>
            <a:r>
              <a:rPr lang="de-CH" sz="1800" dirty="0" smtClean="0"/>
              <a:t> </a:t>
            </a:r>
            <a:r>
              <a:rPr lang="de-CH" sz="1800" dirty="0" err="1" smtClean="0"/>
              <a:t>trade</a:t>
            </a:r>
            <a:r>
              <a:rPr lang="de-CH" sz="1800" dirty="0" smtClean="0"/>
              <a:t> route </a:t>
            </a:r>
            <a:r>
              <a:rPr lang="de-CH" sz="1800" dirty="0" err="1" smtClean="0"/>
              <a:t>over</a:t>
            </a:r>
            <a:r>
              <a:rPr lang="de-CH" sz="1800" dirty="0" smtClean="0"/>
              <a:t> </a:t>
            </a:r>
            <a:r>
              <a:rPr lang="de-CH" sz="1800" dirty="0" err="1" smtClean="0"/>
              <a:t>the</a:t>
            </a:r>
            <a:r>
              <a:rPr lang="de-CH" sz="1800" dirty="0" smtClean="0"/>
              <a:t> Gotthard</a:t>
            </a:r>
          </a:p>
          <a:p>
            <a:pPr>
              <a:buFont typeface="Wingdings" pitchFamily="2" charset="2"/>
              <a:buNone/>
            </a:pPr>
            <a:endParaRPr lang="de-CH" sz="1800" dirty="0" smtClean="0"/>
          </a:p>
          <a:p>
            <a:r>
              <a:rPr lang="de-CH" sz="1800" b="1" dirty="0" smtClean="0"/>
              <a:t>Interest </a:t>
            </a:r>
            <a:r>
              <a:rPr lang="de-CH" sz="1800" b="1" dirty="0" err="1" smtClean="0"/>
              <a:t>and</a:t>
            </a:r>
            <a:r>
              <a:rPr lang="de-CH" sz="1800" b="1" dirty="0" smtClean="0"/>
              <a:t> </a:t>
            </a:r>
            <a:r>
              <a:rPr lang="de-CH" sz="1800" b="1" dirty="0" err="1" smtClean="0"/>
              <a:t>influence</a:t>
            </a:r>
            <a:r>
              <a:rPr lang="de-CH" sz="1800" b="1" dirty="0" smtClean="0"/>
              <a:t> </a:t>
            </a:r>
            <a:r>
              <a:rPr lang="de-CH" sz="1800" b="1" dirty="0" err="1" smtClean="0"/>
              <a:t>of</a:t>
            </a:r>
            <a:r>
              <a:rPr lang="de-CH" sz="1800" b="1" dirty="0" smtClean="0"/>
              <a:t> Habsburg -&gt; „</a:t>
            </a:r>
            <a:r>
              <a:rPr lang="de-CH" sz="1800" b="1" dirty="0" err="1" smtClean="0"/>
              <a:t>Oath</a:t>
            </a:r>
            <a:r>
              <a:rPr lang="de-CH" sz="1800" b="1" dirty="0" smtClean="0"/>
              <a:t> on </a:t>
            </a:r>
            <a:r>
              <a:rPr lang="de-CH" sz="1800" b="1" dirty="0" err="1" smtClean="0"/>
              <a:t>Rütli</a:t>
            </a:r>
            <a:r>
              <a:rPr lang="de-CH" sz="1800" b="1" dirty="0" smtClean="0"/>
              <a:t>“ </a:t>
            </a:r>
            <a:r>
              <a:rPr lang="de-CH" sz="1800" b="1" dirty="0" err="1" smtClean="0"/>
              <a:t>to</a:t>
            </a:r>
            <a:r>
              <a:rPr lang="de-CH" sz="1800" b="1" dirty="0" smtClean="0"/>
              <a:t> mutual </a:t>
            </a:r>
            <a:r>
              <a:rPr lang="de-CH" sz="1800" b="1" dirty="0" err="1" smtClean="0"/>
              <a:t>help</a:t>
            </a:r>
            <a:r>
              <a:rPr lang="de-CH" sz="1800" b="1" dirty="0" smtClean="0"/>
              <a:t> </a:t>
            </a:r>
            <a:r>
              <a:rPr lang="de-CH" sz="1800" b="1" dirty="0" err="1" smtClean="0"/>
              <a:t>against</a:t>
            </a:r>
            <a:r>
              <a:rPr lang="de-CH" sz="1800" b="1" dirty="0" smtClean="0"/>
              <a:t> </a:t>
            </a:r>
            <a:r>
              <a:rPr lang="de-CH" sz="1800" b="1" dirty="0" err="1" smtClean="0"/>
              <a:t>anyone</a:t>
            </a:r>
            <a:r>
              <a:rPr lang="de-CH" sz="1800" b="1" dirty="0" smtClean="0"/>
              <a:t> </a:t>
            </a:r>
            <a:r>
              <a:rPr lang="de-CH" sz="1800" b="1" dirty="0" err="1" smtClean="0"/>
              <a:t>attempting</a:t>
            </a:r>
            <a:r>
              <a:rPr lang="de-CH" sz="1800" b="1" dirty="0" smtClean="0"/>
              <a:t> </a:t>
            </a:r>
            <a:r>
              <a:rPr lang="de-CH" sz="1800" b="1" dirty="0" err="1" smtClean="0"/>
              <a:t>to</a:t>
            </a:r>
            <a:r>
              <a:rPr lang="de-CH" sz="1800" b="1" dirty="0" smtClean="0"/>
              <a:t> </a:t>
            </a:r>
            <a:r>
              <a:rPr lang="de-CH" sz="1800" b="1" dirty="0" err="1" smtClean="0"/>
              <a:t>subject</a:t>
            </a:r>
            <a:r>
              <a:rPr lang="de-CH" sz="1800" b="1" dirty="0" smtClean="0"/>
              <a:t> </a:t>
            </a:r>
            <a:r>
              <a:rPr lang="de-CH" sz="1800" b="1" dirty="0" err="1" smtClean="0"/>
              <a:t>them</a:t>
            </a:r>
            <a:endParaRPr lang="de-CH" sz="1800" b="1" dirty="0" smtClean="0"/>
          </a:p>
          <a:p>
            <a:endParaRPr lang="de-CH" sz="1800" dirty="0" smtClean="0"/>
          </a:p>
          <a:p>
            <a:r>
              <a:rPr lang="en-US" sz="1800" dirty="0" smtClean="0"/>
              <a:t>German king Friedrich II exempted the valleys of Uri (1231) and Schwyz (1240) from the jurisdiction of any counts and dukes so they would be subject to the king alone</a:t>
            </a:r>
            <a:endParaRPr lang="de-CH" sz="1800" dirty="0" smtClean="0"/>
          </a:p>
          <a:p>
            <a:pPr>
              <a:buFont typeface="Wingdings" pitchFamily="2" charset="2"/>
              <a:buNone/>
            </a:pPr>
            <a:endParaRPr lang="de-CH" dirty="0" smtClean="0"/>
          </a:p>
          <a:p>
            <a:endParaRPr lang="de-CH" dirty="0" smtClean="0"/>
          </a:p>
          <a:p>
            <a:endParaRPr lang="de-CH" dirty="0" smtClean="0"/>
          </a:p>
          <a:p>
            <a:endParaRPr lang="de-CH" dirty="0" smtClean="0"/>
          </a:p>
          <a:p>
            <a:endParaRPr lang="de-CH" dirty="0" smtClean="0"/>
          </a:p>
          <a:p>
            <a:endParaRPr lang="de-CH" dirty="0" smtClean="0"/>
          </a:p>
          <a:p>
            <a:pPr>
              <a:buFont typeface="Wingdings" pitchFamily="2" charset="2"/>
              <a:buNone/>
            </a:pPr>
            <a:endParaRPr lang="de-CH" dirty="0" smtClean="0"/>
          </a:p>
          <a:p>
            <a:endParaRPr lang="de-CH" dirty="0" smtClean="0"/>
          </a:p>
          <a:p>
            <a:endParaRPr lang="de-CH" dirty="0" smtClean="0"/>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1428750"/>
            <a:ext cx="28479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3429000"/>
            <a:ext cx="15478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25" y="4214813"/>
            <a:ext cx="7143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304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en-US" sz="2400" smtClean="0"/>
              <a:t>The ancient political system in Switzerland</a:t>
            </a:r>
            <a:endParaRPr lang="de-CH" sz="2400" smtClean="0"/>
          </a:p>
        </p:txBody>
      </p:sp>
      <p:sp>
        <p:nvSpPr>
          <p:cNvPr id="41987" name="Inhaltsplatzhalter 2"/>
          <p:cNvSpPr>
            <a:spLocks noGrp="1"/>
          </p:cNvSpPr>
          <p:nvPr>
            <p:ph idx="1"/>
          </p:nvPr>
        </p:nvSpPr>
        <p:spPr/>
        <p:txBody>
          <a:bodyPr/>
          <a:lstStyle/>
          <a:p>
            <a:endParaRPr lang="de-CH" smtClean="0"/>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400175"/>
            <a:ext cx="53054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85813" y="5622925"/>
            <a:ext cx="7358062" cy="276225"/>
          </a:xfrm>
          <a:prstGeom prst="rect">
            <a:avLst/>
          </a:prstGeom>
          <a:noFill/>
        </p:spPr>
        <p:txBody>
          <a:bodyPr>
            <a:spAutoFit/>
          </a:bodyPr>
          <a:lstStyle/>
          <a:p>
            <a:pPr>
              <a:defRPr/>
            </a:pPr>
            <a:r>
              <a:rPr lang="de-CH" sz="1200" dirty="0" err="1">
                <a:latin typeface="+mj-lt"/>
              </a:rPr>
              <a:t>Source</a:t>
            </a:r>
            <a:r>
              <a:rPr lang="de-CH" sz="1200" dirty="0">
                <a:latin typeface="+mj-lt"/>
              </a:rPr>
              <a:t>: http://history-switzerland.geschichte-schweiz.ch/swiss-revolution-helvetic-republic-1798.html</a:t>
            </a:r>
          </a:p>
        </p:txBody>
      </p:sp>
    </p:spTree>
    <p:extLst>
      <p:ext uri="{BB962C8B-B14F-4D97-AF65-F5344CB8AC3E}">
        <p14:creationId xmlns:p14="http://schemas.microsoft.com/office/powerpoint/2010/main" val="227829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1285875" y="642938"/>
            <a:ext cx="6692900" cy="304800"/>
          </a:xfrm>
        </p:spPr>
        <p:txBody>
          <a:bodyPr/>
          <a:lstStyle/>
          <a:p>
            <a:r>
              <a:rPr lang="en-US" sz="2400" smtClean="0"/>
              <a:t>Revolts against the Ancien Regime</a:t>
            </a:r>
            <a:endParaRPr lang="de-CH" sz="2400" smtClean="0"/>
          </a:p>
        </p:txBody>
      </p:sp>
      <p:sp>
        <p:nvSpPr>
          <p:cNvPr id="46083" name="Inhaltsplatzhalter 2"/>
          <p:cNvSpPr>
            <a:spLocks noGrp="1"/>
          </p:cNvSpPr>
          <p:nvPr>
            <p:ph idx="1"/>
          </p:nvPr>
        </p:nvSpPr>
        <p:spPr>
          <a:xfrm>
            <a:off x="642938" y="1285875"/>
            <a:ext cx="8143875" cy="4786313"/>
          </a:xfrm>
        </p:spPr>
        <p:txBody>
          <a:bodyPr/>
          <a:lstStyle/>
          <a:p>
            <a:pPr>
              <a:buFont typeface="Wingdings" pitchFamily="2" charset="2"/>
              <a:buNone/>
            </a:pPr>
            <a:r>
              <a:rPr lang="en-US" sz="1600" dirty="0" smtClean="0"/>
              <a:t>	From 1650 to 1790, the various revolts against the rich families in the cities did not have any success:</a:t>
            </a:r>
          </a:p>
          <a:p>
            <a:endParaRPr lang="en-US" sz="1600" dirty="0" smtClean="0"/>
          </a:p>
          <a:p>
            <a:r>
              <a:rPr lang="en-US" sz="1600" dirty="0" smtClean="0"/>
              <a:t>The war of the peasants of the </a:t>
            </a:r>
            <a:r>
              <a:rPr lang="en-US" sz="1600" dirty="0" err="1" smtClean="0"/>
              <a:t>Emmental</a:t>
            </a:r>
            <a:r>
              <a:rPr lang="en-US" sz="1600" dirty="0" smtClean="0"/>
              <a:t> (subject territory of Berne) and </a:t>
            </a:r>
            <a:r>
              <a:rPr lang="en-US" sz="1600" dirty="0" err="1" smtClean="0"/>
              <a:t>Entlebuch</a:t>
            </a:r>
            <a:r>
              <a:rPr lang="en-US" sz="1600" dirty="0" smtClean="0"/>
              <a:t> (subject territory of Lucerne) against these cities in 1653</a:t>
            </a:r>
          </a:p>
          <a:p>
            <a:r>
              <a:rPr lang="en-US" sz="1600" dirty="0" smtClean="0"/>
              <a:t>The revolt of </a:t>
            </a:r>
            <a:r>
              <a:rPr lang="en-US" sz="1600" dirty="0" err="1" smtClean="0"/>
              <a:t>Wilchingen</a:t>
            </a:r>
            <a:r>
              <a:rPr lang="en-US" sz="1600" dirty="0" smtClean="0"/>
              <a:t> against Schaffhausen (1717 - 1729)</a:t>
            </a:r>
          </a:p>
          <a:p>
            <a:r>
              <a:rPr lang="en-US" sz="1600" dirty="0" smtClean="0"/>
              <a:t>The revolt of </a:t>
            </a:r>
            <a:r>
              <a:rPr lang="en-US" sz="1600" dirty="0" err="1" smtClean="0"/>
              <a:t>Werdenberg</a:t>
            </a:r>
            <a:r>
              <a:rPr lang="en-US" sz="1600" dirty="0" smtClean="0"/>
              <a:t> against Glarus (1719 - 1722)</a:t>
            </a:r>
          </a:p>
          <a:p>
            <a:r>
              <a:rPr lang="en-US" sz="1600" b="1" dirty="0" smtClean="0"/>
              <a:t>The revolt of major Abraham </a:t>
            </a:r>
            <a:r>
              <a:rPr lang="en-US" sz="1600" b="1" dirty="0" err="1" smtClean="0"/>
              <a:t>Davel</a:t>
            </a:r>
            <a:r>
              <a:rPr lang="en-US" sz="1600" b="1" dirty="0" smtClean="0"/>
              <a:t> in Lausanne (Vaud) against Berne (1723)</a:t>
            </a:r>
          </a:p>
          <a:p>
            <a:r>
              <a:rPr lang="en-US" sz="1600" dirty="0" smtClean="0"/>
              <a:t>The revolt of the peasants of Jura against the prince-bishop of Basel (1726 - 1739)</a:t>
            </a:r>
          </a:p>
          <a:p>
            <a:r>
              <a:rPr lang="en-US" sz="1600" dirty="0" smtClean="0"/>
              <a:t>The revolt of the </a:t>
            </a:r>
            <a:r>
              <a:rPr lang="en-US" sz="1600" dirty="0" err="1" smtClean="0"/>
              <a:t>Leventina</a:t>
            </a:r>
            <a:r>
              <a:rPr lang="en-US" sz="1600" dirty="0" smtClean="0"/>
              <a:t> (Ticino) against Uri (1755)</a:t>
            </a:r>
          </a:p>
          <a:p>
            <a:r>
              <a:rPr lang="en-US" sz="1600" dirty="0" smtClean="0"/>
              <a:t>The revolt of </a:t>
            </a:r>
            <a:r>
              <a:rPr lang="en-US" sz="1600" dirty="0" err="1" smtClean="0"/>
              <a:t>Chenaux</a:t>
            </a:r>
            <a:r>
              <a:rPr lang="en-US" sz="1600" dirty="0" smtClean="0"/>
              <a:t> (Fribourg) against Fribourg (1781)</a:t>
            </a:r>
          </a:p>
          <a:p>
            <a:endParaRPr lang="de-CH" dirty="0" smtClean="0"/>
          </a:p>
        </p:txBody>
      </p:sp>
    </p:spTree>
    <p:extLst>
      <p:ext uri="{BB962C8B-B14F-4D97-AF65-F5344CB8AC3E}">
        <p14:creationId xmlns:p14="http://schemas.microsoft.com/office/powerpoint/2010/main" val="612875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827584" y="692696"/>
            <a:ext cx="7092950" cy="423863"/>
          </a:xfrm>
        </p:spPr>
        <p:txBody>
          <a:bodyPr/>
          <a:lstStyle/>
          <a:p>
            <a:pPr eaLnBrk="1" hangingPunct="1"/>
            <a:r>
              <a:rPr lang="en-GB" altLang="de-DE" sz="2400" dirty="0" smtClean="0"/>
              <a:t>French troupes invaded Switzerland and proclaimed  the Helvetic Republic (1798-1803)</a:t>
            </a:r>
          </a:p>
        </p:txBody>
      </p:sp>
      <p:pic>
        <p:nvPicPr>
          <p:cNvPr id="2765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72063" y="1928813"/>
            <a:ext cx="3009900" cy="3667125"/>
          </a:xfrm>
          <a:noFill/>
        </p:spPr>
      </p:pic>
      <p:sp>
        <p:nvSpPr>
          <p:cNvPr id="5" name="Foliennummernplatzhalter 4"/>
          <p:cNvSpPr>
            <a:spLocks noGrp="1"/>
          </p:cNvSpPr>
          <p:nvPr>
            <p:ph type="sldNum" sz="quarter" idx="12"/>
          </p:nvPr>
        </p:nvSpPr>
        <p:spPr>
          <a:xfrm>
            <a:off x="2819400" y="6200775"/>
            <a:ext cx="2832100" cy="309563"/>
          </a:xfrm>
        </p:spPr>
        <p:txBody>
          <a:bodyPr/>
          <a:lstStyle/>
          <a:p>
            <a:pPr>
              <a:defRPr/>
            </a:pPr>
            <a:r>
              <a:rPr lang="fr-FR" dirty="0"/>
              <a:t>| </a:t>
            </a:r>
            <a:r>
              <a:rPr lang="fr-FR" dirty="0">
                <a:solidFill>
                  <a:schemeClr val="bg2"/>
                </a:solidFill>
              </a:rPr>
              <a:t>Diapositive </a:t>
            </a:r>
            <a:fld id="{4D399DCB-3106-41EF-B98E-407CC3A07EDB}" type="slidenum">
              <a:rPr lang="fr-FR">
                <a:solidFill>
                  <a:schemeClr val="bg2"/>
                </a:solidFill>
              </a:rPr>
              <a:pPr>
                <a:defRPr/>
              </a:pPr>
              <a:t>24</a:t>
            </a:fld>
            <a:r>
              <a:rPr lang="fr-FR" dirty="0">
                <a:solidFill>
                  <a:schemeClr val="bg2"/>
                </a:solidFill>
              </a:rPr>
              <a:t> </a:t>
            </a:r>
            <a:r>
              <a:rPr lang="fr-FR" dirty="0"/>
              <a:t>|</a:t>
            </a:r>
          </a:p>
        </p:txBody>
      </p:sp>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357438"/>
            <a:ext cx="36703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768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1560" y="1196975"/>
            <a:ext cx="2544390" cy="3960813"/>
          </a:xfrm>
          <a:noFill/>
        </p:spPr>
        <p:txBody>
          <a:bodyPr/>
          <a:lstStyle/>
          <a:p>
            <a:pPr eaLnBrk="1" hangingPunct="1"/>
            <a:r>
              <a:rPr lang="fr-FR" altLang="de-DE" sz="2000" b="0" dirty="0" smtClean="0">
                <a:solidFill>
                  <a:schemeClr val="tx1"/>
                </a:solidFill>
              </a:rPr>
              <a:t>1815: </a:t>
            </a:r>
            <a:r>
              <a:rPr lang="fr-FR" altLang="de-DE" sz="2000" b="0" dirty="0" err="1" smtClean="0">
                <a:solidFill>
                  <a:schemeClr val="tx1"/>
                </a:solidFill>
              </a:rPr>
              <a:t>Congress</a:t>
            </a:r>
            <a:r>
              <a:rPr lang="fr-FR" altLang="de-DE" sz="2000" b="0" dirty="0" smtClean="0">
                <a:solidFill>
                  <a:schemeClr val="tx1"/>
                </a:solidFill>
              </a:rPr>
              <a:t> of Vienne -&gt; consolidation of the </a:t>
            </a:r>
            <a:r>
              <a:rPr lang="fr-FR" altLang="de-DE" sz="2000" b="0" dirty="0" err="1" smtClean="0">
                <a:solidFill>
                  <a:schemeClr val="tx1"/>
                </a:solidFill>
              </a:rPr>
              <a:t>territory</a:t>
            </a:r>
            <a:r>
              <a:rPr lang="fr-FR" altLang="de-DE" sz="2000" b="0" dirty="0" smtClean="0">
                <a:solidFill>
                  <a:schemeClr val="tx1"/>
                </a:solidFill>
              </a:rPr>
              <a:t> and </a:t>
            </a:r>
            <a:r>
              <a:rPr lang="fr-FR" altLang="de-DE" sz="2000" b="0" dirty="0" err="1" smtClean="0">
                <a:solidFill>
                  <a:schemeClr val="tx1"/>
                </a:solidFill>
              </a:rPr>
              <a:t>ever</a:t>
            </a:r>
            <a:r>
              <a:rPr lang="fr-FR" altLang="de-DE" sz="2000" b="0" dirty="0" smtClean="0">
                <a:solidFill>
                  <a:schemeClr val="tx1"/>
                </a:solidFill>
              </a:rPr>
              <a:t> lasting </a:t>
            </a:r>
            <a:r>
              <a:rPr lang="fr-FR" altLang="de-DE" sz="2000" dirty="0" err="1" smtClean="0">
                <a:solidFill>
                  <a:srgbClr val="C00000"/>
                </a:solidFill>
              </a:rPr>
              <a:t>neutrality</a:t>
            </a:r>
            <a:endParaRPr lang="de-DE" altLang="de-DE" sz="2000" dirty="0" smtClean="0">
              <a:solidFill>
                <a:srgbClr val="C00000"/>
              </a:solidFill>
            </a:endParaRPr>
          </a:p>
        </p:txBody>
      </p:sp>
      <p:pic>
        <p:nvPicPr>
          <p:cNvPr id="33795"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476250"/>
            <a:ext cx="3378200" cy="5256213"/>
          </a:xfrm>
          <a:noFill/>
        </p:spPr>
      </p:pic>
      <p:sp>
        <p:nvSpPr>
          <p:cNvPr id="5" name="Foliennummernplatzhalter 4"/>
          <p:cNvSpPr>
            <a:spLocks noGrp="1"/>
          </p:cNvSpPr>
          <p:nvPr>
            <p:ph type="sldNum" sz="quarter" idx="12"/>
          </p:nvPr>
        </p:nvSpPr>
        <p:spPr>
          <a:xfrm>
            <a:off x="2916238" y="6140450"/>
            <a:ext cx="3024187" cy="309563"/>
          </a:xfrm>
        </p:spPr>
        <p:txBody>
          <a:bodyPr/>
          <a:lstStyle/>
          <a:p>
            <a:pPr>
              <a:defRPr/>
            </a:pPr>
            <a:r>
              <a:rPr lang="fr-FR" dirty="0"/>
              <a:t>| </a:t>
            </a:r>
            <a:r>
              <a:rPr lang="fr-FR" dirty="0">
                <a:solidFill>
                  <a:schemeClr val="bg2"/>
                </a:solidFill>
              </a:rPr>
              <a:t>Diapositive </a:t>
            </a:r>
            <a:fld id="{416CC2AF-4F3E-4B09-94B9-5B41DAD6AA34}" type="slidenum">
              <a:rPr lang="fr-FR">
                <a:solidFill>
                  <a:schemeClr val="bg2"/>
                </a:solidFill>
              </a:rPr>
              <a:pPr>
                <a:defRPr/>
              </a:pPr>
              <a:t>25</a:t>
            </a:fld>
            <a:r>
              <a:rPr lang="fr-FR" dirty="0">
                <a:solidFill>
                  <a:schemeClr val="bg2"/>
                </a:solidFill>
              </a:rPr>
              <a:t> </a:t>
            </a:r>
            <a:r>
              <a:rPr lang="fr-FR" dirty="0"/>
              <a:t>|</a:t>
            </a:r>
          </a:p>
        </p:txBody>
      </p:sp>
      <p:sp>
        <p:nvSpPr>
          <p:cNvPr id="33797" name="AutoShape 4">
            <a:hlinkClick r:id="" action="ppaction://noaction" highlightClick="1"/>
          </p:cNvPr>
          <p:cNvSpPr>
            <a:spLocks noChangeArrowheads="1"/>
          </p:cNvSpPr>
          <p:nvPr/>
        </p:nvSpPr>
        <p:spPr bwMode="auto">
          <a:xfrm>
            <a:off x="8215313" y="6072188"/>
            <a:ext cx="628650" cy="371475"/>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5000"/>
              </a:spcBef>
              <a:buChar char="•"/>
              <a:defRPr sz="2400">
                <a:solidFill>
                  <a:schemeClr val="tx1"/>
                </a:solidFill>
                <a:latin typeface="Verdana" pitchFamily="34" charset="0"/>
                <a:ea typeface="ヒラギノ角ゴ Pro W3" pitchFamily="1" charset="-128"/>
              </a:defRPr>
            </a:lvl1pPr>
            <a:lvl2pPr marL="742950" indent="-285750">
              <a:spcBef>
                <a:spcPct val="15000"/>
              </a:spcBef>
              <a:buChar char="–"/>
              <a:defRPr>
                <a:solidFill>
                  <a:schemeClr val="tx1"/>
                </a:solidFill>
                <a:latin typeface="Verdana" pitchFamily="34" charset="0"/>
                <a:ea typeface="ヒラギノ角ゴ Pro W3" pitchFamily="1" charset="-128"/>
              </a:defRPr>
            </a:lvl2pPr>
            <a:lvl3pPr marL="1143000" indent="-228600">
              <a:spcBef>
                <a:spcPct val="20000"/>
              </a:spcBef>
              <a:buChar char="•"/>
              <a:defRPr sz="1200">
                <a:solidFill>
                  <a:schemeClr val="tx1"/>
                </a:solidFill>
                <a:latin typeface="Verdana" pitchFamily="34" charset="0"/>
                <a:ea typeface="ヒラギノ角ゴ Pro W3" pitchFamily="1" charset="-128"/>
              </a:defRPr>
            </a:lvl3pPr>
            <a:lvl4pPr marL="1600200" indent="-228600">
              <a:spcBef>
                <a:spcPct val="20000"/>
              </a:spcBef>
              <a:buChar char="–"/>
              <a:defRPr sz="2000">
                <a:solidFill>
                  <a:schemeClr val="tx1"/>
                </a:solidFill>
                <a:latin typeface="Verdana" pitchFamily="34" charset="0"/>
                <a:ea typeface="ヒラギノ角ゴ Pro W3" pitchFamily="1" charset="-128"/>
              </a:defRPr>
            </a:lvl4pPr>
            <a:lvl5pPr marL="2057400" indent="-228600">
              <a:spcBef>
                <a:spcPct val="20000"/>
              </a:spcBef>
              <a:buChar char="»"/>
              <a:defRPr sz="2000">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9pPr>
          </a:lstStyle>
          <a:p>
            <a:pPr>
              <a:spcBef>
                <a:spcPct val="0"/>
              </a:spcBef>
              <a:buFontTx/>
              <a:buNone/>
            </a:pPr>
            <a:endParaRPr lang="de-CH" altLang="de-DE" sz="3600">
              <a:latin typeface="Times" pitchFamily="18" charset="0"/>
            </a:endParaRPr>
          </a:p>
        </p:txBody>
      </p:sp>
    </p:spTree>
    <p:extLst>
      <p:ext uri="{BB962C8B-B14F-4D97-AF65-F5344CB8AC3E}">
        <p14:creationId xmlns:p14="http://schemas.microsoft.com/office/powerpoint/2010/main" val="2914577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43608" y="620688"/>
            <a:ext cx="6692900" cy="165100"/>
          </a:xfrm>
          <a:noFill/>
        </p:spPr>
        <p:txBody>
          <a:bodyPr/>
          <a:lstStyle/>
          <a:p>
            <a:pPr eaLnBrk="1" hangingPunct="1"/>
            <a:r>
              <a:rPr lang="de-CH" altLang="de-DE" sz="2600" dirty="0" smtClean="0"/>
              <a:t>La </a:t>
            </a:r>
            <a:r>
              <a:rPr lang="de-CH" altLang="de-DE" sz="2600" dirty="0" err="1" smtClean="0"/>
              <a:t>guerre</a:t>
            </a:r>
            <a:r>
              <a:rPr lang="de-CH" altLang="de-DE" sz="2600" dirty="0" smtClean="0"/>
              <a:t> du Sonderbund</a:t>
            </a:r>
            <a:endParaRPr lang="de-DE" altLang="de-DE" sz="2600" dirty="0" smtClean="0"/>
          </a:p>
        </p:txBody>
      </p:sp>
      <p:pic>
        <p:nvPicPr>
          <p:cNvPr id="36867"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27538" y="1484313"/>
            <a:ext cx="3905250" cy="4114800"/>
          </a:xfrm>
          <a:noFill/>
        </p:spPr>
      </p:pic>
      <p:sp>
        <p:nvSpPr>
          <p:cNvPr id="5" name="Foliennummernplatzhalter 4"/>
          <p:cNvSpPr>
            <a:spLocks noGrp="1"/>
          </p:cNvSpPr>
          <p:nvPr>
            <p:ph type="sldNum" sz="quarter" idx="12"/>
          </p:nvPr>
        </p:nvSpPr>
        <p:spPr>
          <a:xfrm>
            <a:off x="2819400" y="6200775"/>
            <a:ext cx="2976563" cy="309563"/>
          </a:xfrm>
        </p:spPr>
        <p:txBody>
          <a:bodyPr/>
          <a:lstStyle/>
          <a:p>
            <a:pPr>
              <a:defRPr/>
            </a:pPr>
            <a:r>
              <a:rPr lang="fr-FR" dirty="0"/>
              <a:t>| </a:t>
            </a:r>
            <a:r>
              <a:rPr lang="fr-FR" dirty="0">
                <a:solidFill>
                  <a:schemeClr val="bg2"/>
                </a:solidFill>
              </a:rPr>
              <a:t>Diapositive </a:t>
            </a:r>
            <a:fld id="{81AE31D4-BFA9-44D5-90CE-AC48A94E87C6}" type="slidenum">
              <a:rPr lang="fr-FR">
                <a:solidFill>
                  <a:schemeClr val="bg2"/>
                </a:solidFill>
              </a:rPr>
              <a:pPr>
                <a:defRPr/>
              </a:pPr>
              <a:t>26</a:t>
            </a:fld>
            <a:r>
              <a:rPr lang="fr-FR" dirty="0">
                <a:solidFill>
                  <a:schemeClr val="bg2"/>
                </a:solidFill>
              </a:rPr>
              <a:t> </a:t>
            </a:r>
            <a:r>
              <a:rPr lang="fr-FR" dirty="0"/>
              <a:t>|</a:t>
            </a:r>
          </a:p>
        </p:txBody>
      </p:sp>
      <p:sp>
        <p:nvSpPr>
          <p:cNvPr id="36869" name="Text Box 5"/>
          <p:cNvSpPr txBox="1">
            <a:spLocks noChangeArrowheads="1"/>
          </p:cNvSpPr>
          <p:nvPr/>
        </p:nvSpPr>
        <p:spPr bwMode="auto">
          <a:xfrm>
            <a:off x="539750" y="1700213"/>
            <a:ext cx="30956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itchFamily="34" charset="0"/>
                <a:ea typeface="ヒラギノ角ゴ Pro W3" pitchFamily="1" charset="-128"/>
              </a:defRPr>
            </a:lvl1pPr>
            <a:lvl2pPr marL="742950" indent="-285750">
              <a:spcBef>
                <a:spcPct val="15000"/>
              </a:spcBef>
              <a:buChar char="–"/>
              <a:defRPr>
                <a:solidFill>
                  <a:schemeClr val="tx1"/>
                </a:solidFill>
                <a:latin typeface="Verdana" pitchFamily="34" charset="0"/>
                <a:ea typeface="ヒラギノ角ゴ Pro W3" pitchFamily="1" charset="-128"/>
              </a:defRPr>
            </a:lvl2pPr>
            <a:lvl3pPr marL="1143000" indent="-228600">
              <a:spcBef>
                <a:spcPct val="20000"/>
              </a:spcBef>
              <a:buChar char="•"/>
              <a:defRPr sz="1200">
                <a:solidFill>
                  <a:schemeClr val="tx1"/>
                </a:solidFill>
                <a:latin typeface="Verdana" pitchFamily="34" charset="0"/>
                <a:ea typeface="ヒラギノ角ゴ Pro W3" pitchFamily="1" charset="-128"/>
              </a:defRPr>
            </a:lvl3pPr>
            <a:lvl4pPr marL="1600200" indent="-228600">
              <a:spcBef>
                <a:spcPct val="20000"/>
              </a:spcBef>
              <a:buChar char="–"/>
              <a:defRPr sz="2000">
                <a:solidFill>
                  <a:schemeClr val="tx1"/>
                </a:solidFill>
                <a:latin typeface="Verdana" pitchFamily="34" charset="0"/>
                <a:ea typeface="ヒラギノ角ゴ Pro W3" pitchFamily="1" charset="-128"/>
              </a:defRPr>
            </a:lvl4pPr>
            <a:lvl5pPr marL="2057400" indent="-228600">
              <a:spcBef>
                <a:spcPct val="20000"/>
              </a:spcBef>
              <a:buChar char="»"/>
              <a:defRPr sz="2000">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itchFamily="34" charset="0"/>
                <a:ea typeface="ヒラギノ角ゴ Pro W3" pitchFamily="1" charset="-128"/>
              </a:defRPr>
            </a:lvl9pPr>
          </a:lstStyle>
          <a:p>
            <a:pPr>
              <a:spcBef>
                <a:spcPct val="50000"/>
              </a:spcBef>
              <a:buFontTx/>
              <a:buNone/>
            </a:pPr>
            <a:r>
              <a:rPr lang="fr-FR" altLang="de-DE" sz="2000"/>
              <a:t>Les tensions entre cantons catholiques et cantons libéraux-radicaux débouchent sur la "guerre du Sonderbund". Au terme d'une brève campagne, les cantons conservateurs capitulent devant les troupes du général Dufour. </a:t>
            </a:r>
          </a:p>
        </p:txBody>
      </p:sp>
    </p:spTree>
    <p:extLst>
      <p:ext uri="{BB962C8B-B14F-4D97-AF65-F5344CB8AC3E}">
        <p14:creationId xmlns:p14="http://schemas.microsoft.com/office/powerpoint/2010/main" val="1540427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946150"/>
            <a:ext cx="2746375" cy="4757738"/>
          </a:xfrm>
          <a:noFill/>
        </p:spPr>
        <p:txBody>
          <a:bodyPr/>
          <a:lstStyle/>
          <a:p>
            <a:pPr eaLnBrk="1" hangingPunct="1"/>
            <a:r>
              <a:rPr lang="en-GB" sz="2400" smtClean="0"/>
              <a:t>1848: 70 per cent of the Cantons accept the new  Constitution</a:t>
            </a:r>
          </a:p>
        </p:txBody>
      </p:sp>
      <p:pic>
        <p:nvPicPr>
          <p:cNvPr id="53251"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24300" y="404813"/>
            <a:ext cx="2930525" cy="5256212"/>
          </a:xfrm>
          <a:noFill/>
        </p:spPr>
      </p:pic>
    </p:spTree>
    <p:extLst>
      <p:ext uri="{BB962C8B-B14F-4D97-AF65-F5344CB8AC3E}">
        <p14:creationId xmlns:p14="http://schemas.microsoft.com/office/powerpoint/2010/main" val="19194690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258888" y="620713"/>
            <a:ext cx="6692900" cy="304800"/>
          </a:xfrm>
        </p:spPr>
        <p:txBody>
          <a:bodyPr/>
          <a:lstStyle/>
          <a:p>
            <a:r>
              <a:rPr lang="de-CH" altLang="de-DE" sz="2400" smtClean="0"/>
              <a:t>From a Confederation to a Federal State</a:t>
            </a:r>
          </a:p>
        </p:txBody>
      </p:sp>
      <p:sp>
        <p:nvSpPr>
          <p:cNvPr id="9219" name="Inhaltsplatzhalter 2"/>
          <p:cNvSpPr>
            <a:spLocks noGrp="1"/>
          </p:cNvSpPr>
          <p:nvPr>
            <p:ph idx="1"/>
          </p:nvPr>
        </p:nvSpPr>
        <p:spPr>
          <a:xfrm>
            <a:off x="899592" y="1618456"/>
            <a:ext cx="7640637" cy="4114800"/>
          </a:xfrm>
        </p:spPr>
        <p:txBody>
          <a:bodyPr/>
          <a:lstStyle/>
          <a:p>
            <a:r>
              <a:rPr lang="en-GB" altLang="de-DE" sz="2000" dirty="0" smtClean="0"/>
              <a:t>Bottom-up nation building based on federalism (1848)</a:t>
            </a:r>
          </a:p>
          <a:p>
            <a:pPr marL="0" indent="0">
              <a:buNone/>
            </a:pPr>
            <a:endParaRPr lang="en-GB" altLang="de-DE" sz="2000" dirty="0" smtClean="0"/>
          </a:p>
          <a:p>
            <a:r>
              <a:rPr lang="en-GB" altLang="de-DE" sz="2000" dirty="0" smtClean="0"/>
              <a:t>Very limited power for the central state - residual competences in the hand of the cantons</a:t>
            </a:r>
          </a:p>
          <a:p>
            <a:endParaRPr lang="en-GB" altLang="de-DE" sz="2000" dirty="0"/>
          </a:p>
          <a:p>
            <a:r>
              <a:rPr lang="en-GB" altLang="de-DE" sz="2000" dirty="0" smtClean="0"/>
              <a:t>Diversity</a:t>
            </a:r>
          </a:p>
          <a:p>
            <a:endParaRPr lang="de-CH" altLang="de-DE" dirty="0" smtClean="0"/>
          </a:p>
        </p:txBody>
      </p:sp>
    </p:spTree>
    <p:extLst>
      <p:ext uri="{BB962C8B-B14F-4D97-AF65-F5344CB8AC3E}">
        <p14:creationId xmlns:p14="http://schemas.microsoft.com/office/powerpoint/2010/main" val="3380338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1520" y="260648"/>
            <a:ext cx="8686800" cy="990600"/>
          </a:xfrm>
        </p:spPr>
        <p:txBody>
          <a:bodyPr/>
          <a:lstStyle/>
          <a:p>
            <a:r>
              <a:rPr lang="en-US" sz="2400" dirty="0" smtClean="0"/>
              <a:t>Institutions: a direct result of nation building</a:t>
            </a:r>
          </a:p>
        </p:txBody>
      </p:sp>
      <p:sp>
        <p:nvSpPr>
          <p:cNvPr id="57347" name="Rectangle 3"/>
          <p:cNvSpPr>
            <a:spLocks noGrp="1" noChangeArrowheads="1"/>
          </p:cNvSpPr>
          <p:nvPr>
            <p:ph type="body" idx="1"/>
          </p:nvPr>
        </p:nvSpPr>
        <p:spPr>
          <a:xfrm>
            <a:off x="1259632" y="1268760"/>
            <a:ext cx="6827837" cy="3967162"/>
          </a:xfrm>
        </p:spPr>
        <p:txBody>
          <a:bodyPr/>
          <a:lstStyle/>
          <a:p>
            <a:pPr algn="r">
              <a:lnSpc>
                <a:spcPct val="120000"/>
              </a:lnSpc>
              <a:buFont typeface="Wingdings" pitchFamily="2" charset="2"/>
              <a:buNone/>
            </a:pPr>
            <a:endParaRPr lang="en-US" sz="2100" dirty="0" smtClean="0"/>
          </a:p>
          <a:p>
            <a:pPr>
              <a:lnSpc>
                <a:spcPct val="120000"/>
              </a:lnSpc>
            </a:pPr>
            <a:r>
              <a:rPr lang="en-US" sz="2000" dirty="0" smtClean="0"/>
              <a:t>Federalism: the only solution to bring the cantons together and to integrate the conservative minority (1848)</a:t>
            </a:r>
          </a:p>
          <a:p>
            <a:pPr>
              <a:lnSpc>
                <a:spcPct val="120000"/>
              </a:lnSpc>
            </a:pPr>
            <a:r>
              <a:rPr lang="en-US" sz="2000" dirty="0" smtClean="0"/>
              <a:t>Direct democracy: the prize to pay for more legislative power given to the national government (1874)</a:t>
            </a:r>
          </a:p>
          <a:p>
            <a:pPr>
              <a:lnSpc>
                <a:spcPct val="120000"/>
              </a:lnSpc>
            </a:pPr>
            <a:r>
              <a:rPr lang="en-US" sz="2000" dirty="0" smtClean="0"/>
              <a:t>Consensus democracy: a possibility to appease minorities with veto power (-&gt; direct democracy)</a:t>
            </a:r>
            <a:endParaRPr lang="de-DE" sz="2000" dirty="0" smtClean="0"/>
          </a:p>
        </p:txBody>
      </p:sp>
    </p:spTree>
    <p:extLst>
      <p:ext uri="{BB962C8B-B14F-4D97-AF65-F5344CB8AC3E}">
        <p14:creationId xmlns:p14="http://schemas.microsoft.com/office/powerpoint/2010/main" val="3825573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smtClean="0"/>
              <a:t>Three</a:t>
            </a:r>
            <a:r>
              <a:rPr lang="de-CH" sz="2400" dirty="0" smtClean="0"/>
              <a:t> </a:t>
            </a:r>
            <a:r>
              <a:rPr lang="de-CH" sz="2400" dirty="0" err="1" smtClean="0"/>
              <a:t>typologies</a:t>
            </a:r>
            <a:r>
              <a:rPr lang="de-CH" sz="2400" dirty="0" smtClean="0"/>
              <a:t> </a:t>
            </a:r>
            <a:r>
              <a:rPr lang="de-CH" sz="2400" dirty="0" err="1" smtClean="0"/>
              <a:t>and</a:t>
            </a:r>
            <a:r>
              <a:rPr lang="de-CH" sz="2400" dirty="0" smtClean="0"/>
              <a:t> a </a:t>
            </a:r>
            <a:r>
              <a:rPr lang="de-CH" sz="2400" dirty="0" err="1" smtClean="0"/>
              <a:t>question</a:t>
            </a:r>
            <a:endParaRPr lang="de-CH" sz="2400" dirty="0"/>
          </a:p>
        </p:txBody>
      </p:sp>
      <p:sp>
        <p:nvSpPr>
          <p:cNvPr id="3" name="Inhaltsplatzhalter 2"/>
          <p:cNvSpPr>
            <a:spLocks noGrp="1"/>
          </p:cNvSpPr>
          <p:nvPr>
            <p:ph idx="1"/>
          </p:nvPr>
        </p:nvSpPr>
        <p:spPr>
          <a:xfrm>
            <a:off x="228600" y="1340768"/>
            <a:ext cx="8686800" cy="4343400"/>
          </a:xfrm>
        </p:spPr>
        <p:txBody>
          <a:bodyPr/>
          <a:lstStyle/>
          <a:p>
            <a:endParaRPr lang="de-CH" dirty="0" smtClean="0"/>
          </a:p>
          <a:p>
            <a:r>
              <a:rPr lang="de-CH" sz="2000" dirty="0" smtClean="0"/>
              <a:t>Kuhlmann: Continental European </a:t>
            </a:r>
            <a:r>
              <a:rPr lang="de-CH" sz="2000" dirty="0" err="1" smtClean="0"/>
              <a:t>federal</a:t>
            </a:r>
            <a:r>
              <a:rPr lang="de-CH" sz="2000" dirty="0" smtClean="0"/>
              <a:t> (DACH)</a:t>
            </a:r>
          </a:p>
          <a:p>
            <a:endParaRPr lang="de-CH" sz="2000" dirty="0"/>
          </a:p>
          <a:p>
            <a:r>
              <a:rPr lang="de-CH" sz="2000" dirty="0" err="1" smtClean="0"/>
              <a:t>Esping</a:t>
            </a:r>
            <a:r>
              <a:rPr lang="de-CH" sz="2000" dirty="0" smtClean="0"/>
              <a:t>-Andersen: liberal </a:t>
            </a:r>
            <a:r>
              <a:rPr lang="de-CH" sz="2000" dirty="0" err="1" smtClean="0"/>
              <a:t>state</a:t>
            </a:r>
            <a:r>
              <a:rPr lang="de-CH" sz="2000" dirty="0" smtClean="0"/>
              <a:t> like US, not a </a:t>
            </a:r>
            <a:r>
              <a:rPr lang="de-CH" sz="2000" dirty="0" err="1" smtClean="0"/>
              <a:t>welfare</a:t>
            </a:r>
            <a:r>
              <a:rPr lang="de-CH" sz="2000" dirty="0" smtClean="0"/>
              <a:t> </a:t>
            </a:r>
            <a:r>
              <a:rPr lang="de-CH" sz="2000" dirty="0" err="1" smtClean="0"/>
              <a:t>state</a:t>
            </a:r>
            <a:r>
              <a:rPr lang="de-CH" sz="2000" dirty="0" smtClean="0"/>
              <a:t> like </a:t>
            </a:r>
            <a:r>
              <a:rPr lang="de-CH" sz="2000" dirty="0" err="1" smtClean="0"/>
              <a:t>the</a:t>
            </a:r>
            <a:r>
              <a:rPr lang="de-CH" sz="2000" dirty="0" smtClean="0"/>
              <a:t> Nordic countries </a:t>
            </a:r>
            <a:r>
              <a:rPr lang="de-CH" sz="2000" dirty="0" err="1" smtClean="0"/>
              <a:t>or</a:t>
            </a:r>
            <a:r>
              <a:rPr lang="de-CH" sz="2000" dirty="0" smtClean="0"/>
              <a:t> France, Germany </a:t>
            </a:r>
            <a:r>
              <a:rPr lang="de-CH" sz="2000" dirty="0" err="1" smtClean="0"/>
              <a:t>and</a:t>
            </a:r>
            <a:r>
              <a:rPr lang="de-CH" sz="2000" dirty="0" smtClean="0"/>
              <a:t> </a:t>
            </a:r>
            <a:r>
              <a:rPr lang="de-CH" sz="2000" dirty="0" err="1" smtClean="0"/>
              <a:t>the</a:t>
            </a:r>
            <a:r>
              <a:rPr lang="de-CH" sz="2000" dirty="0" smtClean="0"/>
              <a:t> </a:t>
            </a:r>
            <a:r>
              <a:rPr lang="de-CH" sz="2000" dirty="0" err="1" smtClean="0"/>
              <a:t>Netherlands</a:t>
            </a:r>
            <a:endParaRPr lang="de-CH" sz="2000" dirty="0" smtClean="0"/>
          </a:p>
          <a:p>
            <a:endParaRPr lang="de-CH" sz="2000" dirty="0"/>
          </a:p>
          <a:p>
            <a:r>
              <a:rPr lang="de-CH" sz="2000" dirty="0" err="1" smtClean="0"/>
              <a:t>Lijphart</a:t>
            </a:r>
            <a:r>
              <a:rPr lang="de-CH" sz="2000" dirty="0" smtClean="0"/>
              <a:t>: Consensus Democracy</a:t>
            </a:r>
          </a:p>
          <a:p>
            <a:endParaRPr lang="de-CH" sz="2000" dirty="0"/>
          </a:p>
          <a:p>
            <a:r>
              <a:rPr lang="de-CH" sz="2000" dirty="0" err="1"/>
              <a:t>What</a:t>
            </a:r>
            <a:r>
              <a:rPr lang="de-CH" sz="2000" dirty="0"/>
              <a:t> </a:t>
            </a:r>
            <a:r>
              <a:rPr lang="de-CH" sz="2000" dirty="0" err="1"/>
              <a:t>about</a:t>
            </a:r>
            <a:r>
              <a:rPr lang="de-CH" sz="2000" dirty="0"/>
              <a:t> NL </a:t>
            </a:r>
            <a:r>
              <a:rPr lang="de-CH" sz="2000" dirty="0" err="1"/>
              <a:t>and</a:t>
            </a:r>
            <a:r>
              <a:rPr lang="de-CH" sz="2000" dirty="0"/>
              <a:t> </a:t>
            </a:r>
            <a:r>
              <a:rPr lang="de-CH" sz="2000" dirty="0" smtClean="0"/>
              <a:t>D?</a:t>
            </a:r>
            <a:endParaRPr lang="de-CH" sz="2000" dirty="0"/>
          </a:p>
          <a:p>
            <a:endParaRPr lang="de-CH" sz="2000" dirty="0"/>
          </a:p>
          <a:p>
            <a:endParaRPr lang="de-CH" sz="2000" dirty="0" smtClean="0"/>
          </a:p>
          <a:p>
            <a:pPr marL="0" indent="0">
              <a:buNone/>
            </a:pPr>
            <a:endParaRPr lang="de-CH" dirty="0"/>
          </a:p>
          <a:p>
            <a:pPr marL="0" indent="0">
              <a:buNone/>
            </a:pPr>
            <a:endParaRPr lang="de-CH" dirty="0"/>
          </a:p>
        </p:txBody>
      </p:sp>
    </p:spTree>
    <p:extLst>
      <p:ext uri="{BB962C8B-B14F-4D97-AF65-F5344CB8AC3E}">
        <p14:creationId xmlns:p14="http://schemas.microsoft.com/office/powerpoint/2010/main" val="974626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14438" y="357188"/>
            <a:ext cx="7335837" cy="763587"/>
          </a:xfrm>
          <a:solidFill>
            <a:srgbClr val="FFFFFF"/>
          </a:solidFill>
        </p:spPr>
        <p:txBody>
          <a:bodyPr lIns="91440" tIns="45720" rIns="91440" bIns="45720" anchor="t"/>
          <a:lstStyle/>
          <a:p>
            <a:pPr eaLnBrk="1" hangingPunct="1"/>
            <a:r>
              <a:rPr lang="de-DE" altLang="de-DE" sz="2400" smtClean="0"/>
              <a:t>The three pillars of the Swiss political systems and the idea of power sharing</a:t>
            </a:r>
          </a:p>
        </p:txBody>
      </p:sp>
      <p:sp>
        <p:nvSpPr>
          <p:cNvPr id="19459" name="Text Box 3"/>
          <p:cNvSpPr txBox="1">
            <a:spLocks noChangeArrowheads="1"/>
          </p:cNvSpPr>
          <p:nvPr/>
        </p:nvSpPr>
        <p:spPr bwMode="auto">
          <a:xfrm>
            <a:off x="1042988" y="5013325"/>
            <a:ext cx="705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endParaRPr lang="de-DE" altLang="de-DE" sz="1600">
              <a:latin typeface="Times New Roman" pitchFamily="18" charset="0"/>
            </a:endParaRPr>
          </a:p>
        </p:txBody>
      </p:sp>
      <p:sp>
        <p:nvSpPr>
          <p:cNvPr id="6148" name="Text Box 4"/>
          <p:cNvSpPr txBox="1">
            <a:spLocks noChangeArrowheads="1"/>
          </p:cNvSpPr>
          <p:nvPr/>
        </p:nvSpPr>
        <p:spPr bwMode="auto">
          <a:xfrm>
            <a:off x="1042988" y="5229225"/>
            <a:ext cx="6769100" cy="598488"/>
          </a:xfrm>
          <a:prstGeom prst="rect">
            <a:avLst/>
          </a:prstGeom>
          <a:noFill/>
          <a:ln w="19050">
            <a:solidFill>
              <a:schemeClr val="tx1"/>
            </a:solidFill>
            <a:miter lim="800000"/>
            <a:headEnd/>
            <a:tailEnd/>
          </a:ln>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altLang="de-DE" sz="3200" b="1">
                <a:solidFill>
                  <a:schemeClr val="tx2"/>
                </a:solidFill>
                <a:latin typeface="Arial Unicode MS" pitchFamily="34" charset="-128"/>
              </a:rPr>
              <a:t>Society</a:t>
            </a:r>
            <a:endParaRPr lang="de-DE" altLang="de-DE" sz="3200" b="1">
              <a:solidFill>
                <a:schemeClr val="tx2"/>
              </a:solidFill>
              <a:latin typeface="Arial Unicode MS" pitchFamily="34" charset="-128"/>
            </a:endParaRPr>
          </a:p>
        </p:txBody>
      </p:sp>
      <p:sp>
        <p:nvSpPr>
          <p:cNvPr id="6149" name="Text Box 5"/>
          <p:cNvSpPr txBox="1">
            <a:spLocks noChangeArrowheads="1"/>
          </p:cNvSpPr>
          <p:nvPr/>
        </p:nvSpPr>
        <p:spPr bwMode="auto">
          <a:xfrm rot="-5400000">
            <a:off x="269875" y="3444875"/>
            <a:ext cx="2520950" cy="488950"/>
          </a:xfrm>
          <a:prstGeom prst="rect">
            <a:avLst/>
          </a:prstGeom>
          <a:noFill/>
          <a:ln w="9525">
            <a:noFill/>
            <a:miter lim="800000"/>
            <a:headEnd/>
            <a:tailEnd/>
          </a:ln>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l">
              <a:spcBef>
                <a:spcPct val="50000"/>
              </a:spcBef>
            </a:pPr>
            <a:r>
              <a:rPr lang="de-CH" altLang="de-DE" sz="2600" b="1" dirty="0" err="1">
                <a:latin typeface="Arial Unicode MS" pitchFamily="34" charset="-128"/>
              </a:rPr>
              <a:t>Federalism</a:t>
            </a:r>
            <a:endParaRPr lang="de-DE" altLang="de-DE" sz="2600" b="1" dirty="0">
              <a:latin typeface="Arial Unicode MS" pitchFamily="34" charset="-128"/>
            </a:endParaRPr>
          </a:p>
        </p:txBody>
      </p:sp>
      <p:sp>
        <p:nvSpPr>
          <p:cNvPr id="19462" name="Rectangle 6"/>
          <p:cNvSpPr>
            <a:spLocks noChangeArrowheads="1"/>
          </p:cNvSpPr>
          <p:nvPr/>
        </p:nvSpPr>
        <p:spPr bwMode="auto">
          <a:xfrm>
            <a:off x="104298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de-CH" altLang="de-DE"/>
          </a:p>
        </p:txBody>
      </p:sp>
      <p:sp>
        <p:nvSpPr>
          <p:cNvPr id="6151" name="Text Box 7"/>
          <p:cNvSpPr txBox="1">
            <a:spLocks noChangeArrowheads="1"/>
          </p:cNvSpPr>
          <p:nvPr/>
        </p:nvSpPr>
        <p:spPr bwMode="auto">
          <a:xfrm rot="-5400000">
            <a:off x="3115469" y="3385344"/>
            <a:ext cx="2376487" cy="892175"/>
          </a:xfrm>
          <a:prstGeom prst="rect">
            <a:avLst/>
          </a:prstGeom>
          <a:noFill/>
          <a:ln w="9525">
            <a:noFill/>
            <a:miter lim="800000"/>
            <a:headEnd/>
            <a:tailEnd/>
          </a:ln>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l">
              <a:spcBef>
                <a:spcPct val="50000"/>
              </a:spcBef>
            </a:pPr>
            <a:r>
              <a:rPr lang="de-CH" altLang="de-DE" sz="2600" b="1" dirty="0">
                <a:latin typeface="Arial Unicode MS" pitchFamily="34" charset="-128"/>
              </a:rPr>
              <a:t>Consensus Democracy</a:t>
            </a:r>
            <a:endParaRPr lang="de-DE" altLang="de-DE" sz="2200" b="1" dirty="0">
              <a:latin typeface="Arial Unicode MS" pitchFamily="34" charset="-128"/>
            </a:endParaRPr>
          </a:p>
        </p:txBody>
      </p:sp>
      <p:sp>
        <p:nvSpPr>
          <p:cNvPr id="19464" name="Rectangle 8"/>
          <p:cNvSpPr>
            <a:spLocks noChangeArrowheads="1"/>
          </p:cNvSpPr>
          <p:nvPr/>
        </p:nvSpPr>
        <p:spPr bwMode="auto">
          <a:xfrm>
            <a:off x="385152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de-CH" altLang="de-DE"/>
          </a:p>
        </p:txBody>
      </p:sp>
      <p:sp>
        <p:nvSpPr>
          <p:cNvPr id="6153" name="Text Box 9"/>
          <p:cNvSpPr txBox="1">
            <a:spLocks noChangeArrowheads="1"/>
          </p:cNvSpPr>
          <p:nvPr/>
        </p:nvSpPr>
        <p:spPr bwMode="auto">
          <a:xfrm rot="-5400000">
            <a:off x="5914232" y="3371056"/>
            <a:ext cx="2376488" cy="892175"/>
          </a:xfrm>
          <a:prstGeom prst="rect">
            <a:avLst/>
          </a:prstGeom>
          <a:noFill/>
          <a:ln w="9525">
            <a:noFill/>
            <a:miter lim="800000"/>
            <a:headEnd/>
            <a:tailEnd/>
          </a:ln>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l">
              <a:spcBef>
                <a:spcPct val="50000"/>
              </a:spcBef>
            </a:pPr>
            <a:r>
              <a:rPr lang="de-CH" altLang="de-DE" sz="2600" b="1" dirty="0" err="1">
                <a:latin typeface="Arial Unicode MS" pitchFamily="34" charset="-128"/>
              </a:rPr>
              <a:t>Direct</a:t>
            </a:r>
            <a:r>
              <a:rPr lang="de-CH" altLang="de-DE" sz="2600" b="1" dirty="0">
                <a:latin typeface="Arial Unicode MS" pitchFamily="34" charset="-128"/>
              </a:rPr>
              <a:t> Democracy</a:t>
            </a:r>
            <a:endParaRPr lang="de-DE" altLang="de-DE" sz="2600" b="1" dirty="0">
              <a:latin typeface="Arial Unicode MS" pitchFamily="34" charset="-128"/>
            </a:endParaRPr>
          </a:p>
        </p:txBody>
      </p:sp>
      <p:sp>
        <p:nvSpPr>
          <p:cNvPr id="19466" name="Rectangle 10"/>
          <p:cNvSpPr>
            <a:spLocks noChangeArrowheads="1"/>
          </p:cNvSpPr>
          <p:nvPr/>
        </p:nvSpPr>
        <p:spPr bwMode="auto">
          <a:xfrm>
            <a:off x="665956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de-CH" altLang="de-DE"/>
          </a:p>
        </p:txBody>
      </p:sp>
      <p:sp>
        <p:nvSpPr>
          <p:cNvPr id="19467" name="AutoShape 11"/>
          <p:cNvSpPr>
            <a:spLocks noChangeArrowheads="1"/>
          </p:cNvSpPr>
          <p:nvPr/>
        </p:nvSpPr>
        <p:spPr bwMode="auto">
          <a:xfrm>
            <a:off x="1042988" y="1628775"/>
            <a:ext cx="6769100" cy="9366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de-CH" altLang="de-DE"/>
          </a:p>
        </p:txBody>
      </p:sp>
      <p:sp>
        <p:nvSpPr>
          <p:cNvPr id="6156" name="Text Box 12"/>
          <p:cNvSpPr txBox="1">
            <a:spLocks noChangeArrowheads="1"/>
          </p:cNvSpPr>
          <p:nvPr/>
        </p:nvSpPr>
        <p:spPr bwMode="auto">
          <a:xfrm>
            <a:off x="3214688" y="1857375"/>
            <a:ext cx="2376487" cy="579438"/>
          </a:xfrm>
          <a:prstGeom prst="rect">
            <a:avLst/>
          </a:prstGeom>
          <a:noFill/>
          <a:ln w="9525">
            <a:noFill/>
            <a:miter lim="800000"/>
            <a:headEnd/>
            <a:tailEnd/>
          </a:ln>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de-CH" altLang="de-DE" sz="3200" b="1">
                <a:solidFill>
                  <a:schemeClr val="tx2"/>
                </a:solidFill>
                <a:latin typeface="Arial Unicode MS" pitchFamily="34" charset="-128"/>
              </a:rPr>
              <a:t>Politics</a:t>
            </a:r>
            <a:endParaRPr lang="de-DE" altLang="de-DE" sz="3200" b="1">
              <a:solidFill>
                <a:schemeClr val="tx2"/>
              </a:solidFill>
              <a:latin typeface="Arial Unicode MS" pitchFamily="34" charset="-128"/>
            </a:endParaRPr>
          </a:p>
        </p:txBody>
      </p:sp>
    </p:spTree>
    <p:extLst>
      <p:ext uri="{BB962C8B-B14F-4D97-AF65-F5344CB8AC3E}">
        <p14:creationId xmlns:p14="http://schemas.microsoft.com/office/powerpoint/2010/main" val="2131652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1520" y="260648"/>
            <a:ext cx="8686800" cy="990600"/>
          </a:xfrm>
        </p:spPr>
        <p:txBody>
          <a:bodyPr/>
          <a:lstStyle/>
          <a:p>
            <a:r>
              <a:rPr lang="en-US" sz="2400" dirty="0" smtClean="0"/>
              <a:t>Helpful characteristics</a:t>
            </a:r>
          </a:p>
        </p:txBody>
      </p:sp>
      <p:sp>
        <p:nvSpPr>
          <p:cNvPr id="57347" name="Rectangle 3"/>
          <p:cNvSpPr>
            <a:spLocks noGrp="1" noChangeArrowheads="1"/>
          </p:cNvSpPr>
          <p:nvPr>
            <p:ph type="body" idx="1"/>
          </p:nvPr>
        </p:nvSpPr>
        <p:spPr>
          <a:xfrm>
            <a:off x="1259632" y="1124744"/>
            <a:ext cx="6827837" cy="3967162"/>
          </a:xfrm>
        </p:spPr>
        <p:txBody>
          <a:bodyPr/>
          <a:lstStyle/>
          <a:p>
            <a:pPr algn="r">
              <a:lnSpc>
                <a:spcPct val="120000"/>
              </a:lnSpc>
              <a:buFont typeface="Wingdings" pitchFamily="2" charset="2"/>
              <a:buNone/>
            </a:pPr>
            <a:endParaRPr lang="en-US" sz="2100" dirty="0" smtClean="0"/>
          </a:p>
          <a:p>
            <a:pPr>
              <a:lnSpc>
                <a:spcPct val="120000"/>
              </a:lnSpc>
            </a:pPr>
            <a:r>
              <a:rPr lang="en-US" sz="2000" dirty="0" smtClean="0"/>
              <a:t>Small state </a:t>
            </a:r>
          </a:p>
          <a:p>
            <a:pPr>
              <a:lnSpc>
                <a:spcPct val="120000"/>
              </a:lnSpc>
            </a:pPr>
            <a:endParaRPr lang="en-US" sz="2000" dirty="0" smtClean="0"/>
          </a:p>
          <a:p>
            <a:pPr>
              <a:lnSpc>
                <a:spcPct val="120000"/>
              </a:lnSpc>
            </a:pPr>
            <a:r>
              <a:rPr lang="en-US" sz="2000" dirty="0" smtClean="0"/>
              <a:t>No royalist past</a:t>
            </a:r>
          </a:p>
          <a:p>
            <a:pPr>
              <a:lnSpc>
                <a:spcPct val="120000"/>
              </a:lnSpc>
            </a:pPr>
            <a:endParaRPr lang="en-US" sz="2000" dirty="0" smtClean="0"/>
          </a:p>
          <a:p>
            <a:pPr>
              <a:lnSpc>
                <a:spcPct val="120000"/>
              </a:lnSpc>
            </a:pPr>
            <a:r>
              <a:rPr lang="en-US" sz="2000" dirty="0" smtClean="0"/>
              <a:t>Strategically important location in Europe</a:t>
            </a:r>
          </a:p>
          <a:p>
            <a:pPr>
              <a:lnSpc>
                <a:spcPct val="120000"/>
              </a:lnSpc>
            </a:pPr>
            <a:endParaRPr lang="en-US" sz="2000" dirty="0" smtClean="0"/>
          </a:p>
        </p:txBody>
      </p:sp>
    </p:spTree>
    <p:extLst>
      <p:ext uri="{BB962C8B-B14F-4D97-AF65-F5344CB8AC3E}">
        <p14:creationId xmlns:p14="http://schemas.microsoft.com/office/powerpoint/2010/main" val="1386537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88640"/>
            <a:ext cx="8686800" cy="990600"/>
          </a:xfrm>
        </p:spPr>
        <p:txBody>
          <a:bodyPr/>
          <a:lstStyle/>
          <a:p>
            <a:r>
              <a:rPr lang="de-DE" altLang="de-DE" sz="2800" dirty="0" smtClean="0"/>
              <a:t>Contents</a:t>
            </a:r>
          </a:p>
        </p:txBody>
      </p:sp>
      <p:sp>
        <p:nvSpPr>
          <p:cNvPr id="8195" name="Rectangle 3"/>
          <p:cNvSpPr>
            <a:spLocks noGrp="1" noChangeArrowheads="1"/>
          </p:cNvSpPr>
          <p:nvPr>
            <p:ph type="body" idx="1"/>
          </p:nvPr>
        </p:nvSpPr>
        <p:spPr>
          <a:xfrm>
            <a:off x="971600" y="1340768"/>
            <a:ext cx="7640637" cy="4114800"/>
          </a:xfrm>
        </p:spPr>
        <p:txBody>
          <a:bodyPr/>
          <a:lstStyle/>
          <a:p>
            <a:pPr marL="419100" indent="-419100">
              <a:buFont typeface="Wingdings" pitchFamily="2" charset="2"/>
              <a:buAutoNum type="arabicPeriod"/>
            </a:pPr>
            <a:r>
              <a:rPr lang="de-CH" altLang="de-DE" sz="2200" dirty="0" smtClean="0">
                <a:solidFill>
                  <a:schemeClr val="tx2"/>
                </a:solidFill>
              </a:rPr>
              <a:t>Society </a:t>
            </a:r>
            <a:r>
              <a:rPr lang="de-CH" altLang="de-DE" sz="2200" dirty="0" err="1" smtClean="0">
                <a:solidFill>
                  <a:schemeClr val="tx2"/>
                </a:solidFill>
              </a:rPr>
              <a:t>and</a:t>
            </a:r>
            <a:r>
              <a:rPr lang="de-CH" altLang="de-DE" sz="2200" dirty="0" smtClean="0">
                <a:solidFill>
                  <a:schemeClr val="tx2"/>
                </a:solidFill>
              </a:rPr>
              <a:t> </a:t>
            </a:r>
            <a:r>
              <a:rPr lang="de-CH" altLang="de-DE" sz="2200" dirty="0" err="1" smtClean="0">
                <a:solidFill>
                  <a:schemeClr val="tx2"/>
                </a:solidFill>
              </a:rPr>
              <a:t>History</a:t>
            </a:r>
            <a:endParaRPr lang="de-CH" altLang="de-DE" sz="2200" dirty="0" smtClean="0">
              <a:solidFill>
                <a:schemeClr val="tx2"/>
              </a:solidFill>
            </a:endParaRPr>
          </a:p>
          <a:p>
            <a:pPr marL="419100" indent="-419100">
              <a:buFont typeface="Wingdings" pitchFamily="2" charset="2"/>
              <a:buAutoNum type="arabicPeriod"/>
            </a:pPr>
            <a:endParaRPr lang="de-CH" altLang="de-DE" sz="2200" b="1" dirty="0" smtClean="0">
              <a:solidFill>
                <a:schemeClr val="tx2"/>
              </a:solidFill>
            </a:endParaRPr>
          </a:p>
          <a:p>
            <a:pPr marL="419100" indent="-419100">
              <a:buFont typeface="Wingdings" pitchFamily="2" charset="2"/>
              <a:buAutoNum type="arabicPeriod"/>
            </a:pPr>
            <a:r>
              <a:rPr lang="en-US" altLang="de-DE" sz="2200" b="1" dirty="0" smtClean="0"/>
              <a:t>Federalism and Municipalities</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Government and Parliament</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Direct Democracy</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Conclusion – lessons to learn</a:t>
            </a:r>
          </a:p>
          <a:p>
            <a:pPr marL="419100" indent="-419100">
              <a:buFont typeface="Wingdings" pitchFamily="2" charset="2"/>
              <a:buNone/>
            </a:pPr>
            <a:endParaRPr lang="en-US" altLang="de-DE" dirty="0" smtClean="0"/>
          </a:p>
        </p:txBody>
      </p:sp>
    </p:spTree>
    <p:extLst>
      <p:ext uri="{BB962C8B-B14F-4D97-AF65-F5344CB8AC3E}">
        <p14:creationId xmlns:p14="http://schemas.microsoft.com/office/powerpoint/2010/main" val="1624451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5496" y="385540"/>
            <a:ext cx="9144000" cy="811212"/>
          </a:xfrm>
        </p:spPr>
        <p:txBody>
          <a:bodyPr lIns="91440" tIns="45720" rIns="91440" bIns="45720" anchor="t"/>
          <a:lstStyle/>
          <a:p>
            <a:pPr eaLnBrk="1" hangingPunct="1"/>
            <a:r>
              <a:rPr lang="en-GB" altLang="fr-FR" sz="2400" dirty="0"/>
              <a:t>Swiss Federalism: </a:t>
            </a:r>
            <a:r>
              <a:rPr lang="en-GB" altLang="fr-FR" sz="2400" dirty="0" smtClean="0"/>
              <a:t>basic characteristics</a:t>
            </a:r>
          </a:p>
        </p:txBody>
      </p:sp>
      <p:sp>
        <p:nvSpPr>
          <p:cNvPr id="467971" name="Rectangle 3"/>
          <p:cNvSpPr>
            <a:spLocks noGrp="1" noChangeArrowheads="1"/>
          </p:cNvSpPr>
          <p:nvPr>
            <p:ph type="body" idx="1"/>
          </p:nvPr>
        </p:nvSpPr>
        <p:spPr>
          <a:xfrm>
            <a:off x="683568" y="1124744"/>
            <a:ext cx="7640638" cy="4114800"/>
          </a:xfrm>
        </p:spPr>
        <p:txBody>
          <a:bodyPr lIns="91440" tIns="45720" rIns="91440" bIns="45720"/>
          <a:lstStyle/>
          <a:p>
            <a:pPr eaLnBrk="1" hangingPunct="1">
              <a:lnSpc>
                <a:spcPct val="150000"/>
              </a:lnSpc>
            </a:pPr>
            <a:r>
              <a:rPr lang="en-GB" altLang="fr-FR" sz="2000" dirty="0" smtClean="0"/>
              <a:t>The existence of the cantons is guaranteed</a:t>
            </a:r>
          </a:p>
          <a:p>
            <a:pPr eaLnBrk="1" hangingPunct="1">
              <a:lnSpc>
                <a:spcPct val="150000"/>
              </a:lnSpc>
            </a:pPr>
            <a:r>
              <a:rPr lang="en-GB" altLang="fr-FR" sz="2000" dirty="0" smtClean="0"/>
              <a:t>The cantons are free to organize themselves internally</a:t>
            </a:r>
          </a:p>
          <a:p>
            <a:pPr eaLnBrk="1" hangingPunct="1">
              <a:lnSpc>
                <a:spcPct val="150000"/>
              </a:lnSpc>
            </a:pPr>
            <a:r>
              <a:rPr lang="en-GB" altLang="fr-FR" sz="2000" dirty="0" smtClean="0"/>
              <a:t>The cantons elect their own authorities</a:t>
            </a:r>
          </a:p>
          <a:p>
            <a:pPr eaLnBrk="1" hangingPunct="1">
              <a:lnSpc>
                <a:spcPct val="150000"/>
              </a:lnSpc>
            </a:pPr>
            <a:r>
              <a:rPr lang="en-GB" altLang="fr-FR" sz="2000" dirty="0" smtClean="0"/>
              <a:t>The cantons dispose of far reaching competences</a:t>
            </a:r>
          </a:p>
          <a:p>
            <a:pPr eaLnBrk="1" hangingPunct="1">
              <a:lnSpc>
                <a:spcPct val="150000"/>
              </a:lnSpc>
            </a:pPr>
            <a:r>
              <a:rPr lang="en-GB" altLang="fr-FR" sz="2000" dirty="0" smtClean="0"/>
              <a:t>The cantons dispose of their own financial resources</a:t>
            </a:r>
          </a:p>
          <a:p>
            <a:pPr eaLnBrk="1" hangingPunct="1">
              <a:lnSpc>
                <a:spcPct val="150000"/>
              </a:lnSpc>
            </a:pPr>
            <a:r>
              <a:rPr lang="en-GB" altLang="fr-FR" sz="2000" dirty="0" smtClean="0"/>
              <a:t>Residual Power is in the hands of the cantons</a:t>
            </a:r>
          </a:p>
          <a:p>
            <a:pPr eaLnBrk="1" hangingPunct="1">
              <a:lnSpc>
                <a:spcPct val="150000"/>
              </a:lnSpc>
            </a:pPr>
            <a:r>
              <a:rPr lang="en-GB" altLang="fr-FR" sz="2000" dirty="0" smtClean="0"/>
              <a:t>The cantons participate equally in the decision making process on federal level</a:t>
            </a:r>
            <a:endParaRPr lang="en-GB" altLang="fr-FR" sz="2400" dirty="0" smtClean="0"/>
          </a:p>
        </p:txBody>
      </p:sp>
    </p:spTree>
    <p:extLst>
      <p:ext uri="{BB962C8B-B14F-4D97-AF65-F5344CB8AC3E}">
        <p14:creationId xmlns:p14="http://schemas.microsoft.com/office/powerpoint/2010/main" val="264403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67971">
                                            <p:txEl>
                                              <p:pRg st="0" end="0"/>
                                            </p:txEl>
                                          </p:spTgt>
                                        </p:tgtEl>
                                        <p:attrNameLst>
                                          <p:attrName>style.visibility</p:attrName>
                                        </p:attrNameLst>
                                      </p:cBhvr>
                                      <p:to>
                                        <p:strVal val="visible"/>
                                      </p:to>
                                    </p:set>
                                    <p:animScale>
                                      <p:cBhvr>
                                        <p:cTn id="7" dur="1000" decel="50000" fill="hold">
                                          <p:stCondLst>
                                            <p:cond delay="0"/>
                                          </p:stCondLst>
                                        </p:cTn>
                                        <p:tgtEl>
                                          <p:spTgt spid="4679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67971">
                                            <p:txEl>
                                              <p:pRg st="0" end="0"/>
                                            </p:txEl>
                                          </p:spTgt>
                                        </p:tgtEl>
                                        <p:attrNameLst>
                                          <p:attrName>ppt_x</p:attrName>
                                          <p:attrName>ppt_y</p:attrName>
                                        </p:attrNameLst>
                                      </p:cBhvr>
                                    </p:animMotion>
                                    <p:animEffect transition="in" filter="fade">
                                      <p:cBhvr>
                                        <p:cTn id="9" dur="1000"/>
                                        <p:tgtEl>
                                          <p:spTgt spid="4679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67971">
                                            <p:txEl>
                                              <p:pRg st="1" end="1"/>
                                            </p:txEl>
                                          </p:spTgt>
                                        </p:tgtEl>
                                        <p:attrNameLst>
                                          <p:attrName>style.visibility</p:attrName>
                                        </p:attrNameLst>
                                      </p:cBhvr>
                                      <p:to>
                                        <p:strVal val="visible"/>
                                      </p:to>
                                    </p:set>
                                    <p:animScale>
                                      <p:cBhvr>
                                        <p:cTn id="14" dur="1000" decel="50000" fill="hold">
                                          <p:stCondLst>
                                            <p:cond delay="0"/>
                                          </p:stCondLst>
                                        </p:cTn>
                                        <p:tgtEl>
                                          <p:spTgt spid="4679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67971">
                                            <p:txEl>
                                              <p:pRg st="1" end="1"/>
                                            </p:txEl>
                                          </p:spTgt>
                                        </p:tgtEl>
                                        <p:attrNameLst>
                                          <p:attrName>ppt_x</p:attrName>
                                          <p:attrName>ppt_y</p:attrName>
                                        </p:attrNameLst>
                                      </p:cBhvr>
                                    </p:animMotion>
                                    <p:animEffect transition="in" filter="fade">
                                      <p:cBhvr>
                                        <p:cTn id="16" dur="1000"/>
                                        <p:tgtEl>
                                          <p:spTgt spid="4679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67971">
                                            <p:txEl>
                                              <p:pRg st="2" end="2"/>
                                            </p:txEl>
                                          </p:spTgt>
                                        </p:tgtEl>
                                        <p:attrNameLst>
                                          <p:attrName>style.visibility</p:attrName>
                                        </p:attrNameLst>
                                      </p:cBhvr>
                                      <p:to>
                                        <p:strVal val="visible"/>
                                      </p:to>
                                    </p:set>
                                    <p:animScale>
                                      <p:cBhvr>
                                        <p:cTn id="21" dur="1000" decel="50000" fill="hold">
                                          <p:stCondLst>
                                            <p:cond delay="0"/>
                                          </p:stCondLst>
                                        </p:cTn>
                                        <p:tgtEl>
                                          <p:spTgt spid="4679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67971">
                                            <p:txEl>
                                              <p:pRg st="2" end="2"/>
                                            </p:txEl>
                                          </p:spTgt>
                                        </p:tgtEl>
                                        <p:attrNameLst>
                                          <p:attrName>ppt_x</p:attrName>
                                          <p:attrName>ppt_y</p:attrName>
                                        </p:attrNameLst>
                                      </p:cBhvr>
                                    </p:animMotion>
                                    <p:animEffect transition="in" filter="fade">
                                      <p:cBhvr>
                                        <p:cTn id="23" dur="1000"/>
                                        <p:tgtEl>
                                          <p:spTgt spid="4679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467971">
                                            <p:txEl>
                                              <p:pRg st="3" end="3"/>
                                            </p:txEl>
                                          </p:spTgt>
                                        </p:tgtEl>
                                        <p:attrNameLst>
                                          <p:attrName>style.visibility</p:attrName>
                                        </p:attrNameLst>
                                      </p:cBhvr>
                                      <p:to>
                                        <p:strVal val="visible"/>
                                      </p:to>
                                    </p:set>
                                    <p:animScale>
                                      <p:cBhvr>
                                        <p:cTn id="28" dur="1000" decel="50000" fill="hold">
                                          <p:stCondLst>
                                            <p:cond delay="0"/>
                                          </p:stCondLst>
                                        </p:cTn>
                                        <p:tgtEl>
                                          <p:spTgt spid="467971">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67971">
                                            <p:txEl>
                                              <p:pRg st="3" end="3"/>
                                            </p:txEl>
                                          </p:spTgt>
                                        </p:tgtEl>
                                        <p:attrNameLst>
                                          <p:attrName>ppt_x</p:attrName>
                                          <p:attrName>ppt_y</p:attrName>
                                        </p:attrNameLst>
                                      </p:cBhvr>
                                    </p:animMotion>
                                    <p:animEffect transition="in" filter="fade">
                                      <p:cBhvr>
                                        <p:cTn id="30" dur="1000"/>
                                        <p:tgtEl>
                                          <p:spTgt spid="46797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467971">
                                            <p:txEl>
                                              <p:pRg st="4" end="4"/>
                                            </p:txEl>
                                          </p:spTgt>
                                        </p:tgtEl>
                                        <p:attrNameLst>
                                          <p:attrName>style.visibility</p:attrName>
                                        </p:attrNameLst>
                                      </p:cBhvr>
                                      <p:to>
                                        <p:strVal val="visible"/>
                                      </p:to>
                                    </p:set>
                                    <p:animScale>
                                      <p:cBhvr>
                                        <p:cTn id="35" dur="1000" decel="50000" fill="hold">
                                          <p:stCondLst>
                                            <p:cond delay="0"/>
                                          </p:stCondLst>
                                        </p:cTn>
                                        <p:tgtEl>
                                          <p:spTgt spid="467971">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67971">
                                            <p:txEl>
                                              <p:pRg st="4" end="4"/>
                                            </p:txEl>
                                          </p:spTgt>
                                        </p:tgtEl>
                                        <p:attrNameLst>
                                          <p:attrName>ppt_x</p:attrName>
                                          <p:attrName>ppt_y</p:attrName>
                                        </p:attrNameLst>
                                      </p:cBhvr>
                                    </p:animMotion>
                                    <p:animEffect transition="in" filter="fade">
                                      <p:cBhvr>
                                        <p:cTn id="37" dur="1000"/>
                                        <p:tgtEl>
                                          <p:spTgt spid="46797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467971">
                                            <p:txEl>
                                              <p:pRg st="5" end="5"/>
                                            </p:txEl>
                                          </p:spTgt>
                                        </p:tgtEl>
                                        <p:attrNameLst>
                                          <p:attrName>style.visibility</p:attrName>
                                        </p:attrNameLst>
                                      </p:cBhvr>
                                      <p:to>
                                        <p:strVal val="visible"/>
                                      </p:to>
                                    </p:set>
                                    <p:animScale>
                                      <p:cBhvr>
                                        <p:cTn id="42" dur="1000" decel="50000" fill="hold">
                                          <p:stCondLst>
                                            <p:cond delay="0"/>
                                          </p:stCondLst>
                                        </p:cTn>
                                        <p:tgtEl>
                                          <p:spTgt spid="467971">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467971">
                                            <p:txEl>
                                              <p:pRg st="5" end="5"/>
                                            </p:txEl>
                                          </p:spTgt>
                                        </p:tgtEl>
                                        <p:attrNameLst>
                                          <p:attrName>ppt_x</p:attrName>
                                          <p:attrName>ppt_y</p:attrName>
                                        </p:attrNameLst>
                                      </p:cBhvr>
                                    </p:animMotion>
                                    <p:animEffect transition="in" filter="fade">
                                      <p:cBhvr>
                                        <p:cTn id="44" dur="1000"/>
                                        <p:tgtEl>
                                          <p:spTgt spid="46797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467971">
                                            <p:txEl>
                                              <p:pRg st="6" end="6"/>
                                            </p:txEl>
                                          </p:spTgt>
                                        </p:tgtEl>
                                        <p:attrNameLst>
                                          <p:attrName>style.visibility</p:attrName>
                                        </p:attrNameLst>
                                      </p:cBhvr>
                                      <p:to>
                                        <p:strVal val="visible"/>
                                      </p:to>
                                    </p:set>
                                    <p:animScale>
                                      <p:cBhvr>
                                        <p:cTn id="49" dur="1000" decel="50000" fill="hold">
                                          <p:stCondLst>
                                            <p:cond delay="0"/>
                                          </p:stCondLst>
                                        </p:cTn>
                                        <p:tgtEl>
                                          <p:spTgt spid="467971">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67971">
                                            <p:txEl>
                                              <p:pRg st="6" end="6"/>
                                            </p:txEl>
                                          </p:spTgt>
                                        </p:tgtEl>
                                        <p:attrNameLst>
                                          <p:attrName>ppt_x</p:attrName>
                                          <p:attrName>ppt_y</p:attrName>
                                        </p:attrNameLst>
                                      </p:cBhvr>
                                    </p:animMotion>
                                    <p:animEffect transition="in" filter="fade">
                                      <p:cBhvr>
                                        <p:cTn id="51" dur="1000"/>
                                        <p:tgtEl>
                                          <p:spTgt spid="4679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683568" y="332656"/>
            <a:ext cx="7593013" cy="566737"/>
          </a:xfrm>
        </p:spPr>
        <p:txBody>
          <a:bodyPr/>
          <a:lstStyle/>
          <a:p>
            <a:r>
              <a:rPr lang="en-GB" altLang="de-DE" sz="2400" dirty="0" smtClean="0"/>
              <a:t>Autonomy and diversity instead of equality of living conditions</a:t>
            </a:r>
          </a:p>
        </p:txBody>
      </p:sp>
      <p:sp>
        <p:nvSpPr>
          <p:cNvPr id="5" name="Textfeld 4"/>
          <p:cNvSpPr txBox="1"/>
          <p:nvPr/>
        </p:nvSpPr>
        <p:spPr>
          <a:xfrm>
            <a:off x="214313" y="5517232"/>
            <a:ext cx="8358187" cy="523875"/>
          </a:xfrm>
          <a:prstGeom prst="rect">
            <a:avLst/>
          </a:prstGeom>
          <a:noFill/>
        </p:spPr>
        <p:txBody>
          <a:bodyPr>
            <a:spAutoFit/>
          </a:bodyPr>
          <a:lstStyle/>
          <a:p>
            <a:pPr>
              <a:defRPr/>
            </a:pPr>
            <a:r>
              <a:rPr lang="de-CH" sz="1050" dirty="0"/>
              <a:t>Quelle: </a:t>
            </a:r>
            <a:r>
              <a:rPr lang="de-CH" sz="1050" dirty="0" err="1"/>
              <a:t>Stalder</a:t>
            </a:r>
            <a:r>
              <a:rPr lang="de-CH" sz="1050" dirty="0"/>
              <a:t>, Kurt (1999). Föderalismus und Finanzausgleich. Schriftenreihe der Fachgruppe für kantonale Finanzfragen. Solothurn: Verlag </a:t>
            </a:r>
            <a:r>
              <a:rPr lang="de-CH" sz="1050" dirty="0" err="1"/>
              <a:t>FkF</a:t>
            </a:r>
            <a:r>
              <a:rPr lang="de-CH" sz="1050" dirty="0"/>
              <a:t>.</a:t>
            </a:r>
            <a:r>
              <a:rPr lang="de-CH" dirty="0"/>
              <a:t> </a:t>
            </a:r>
          </a:p>
        </p:txBody>
      </p:sp>
      <p:pic>
        <p:nvPicPr>
          <p:cNvPr id="2" name="Grafik 1"/>
          <p:cNvPicPr>
            <a:picLocks noChangeAspect="1"/>
          </p:cNvPicPr>
          <p:nvPr/>
        </p:nvPicPr>
        <p:blipFill>
          <a:blip r:embed="rId3"/>
          <a:stretch>
            <a:fillRect/>
          </a:stretch>
        </p:blipFill>
        <p:spPr>
          <a:xfrm>
            <a:off x="1691680" y="1196752"/>
            <a:ext cx="5832648" cy="4448495"/>
          </a:xfrm>
          <a:prstGeom prst="rect">
            <a:avLst/>
          </a:prstGeom>
        </p:spPr>
      </p:pic>
    </p:spTree>
    <p:extLst>
      <p:ext uri="{BB962C8B-B14F-4D97-AF65-F5344CB8AC3E}">
        <p14:creationId xmlns:p14="http://schemas.microsoft.com/office/powerpoint/2010/main" val="3370549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512" y="-22448"/>
            <a:ext cx="8686800" cy="990600"/>
          </a:xfrm>
        </p:spPr>
        <p:txBody>
          <a:bodyPr/>
          <a:lstStyle/>
          <a:p>
            <a:r>
              <a:rPr lang="de-CH" altLang="de-DE" sz="2400" dirty="0" err="1" smtClean="0"/>
              <a:t>Actual</a:t>
            </a:r>
            <a:r>
              <a:rPr lang="de-CH" altLang="de-DE" sz="2400" dirty="0" smtClean="0"/>
              <a:t> </a:t>
            </a:r>
            <a:r>
              <a:rPr lang="de-CH" altLang="de-DE" sz="2400" dirty="0" err="1" smtClean="0"/>
              <a:t>reforms</a:t>
            </a:r>
            <a:r>
              <a:rPr lang="de-CH" altLang="de-DE" sz="2400" dirty="0" smtClean="0"/>
              <a:t> </a:t>
            </a:r>
            <a:r>
              <a:rPr lang="de-CH" altLang="de-DE" sz="2400" dirty="0" err="1" smtClean="0"/>
              <a:t>of</a:t>
            </a:r>
            <a:r>
              <a:rPr lang="de-CH" altLang="de-DE" sz="2400" dirty="0" smtClean="0"/>
              <a:t> Swiss </a:t>
            </a:r>
            <a:r>
              <a:rPr lang="de-CH" altLang="de-DE" sz="2400" dirty="0" err="1" smtClean="0"/>
              <a:t>federalism</a:t>
            </a:r>
            <a:endParaRPr lang="de-DE" altLang="de-DE" sz="2400" dirty="0" smtClean="0"/>
          </a:p>
        </p:txBody>
      </p:sp>
      <p:sp>
        <p:nvSpPr>
          <p:cNvPr id="972803" name="Rectangle 3"/>
          <p:cNvSpPr>
            <a:spLocks noGrp="1" noChangeArrowheads="1"/>
          </p:cNvSpPr>
          <p:nvPr>
            <p:ph type="body" idx="1"/>
          </p:nvPr>
        </p:nvSpPr>
        <p:spPr>
          <a:xfrm>
            <a:off x="827584" y="1052736"/>
            <a:ext cx="7640637" cy="4114800"/>
          </a:xfrm>
        </p:spPr>
        <p:txBody>
          <a:bodyPr/>
          <a:lstStyle/>
          <a:p>
            <a:r>
              <a:rPr lang="en-GB" altLang="de-DE" sz="1800" dirty="0" smtClean="0"/>
              <a:t>Principle of subsidiarity</a:t>
            </a:r>
          </a:p>
          <a:p>
            <a:endParaRPr lang="en-GB" altLang="de-DE" sz="1800" dirty="0" smtClean="0"/>
          </a:p>
          <a:p>
            <a:r>
              <a:rPr lang="en-GB" altLang="de-DE" sz="1800" dirty="0" smtClean="0"/>
              <a:t>Disentanglement of tasks (dual federalism)</a:t>
            </a:r>
          </a:p>
          <a:p>
            <a:endParaRPr lang="en-GB" altLang="de-DE" sz="1800" dirty="0"/>
          </a:p>
          <a:p>
            <a:r>
              <a:rPr lang="en-GB" altLang="de-DE" sz="1800" dirty="0" smtClean="0"/>
              <a:t>Allocations given to the weaker cantons according to their resources (equalization)</a:t>
            </a:r>
          </a:p>
          <a:p>
            <a:endParaRPr lang="en-GB" altLang="de-DE" sz="1800" dirty="0" smtClean="0"/>
          </a:p>
          <a:p>
            <a:r>
              <a:rPr lang="en-GB" altLang="de-DE" sz="1800" dirty="0" smtClean="0"/>
              <a:t>Principle of fiscal equivalence </a:t>
            </a:r>
          </a:p>
          <a:p>
            <a:endParaRPr lang="en-GB" altLang="de-DE" sz="1800" dirty="0" smtClean="0"/>
          </a:p>
          <a:p>
            <a:r>
              <a:rPr lang="en-GB" altLang="de-DE" sz="1800" dirty="0" smtClean="0"/>
              <a:t>Enforced cooperation between the lower levels</a:t>
            </a:r>
          </a:p>
          <a:p>
            <a:endParaRPr lang="en-GB" altLang="de-DE" sz="1800" dirty="0" smtClean="0"/>
          </a:p>
          <a:p>
            <a:r>
              <a:rPr lang="en-GB" altLang="de-DE" sz="1800" dirty="0" smtClean="0"/>
              <a:t>Joint tasks: higher level -&gt; “what” (strategy) and lower level -&gt; “how” (operation)</a:t>
            </a:r>
          </a:p>
          <a:p>
            <a:endParaRPr lang="en-GB" altLang="de-DE" dirty="0" smtClean="0"/>
          </a:p>
          <a:p>
            <a:endParaRPr lang="de-DE" altLang="de-DE" dirty="0" smtClean="0"/>
          </a:p>
        </p:txBody>
      </p:sp>
    </p:spTree>
    <p:extLst>
      <p:ext uri="{BB962C8B-B14F-4D97-AF65-F5344CB8AC3E}">
        <p14:creationId xmlns:p14="http://schemas.microsoft.com/office/powerpoint/2010/main" val="1968968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anim calcmode="lin" valueType="num">
                                      <p:cBhvr additive="base">
                                        <p:cTn id="7" dur="500" fill="hold"/>
                                        <p:tgtEl>
                                          <p:spTgt spid="972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03">
                                            <p:txEl>
                                              <p:pRg st="2" end="2"/>
                                            </p:txEl>
                                          </p:spTgt>
                                        </p:tgtEl>
                                        <p:attrNameLst>
                                          <p:attrName>style.visibility</p:attrName>
                                        </p:attrNameLst>
                                      </p:cBhvr>
                                      <p:to>
                                        <p:strVal val="visible"/>
                                      </p:to>
                                    </p:set>
                                    <p:anim calcmode="lin" valueType="num">
                                      <p:cBhvr additive="base">
                                        <p:cTn id="13" dur="500" fill="hold"/>
                                        <p:tgtEl>
                                          <p:spTgt spid="9728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72803">
                                            <p:txEl>
                                              <p:pRg st="4" end="4"/>
                                            </p:txEl>
                                          </p:spTgt>
                                        </p:tgtEl>
                                        <p:attrNameLst>
                                          <p:attrName>style.visibility</p:attrName>
                                        </p:attrNameLst>
                                      </p:cBhvr>
                                      <p:to>
                                        <p:strVal val="visible"/>
                                      </p:to>
                                    </p:set>
                                    <p:anim calcmode="lin" valueType="num">
                                      <p:cBhvr additive="base">
                                        <p:cTn id="19" dur="500" fill="hold"/>
                                        <p:tgtEl>
                                          <p:spTgt spid="97280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2803">
                                            <p:txEl>
                                              <p:pRg st="6" end="6"/>
                                            </p:txEl>
                                          </p:spTgt>
                                        </p:tgtEl>
                                        <p:attrNameLst>
                                          <p:attrName>style.visibility</p:attrName>
                                        </p:attrNameLst>
                                      </p:cBhvr>
                                      <p:to>
                                        <p:strVal val="visible"/>
                                      </p:to>
                                    </p:set>
                                    <p:anim calcmode="lin" valueType="num">
                                      <p:cBhvr additive="base">
                                        <p:cTn id="25" dur="500" fill="hold"/>
                                        <p:tgtEl>
                                          <p:spTgt spid="9728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72803">
                                            <p:txEl>
                                              <p:pRg st="8" end="8"/>
                                            </p:txEl>
                                          </p:spTgt>
                                        </p:tgtEl>
                                        <p:attrNameLst>
                                          <p:attrName>style.visibility</p:attrName>
                                        </p:attrNameLst>
                                      </p:cBhvr>
                                      <p:to>
                                        <p:strVal val="visible"/>
                                      </p:to>
                                    </p:set>
                                    <p:anim calcmode="lin" valueType="num">
                                      <p:cBhvr additive="base">
                                        <p:cTn id="31" dur="500" fill="hold"/>
                                        <p:tgtEl>
                                          <p:spTgt spid="97280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72803">
                                            <p:txEl>
                                              <p:pRg st="10" end="10"/>
                                            </p:txEl>
                                          </p:spTgt>
                                        </p:tgtEl>
                                        <p:attrNameLst>
                                          <p:attrName>style.visibility</p:attrName>
                                        </p:attrNameLst>
                                      </p:cBhvr>
                                      <p:to>
                                        <p:strVal val="visible"/>
                                      </p:to>
                                    </p:set>
                                    <p:anim calcmode="lin" valueType="num">
                                      <p:cBhvr additive="base">
                                        <p:cTn id="37" dur="500" fill="hold"/>
                                        <p:tgtEl>
                                          <p:spTgt spid="97280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altLang="fr-FR" sz="2400" dirty="0" smtClean="0"/>
              <a:t>(26 </a:t>
            </a:r>
            <a:r>
              <a:rPr lang="de-CH" altLang="fr-FR" sz="2400" dirty="0" err="1" smtClean="0"/>
              <a:t>cantons</a:t>
            </a:r>
            <a:r>
              <a:rPr lang="de-CH" altLang="fr-FR" sz="2400" dirty="0" smtClean="0"/>
              <a:t>) </a:t>
            </a:r>
            <a:r>
              <a:rPr lang="de-CH" altLang="fr-FR" sz="2400" dirty="0" err="1" smtClean="0"/>
              <a:t>and</a:t>
            </a:r>
            <a:r>
              <a:rPr lang="de-CH" altLang="fr-FR" sz="2400" dirty="0" smtClean="0"/>
              <a:t> 2289 </a:t>
            </a:r>
            <a:r>
              <a:rPr lang="de-CH" altLang="fr-FR" sz="2400" dirty="0" err="1" smtClean="0"/>
              <a:t>municipalities</a:t>
            </a:r>
            <a:endParaRPr lang="de-CH" altLang="fr-FR" sz="2400" dirty="0" smtClean="0"/>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143125"/>
            <a:ext cx="33909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2143125"/>
            <a:ext cx="34194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041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88640"/>
            <a:ext cx="8686800" cy="990600"/>
          </a:xfrm>
        </p:spPr>
        <p:txBody>
          <a:bodyPr/>
          <a:lstStyle/>
          <a:p>
            <a:r>
              <a:rPr lang="de-CH" dirty="0" err="1" smtClean="0"/>
              <a:t>Local</a:t>
            </a:r>
            <a:r>
              <a:rPr lang="de-CH" dirty="0" smtClean="0"/>
              <a:t> </a:t>
            </a:r>
            <a:r>
              <a:rPr lang="de-CH" dirty="0" err="1" smtClean="0"/>
              <a:t>autonomy</a:t>
            </a:r>
            <a:r>
              <a:rPr lang="de-CH" dirty="0" smtClean="0"/>
              <a:t> </a:t>
            </a:r>
            <a:r>
              <a:rPr lang="de-CH" dirty="0" err="1" smtClean="0"/>
              <a:t>index</a:t>
            </a:r>
            <a:r>
              <a:rPr lang="de-CH" dirty="0" smtClean="0"/>
              <a:t> (LAI_2014)</a:t>
            </a:r>
            <a:endParaRPr lang="de-CH" dirty="0"/>
          </a:p>
        </p:txBody>
      </p:sp>
      <p:pic>
        <p:nvPicPr>
          <p:cNvPr id="4" name="Grafik 3"/>
          <p:cNvPicPr>
            <a:picLocks noChangeAspect="1"/>
          </p:cNvPicPr>
          <p:nvPr/>
        </p:nvPicPr>
        <p:blipFill>
          <a:blip r:embed="rId2"/>
          <a:stretch>
            <a:fillRect/>
          </a:stretch>
        </p:blipFill>
        <p:spPr>
          <a:xfrm>
            <a:off x="1907704" y="1268760"/>
            <a:ext cx="5112568" cy="4481465"/>
          </a:xfrm>
          <a:prstGeom prst="rect">
            <a:avLst/>
          </a:prstGeom>
        </p:spPr>
      </p:pic>
      <p:pic>
        <p:nvPicPr>
          <p:cNvPr id="5" name="Grafik 4"/>
          <p:cNvPicPr>
            <a:picLocks noChangeAspect="1"/>
          </p:cNvPicPr>
          <p:nvPr/>
        </p:nvPicPr>
        <p:blipFill>
          <a:blip r:embed="rId3"/>
          <a:stretch>
            <a:fillRect/>
          </a:stretch>
        </p:blipFill>
        <p:spPr>
          <a:xfrm>
            <a:off x="7645289" y="4447210"/>
            <a:ext cx="1270111" cy="1303015"/>
          </a:xfrm>
          <a:prstGeom prst="rect">
            <a:avLst/>
          </a:prstGeom>
        </p:spPr>
      </p:pic>
    </p:spTree>
    <p:extLst>
      <p:ext uri="{BB962C8B-B14F-4D97-AF65-F5344CB8AC3E}">
        <p14:creationId xmlns:p14="http://schemas.microsoft.com/office/powerpoint/2010/main" val="496404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97477"/>
            <a:ext cx="8686800" cy="990600"/>
          </a:xfrm>
        </p:spPr>
        <p:txBody>
          <a:bodyPr/>
          <a:lstStyle/>
          <a:p>
            <a:r>
              <a:rPr lang="de-CH" dirty="0" smtClean="0"/>
              <a:t>«Country Ranking 2014»</a:t>
            </a:r>
            <a:endParaRPr lang="de-CH" dirty="0"/>
          </a:p>
        </p:txBody>
      </p:sp>
      <p:sp>
        <p:nvSpPr>
          <p:cNvPr id="3" name="Inhaltsplatzhalter 2"/>
          <p:cNvSpPr>
            <a:spLocks noGrp="1"/>
          </p:cNvSpPr>
          <p:nvPr>
            <p:ph idx="1"/>
          </p:nvPr>
        </p:nvSpPr>
        <p:spPr/>
        <p:txBody>
          <a:bodyPr/>
          <a:lstStyle/>
          <a:p>
            <a:endParaRPr lang="de-CH" dirty="0"/>
          </a:p>
        </p:txBody>
      </p:sp>
      <p:sp>
        <p:nvSpPr>
          <p:cNvPr id="4" name="Foliennummernplatzhalter 3"/>
          <p:cNvSpPr>
            <a:spLocks noGrp="1"/>
          </p:cNvSpPr>
          <p:nvPr>
            <p:ph type="sldNum" sz="quarter" idx="12"/>
          </p:nvPr>
        </p:nvSpPr>
        <p:spPr/>
        <p:txBody>
          <a:bodyPr/>
          <a:lstStyle/>
          <a:p>
            <a:pPr>
              <a:defRPr/>
            </a:pPr>
            <a:r>
              <a:rPr lang="fr-FR" smtClean="0"/>
              <a:t>| </a:t>
            </a:r>
            <a:r>
              <a:rPr lang="fr-FR" smtClean="0">
                <a:solidFill>
                  <a:schemeClr val="bg2"/>
                </a:solidFill>
              </a:rPr>
              <a:t>Diapositive </a:t>
            </a:r>
            <a:fld id="{99CD79D3-40CC-425C-BCD8-2D3EFF25F542}" type="slidenum">
              <a:rPr lang="fr-FR" smtClean="0">
                <a:solidFill>
                  <a:schemeClr val="bg2"/>
                </a:solidFill>
              </a:rPr>
              <a:pPr>
                <a:defRPr/>
              </a:pPr>
              <a:t>38</a:t>
            </a:fld>
            <a:r>
              <a:rPr lang="fr-FR" smtClean="0">
                <a:solidFill>
                  <a:schemeClr val="bg2"/>
                </a:solidFill>
              </a:rPr>
              <a:t> </a:t>
            </a:r>
            <a:r>
              <a:rPr lang="fr-FR" smtClean="0"/>
              <a:t>|</a:t>
            </a:r>
            <a:endParaRPr lang="fr-FR" dirty="0"/>
          </a:p>
        </p:txBody>
      </p:sp>
      <p:sp>
        <p:nvSpPr>
          <p:cNvPr id="5" name="Rectangle 2"/>
          <p:cNvSpPr>
            <a:spLocks noChangeArrowheads="1"/>
          </p:cNvSpPr>
          <p:nvPr/>
        </p:nvSpPr>
        <p:spPr bwMode="auto">
          <a:xfrm>
            <a:off x="-396552"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6" name="Rectangle 4"/>
          <p:cNvSpPr>
            <a:spLocks noChangeArrowheads="1"/>
          </p:cNvSpPr>
          <p:nvPr/>
        </p:nvSpPr>
        <p:spPr bwMode="auto">
          <a:xfrm>
            <a:off x="228599" y="1523999"/>
            <a:ext cx="145470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362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72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6" name="Grafik 5"/>
          <p:cNvPicPr>
            <a:picLocks noChangeAspect="1"/>
          </p:cNvPicPr>
          <p:nvPr/>
        </p:nvPicPr>
        <p:blipFill>
          <a:blip r:embed="rId2"/>
          <a:stretch>
            <a:fillRect/>
          </a:stretch>
        </p:blipFill>
        <p:spPr>
          <a:xfrm>
            <a:off x="490948" y="260648"/>
            <a:ext cx="8364889" cy="5544616"/>
          </a:xfrm>
          <a:prstGeom prst="rect">
            <a:avLst/>
          </a:prstGeom>
        </p:spPr>
      </p:pic>
    </p:spTree>
    <p:extLst>
      <p:ext uri="{BB962C8B-B14F-4D97-AF65-F5344CB8AC3E}">
        <p14:creationId xmlns:p14="http://schemas.microsoft.com/office/powerpoint/2010/main" val="151219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21540000">
            <a:off x="1947249" y="788962"/>
            <a:ext cx="5157787" cy="4576763"/>
          </a:xfrm>
          <a:prstGeom prst="rect">
            <a:avLst/>
          </a:prstGeom>
          <a:noFill/>
        </p:spPr>
      </p:pic>
      <p:sp>
        <p:nvSpPr>
          <p:cNvPr id="5" name="Ellipse 4"/>
          <p:cNvSpPr/>
          <p:nvPr/>
        </p:nvSpPr>
        <p:spPr bwMode="auto">
          <a:xfrm>
            <a:off x="2987824" y="2564904"/>
            <a:ext cx="648072" cy="360040"/>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7" name="Ellipse 6"/>
          <p:cNvSpPr/>
          <p:nvPr/>
        </p:nvSpPr>
        <p:spPr bwMode="auto">
          <a:xfrm>
            <a:off x="3491880" y="3894610"/>
            <a:ext cx="1080120" cy="504056"/>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8" name="Ellipse 7"/>
          <p:cNvSpPr/>
          <p:nvPr/>
        </p:nvSpPr>
        <p:spPr bwMode="auto">
          <a:xfrm>
            <a:off x="2555776" y="3335660"/>
            <a:ext cx="648072" cy="360040"/>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441561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116632"/>
            <a:ext cx="8686800" cy="990600"/>
          </a:xfrm>
        </p:spPr>
        <p:txBody>
          <a:bodyPr/>
          <a:lstStyle/>
          <a:p>
            <a:r>
              <a:rPr lang="de-CH" dirty="0" err="1" smtClean="0"/>
              <a:t>Local</a:t>
            </a:r>
            <a:r>
              <a:rPr lang="de-CH" dirty="0" smtClean="0"/>
              <a:t> </a:t>
            </a:r>
            <a:r>
              <a:rPr lang="de-CH" dirty="0" err="1" smtClean="0"/>
              <a:t>autonomy</a:t>
            </a:r>
            <a:r>
              <a:rPr lang="de-CH" dirty="0" smtClean="0"/>
              <a:t> </a:t>
            </a:r>
            <a:r>
              <a:rPr lang="de-CH" dirty="0" err="1" smtClean="0"/>
              <a:t>and</a:t>
            </a:r>
            <a:r>
              <a:rPr lang="de-CH" dirty="0" smtClean="0"/>
              <a:t> GDP_PPP</a:t>
            </a:r>
            <a:endParaRPr lang="de-CH" dirty="0"/>
          </a:p>
        </p:txBody>
      </p:sp>
      <p:pic>
        <p:nvPicPr>
          <p:cNvPr id="5" name="Inhaltsplatzhalter 4"/>
          <p:cNvPicPr>
            <a:picLocks noGrp="1" noChangeAspect="1"/>
          </p:cNvPicPr>
          <p:nvPr>
            <p:ph idx="1"/>
          </p:nvPr>
        </p:nvPicPr>
        <p:blipFill>
          <a:blip r:embed="rId2"/>
          <a:stretch>
            <a:fillRect/>
          </a:stretch>
        </p:blipFill>
        <p:spPr>
          <a:xfrm>
            <a:off x="755576" y="1196752"/>
            <a:ext cx="5833471" cy="4343400"/>
          </a:xfrm>
          <a:prstGeom prst="rect">
            <a:avLst/>
          </a:prstGeom>
        </p:spPr>
      </p:pic>
      <p:sp>
        <p:nvSpPr>
          <p:cNvPr id="4" name="Foliennummernplatzhalter 3"/>
          <p:cNvSpPr>
            <a:spLocks noGrp="1"/>
          </p:cNvSpPr>
          <p:nvPr>
            <p:ph type="sldNum" sz="quarter" idx="12"/>
          </p:nvPr>
        </p:nvSpPr>
        <p:spPr/>
        <p:txBody>
          <a:bodyPr/>
          <a:lstStyle/>
          <a:p>
            <a:pPr>
              <a:defRPr/>
            </a:pPr>
            <a:r>
              <a:rPr lang="fr-FR" smtClean="0"/>
              <a:t>| </a:t>
            </a:r>
            <a:r>
              <a:rPr lang="fr-FR" smtClean="0">
                <a:solidFill>
                  <a:schemeClr val="bg2"/>
                </a:solidFill>
              </a:rPr>
              <a:t>Diapositive </a:t>
            </a:r>
            <a:fld id="{99CD79D3-40CC-425C-BCD8-2D3EFF25F542}" type="slidenum">
              <a:rPr lang="fr-FR" smtClean="0">
                <a:solidFill>
                  <a:schemeClr val="bg2"/>
                </a:solidFill>
              </a:rPr>
              <a:pPr>
                <a:defRPr/>
              </a:pPr>
              <a:t>40</a:t>
            </a:fld>
            <a:r>
              <a:rPr lang="fr-FR" smtClean="0">
                <a:solidFill>
                  <a:schemeClr val="bg2"/>
                </a:solidFill>
              </a:rPr>
              <a:t> </a:t>
            </a:r>
            <a:r>
              <a:rPr lang="fr-FR" smtClean="0"/>
              <a:t>|</a:t>
            </a:r>
            <a:endParaRPr lang="fr-FR" dirty="0"/>
          </a:p>
        </p:txBody>
      </p:sp>
      <p:pic>
        <p:nvPicPr>
          <p:cNvPr id="6" name="Grafik 5"/>
          <p:cNvPicPr>
            <a:picLocks noChangeAspect="1"/>
          </p:cNvPicPr>
          <p:nvPr/>
        </p:nvPicPr>
        <p:blipFill>
          <a:blip r:embed="rId3"/>
          <a:stretch>
            <a:fillRect/>
          </a:stretch>
        </p:blipFill>
        <p:spPr>
          <a:xfrm>
            <a:off x="6876256" y="4762479"/>
            <a:ext cx="2039143" cy="995562"/>
          </a:xfrm>
          <a:prstGeom prst="rect">
            <a:avLst/>
          </a:prstGeom>
        </p:spPr>
      </p:pic>
      <p:sp>
        <p:nvSpPr>
          <p:cNvPr id="7" name="Ellipse 6"/>
          <p:cNvSpPr/>
          <p:nvPr/>
        </p:nvSpPr>
        <p:spPr bwMode="auto">
          <a:xfrm>
            <a:off x="3851920" y="1690068"/>
            <a:ext cx="517646" cy="489248"/>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9087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694" y="0"/>
            <a:ext cx="8686800" cy="990600"/>
          </a:xfrm>
        </p:spPr>
        <p:txBody>
          <a:bodyPr/>
          <a:lstStyle/>
          <a:p>
            <a:r>
              <a:rPr lang="de-CH" dirty="0" err="1" smtClean="0"/>
              <a:t>Local</a:t>
            </a:r>
            <a:r>
              <a:rPr lang="de-CH" dirty="0" smtClean="0"/>
              <a:t> </a:t>
            </a:r>
            <a:r>
              <a:rPr lang="de-CH" dirty="0" err="1" smtClean="0"/>
              <a:t>autonomy</a:t>
            </a:r>
            <a:r>
              <a:rPr lang="de-CH" dirty="0" smtClean="0"/>
              <a:t> </a:t>
            </a:r>
            <a:r>
              <a:rPr lang="de-CH" dirty="0" err="1" smtClean="0"/>
              <a:t>and</a:t>
            </a:r>
            <a:r>
              <a:rPr lang="de-CH" dirty="0" smtClean="0"/>
              <a:t> </a:t>
            </a:r>
            <a:r>
              <a:rPr lang="de-CH" dirty="0" err="1" smtClean="0"/>
              <a:t>corruption</a:t>
            </a:r>
            <a:endParaRPr lang="de-CH" dirty="0"/>
          </a:p>
        </p:txBody>
      </p:sp>
      <p:pic>
        <p:nvPicPr>
          <p:cNvPr id="5" name="Inhaltsplatzhalter 4"/>
          <p:cNvPicPr>
            <a:picLocks noGrp="1" noChangeAspect="1"/>
          </p:cNvPicPr>
          <p:nvPr>
            <p:ph idx="1"/>
          </p:nvPr>
        </p:nvPicPr>
        <p:blipFill>
          <a:blip r:embed="rId2"/>
          <a:stretch>
            <a:fillRect/>
          </a:stretch>
        </p:blipFill>
        <p:spPr>
          <a:xfrm>
            <a:off x="-180528" y="1005529"/>
            <a:ext cx="6262667" cy="5053242"/>
          </a:xfrm>
          <a:prstGeom prst="rect">
            <a:avLst/>
          </a:prstGeom>
        </p:spPr>
      </p:pic>
      <p:sp>
        <p:nvSpPr>
          <p:cNvPr id="4" name="Foliennummernplatzhalter 3"/>
          <p:cNvSpPr>
            <a:spLocks noGrp="1"/>
          </p:cNvSpPr>
          <p:nvPr>
            <p:ph type="sldNum" sz="quarter" idx="12"/>
          </p:nvPr>
        </p:nvSpPr>
        <p:spPr/>
        <p:txBody>
          <a:bodyPr/>
          <a:lstStyle/>
          <a:p>
            <a:pPr>
              <a:defRPr/>
            </a:pPr>
            <a:r>
              <a:rPr lang="fr-FR" smtClean="0"/>
              <a:t>| </a:t>
            </a:r>
            <a:r>
              <a:rPr lang="fr-FR" smtClean="0">
                <a:solidFill>
                  <a:schemeClr val="bg2"/>
                </a:solidFill>
              </a:rPr>
              <a:t>Diapositive </a:t>
            </a:r>
            <a:fld id="{99CD79D3-40CC-425C-BCD8-2D3EFF25F542}" type="slidenum">
              <a:rPr lang="fr-FR" smtClean="0">
                <a:solidFill>
                  <a:schemeClr val="bg2"/>
                </a:solidFill>
              </a:rPr>
              <a:pPr>
                <a:defRPr/>
              </a:pPr>
              <a:t>41</a:t>
            </a:fld>
            <a:r>
              <a:rPr lang="fr-FR" smtClean="0">
                <a:solidFill>
                  <a:schemeClr val="bg2"/>
                </a:solidFill>
              </a:rPr>
              <a:t> </a:t>
            </a:r>
            <a:r>
              <a:rPr lang="fr-FR" smtClean="0"/>
              <a:t>|</a:t>
            </a:r>
            <a:endParaRPr lang="fr-FR" dirty="0"/>
          </a:p>
        </p:txBody>
      </p:sp>
      <p:pic>
        <p:nvPicPr>
          <p:cNvPr id="6" name="Grafik 5"/>
          <p:cNvPicPr>
            <a:picLocks noChangeAspect="1"/>
          </p:cNvPicPr>
          <p:nvPr/>
        </p:nvPicPr>
        <p:blipFill>
          <a:blip r:embed="rId3"/>
          <a:stretch>
            <a:fillRect/>
          </a:stretch>
        </p:blipFill>
        <p:spPr>
          <a:xfrm>
            <a:off x="6588224" y="4437112"/>
            <a:ext cx="2185412" cy="1152128"/>
          </a:xfrm>
          <a:prstGeom prst="rect">
            <a:avLst/>
          </a:prstGeom>
        </p:spPr>
      </p:pic>
      <p:sp>
        <p:nvSpPr>
          <p:cNvPr id="7" name="Ellipse 6"/>
          <p:cNvSpPr/>
          <p:nvPr/>
        </p:nvSpPr>
        <p:spPr bwMode="auto">
          <a:xfrm>
            <a:off x="4284564" y="1090597"/>
            <a:ext cx="1853401" cy="1862336"/>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54265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8235" y="253106"/>
            <a:ext cx="8686800" cy="990600"/>
          </a:xfrm>
        </p:spPr>
        <p:txBody>
          <a:bodyPr/>
          <a:lstStyle/>
          <a:p>
            <a:r>
              <a:rPr lang="de-CH" dirty="0" err="1" smtClean="0"/>
              <a:t>Local</a:t>
            </a:r>
            <a:r>
              <a:rPr lang="de-CH" dirty="0" smtClean="0"/>
              <a:t> </a:t>
            </a:r>
            <a:r>
              <a:rPr lang="de-CH" dirty="0" err="1" smtClean="0"/>
              <a:t>autonomy</a:t>
            </a:r>
            <a:r>
              <a:rPr lang="de-CH" dirty="0" smtClean="0"/>
              <a:t> </a:t>
            </a:r>
            <a:r>
              <a:rPr lang="de-CH" dirty="0" err="1" smtClean="0"/>
              <a:t>and</a:t>
            </a:r>
            <a:r>
              <a:rPr lang="de-CH" dirty="0" smtClean="0"/>
              <a:t> </a:t>
            </a:r>
            <a:r>
              <a:rPr lang="de-CH" dirty="0" err="1" smtClean="0"/>
              <a:t>democracy</a:t>
            </a:r>
            <a:endParaRPr lang="de-CH" dirty="0"/>
          </a:p>
        </p:txBody>
      </p:sp>
      <p:pic>
        <p:nvPicPr>
          <p:cNvPr id="5" name="Inhaltsplatzhalter 4"/>
          <p:cNvPicPr>
            <a:picLocks noGrp="1" noChangeAspect="1"/>
          </p:cNvPicPr>
          <p:nvPr>
            <p:ph idx="1"/>
          </p:nvPr>
        </p:nvPicPr>
        <p:blipFill>
          <a:blip r:embed="rId2"/>
          <a:stretch>
            <a:fillRect/>
          </a:stretch>
        </p:blipFill>
        <p:spPr>
          <a:xfrm>
            <a:off x="467544" y="1124744"/>
            <a:ext cx="6494446" cy="4586102"/>
          </a:xfrm>
          <a:prstGeom prst="rect">
            <a:avLst/>
          </a:prstGeom>
        </p:spPr>
      </p:pic>
      <p:sp>
        <p:nvSpPr>
          <p:cNvPr id="4" name="Foliennummernplatzhalter 3"/>
          <p:cNvSpPr>
            <a:spLocks noGrp="1"/>
          </p:cNvSpPr>
          <p:nvPr>
            <p:ph type="sldNum" sz="quarter" idx="12"/>
          </p:nvPr>
        </p:nvSpPr>
        <p:spPr/>
        <p:txBody>
          <a:bodyPr/>
          <a:lstStyle/>
          <a:p>
            <a:pPr>
              <a:defRPr/>
            </a:pPr>
            <a:r>
              <a:rPr lang="fr-FR" smtClean="0"/>
              <a:t>| </a:t>
            </a:r>
            <a:r>
              <a:rPr lang="fr-FR" smtClean="0">
                <a:solidFill>
                  <a:schemeClr val="bg2"/>
                </a:solidFill>
              </a:rPr>
              <a:t>Diapositive </a:t>
            </a:r>
            <a:fld id="{99CD79D3-40CC-425C-BCD8-2D3EFF25F542}" type="slidenum">
              <a:rPr lang="fr-FR" smtClean="0">
                <a:solidFill>
                  <a:schemeClr val="bg2"/>
                </a:solidFill>
              </a:rPr>
              <a:pPr>
                <a:defRPr/>
              </a:pPr>
              <a:t>42</a:t>
            </a:fld>
            <a:r>
              <a:rPr lang="fr-FR" smtClean="0">
                <a:solidFill>
                  <a:schemeClr val="bg2"/>
                </a:solidFill>
              </a:rPr>
              <a:t> </a:t>
            </a:r>
            <a:r>
              <a:rPr lang="fr-FR" smtClean="0"/>
              <a:t>|</a:t>
            </a:r>
            <a:endParaRPr lang="fr-FR" dirty="0"/>
          </a:p>
        </p:txBody>
      </p:sp>
      <p:pic>
        <p:nvPicPr>
          <p:cNvPr id="6" name="Grafik 5"/>
          <p:cNvPicPr>
            <a:picLocks noChangeAspect="1"/>
          </p:cNvPicPr>
          <p:nvPr/>
        </p:nvPicPr>
        <p:blipFill>
          <a:blip r:embed="rId3"/>
          <a:stretch>
            <a:fillRect/>
          </a:stretch>
        </p:blipFill>
        <p:spPr>
          <a:xfrm>
            <a:off x="6588224" y="3356992"/>
            <a:ext cx="2189808" cy="1057272"/>
          </a:xfrm>
          <a:prstGeom prst="rect">
            <a:avLst/>
          </a:prstGeom>
        </p:spPr>
      </p:pic>
    </p:spTree>
    <p:extLst>
      <p:ext uri="{BB962C8B-B14F-4D97-AF65-F5344CB8AC3E}">
        <p14:creationId xmlns:p14="http://schemas.microsoft.com/office/powerpoint/2010/main" val="171903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694" y="206152"/>
            <a:ext cx="8686800" cy="990600"/>
          </a:xfrm>
        </p:spPr>
        <p:txBody>
          <a:bodyPr/>
          <a:lstStyle/>
          <a:p>
            <a:r>
              <a:rPr lang="de-CH" dirty="0" err="1" smtClean="0"/>
              <a:t>Local</a:t>
            </a:r>
            <a:r>
              <a:rPr lang="de-CH" dirty="0" smtClean="0"/>
              <a:t> </a:t>
            </a:r>
            <a:r>
              <a:rPr lang="de-CH" dirty="0" err="1" smtClean="0"/>
              <a:t>autonomy</a:t>
            </a:r>
            <a:r>
              <a:rPr lang="de-CH" dirty="0" smtClean="0"/>
              <a:t> </a:t>
            </a:r>
            <a:r>
              <a:rPr lang="de-CH" dirty="0" err="1" smtClean="0"/>
              <a:t>and</a:t>
            </a:r>
            <a:r>
              <a:rPr lang="de-CH" dirty="0" smtClean="0"/>
              <a:t> </a:t>
            </a:r>
            <a:r>
              <a:rPr lang="de-CH" dirty="0" err="1" smtClean="0"/>
              <a:t>happyness</a:t>
            </a:r>
            <a:endParaRPr lang="de-CH" dirty="0"/>
          </a:p>
        </p:txBody>
      </p:sp>
      <p:pic>
        <p:nvPicPr>
          <p:cNvPr id="5" name="Inhaltsplatzhalter 4"/>
          <p:cNvPicPr>
            <a:picLocks noGrp="1" noChangeAspect="1"/>
          </p:cNvPicPr>
          <p:nvPr>
            <p:ph idx="1"/>
          </p:nvPr>
        </p:nvPicPr>
        <p:blipFill>
          <a:blip r:embed="rId2"/>
          <a:stretch>
            <a:fillRect/>
          </a:stretch>
        </p:blipFill>
        <p:spPr>
          <a:xfrm>
            <a:off x="467544" y="1196752"/>
            <a:ext cx="5688632" cy="4558476"/>
          </a:xfrm>
          <a:prstGeom prst="rect">
            <a:avLst/>
          </a:prstGeom>
        </p:spPr>
      </p:pic>
      <p:sp>
        <p:nvSpPr>
          <p:cNvPr id="4" name="Foliennummernplatzhalter 3"/>
          <p:cNvSpPr>
            <a:spLocks noGrp="1"/>
          </p:cNvSpPr>
          <p:nvPr>
            <p:ph type="sldNum" sz="quarter" idx="12"/>
          </p:nvPr>
        </p:nvSpPr>
        <p:spPr/>
        <p:txBody>
          <a:bodyPr/>
          <a:lstStyle/>
          <a:p>
            <a:pPr>
              <a:defRPr/>
            </a:pPr>
            <a:r>
              <a:rPr lang="fr-FR" smtClean="0"/>
              <a:t>| </a:t>
            </a:r>
            <a:r>
              <a:rPr lang="fr-FR" smtClean="0">
                <a:solidFill>
                  <a:schemeClr val="bg2"/>
                </a:solidFill>
              </a:rPr>
              <a:t>Diapositive </a:t>
            </a:r>
            <a:fld id="{99CD79D3-40CC-425C-BCD8-2D3EFF25F542}" type="slidenum">
              <a:rPr lang="fr-FR" smtClean="0">
                <a:solidFill>
                  <a:schemeClr val="bg2"/>
                </a:solidFill>
              </a:rPr>
              <a:pPr>
                <a:defRPr/>
              </a:pPr>
              <a:t>43</a:t>
            </a:fld>
            <a:r>
              <a:rPr lang="fr-FR" smtClean="0">
                <a:solidFill>
                  <a:schemeClr val="bg2"/>
                </a:solidFill>
              </a:rPr>
              <a:t> </a:t>
            </a:r>
            <a:r>
              <a:rPr lang="fr-FR" smtClean="0"/>
              <a:t>|</a:t>
            </a:r>
            <a:endParaRPr lang="fr-FR" dirty="0"/>
          </a:p>
        </p:txBody>
      </p:sp>
      <p:pic>
        <p:nvPicPr>
          <p:cNvPr id="6" name="Grafik 5"/>
          <p:cNvPicPr>
            <a:picLocks noChangeAspect="1"/>
          </p:cNvPicPr>
          <p:nvPr/>
        </p:nvPicPr>
        <p:blipFill>
          <a:blip r:embed="rId3"/>
          <a:stretch>
            <a:fillRect/>
          </a:stretch>
        </p:blipFill>
        <p:spPr>
          <a:xfrm>
            <a:off x="6372200" y="4437112"/>
            <a:ext cx="2357264" cy="1080120"/>
          </a:xfrm>
          <a:prstGeom prst="rect">
            <a:avLst/>
          </a:prstGeom>
        </p:spPr>
      </p:pic>
      <p:sp>
        <p:nvSpPr>
          <p:cNvPr id="7" name="Ellipse 6"/>
          <p:cNvSpPr/>
          <p:nvPr/>
        </p:nvSpPr>
        <p:spPr bwMode="auto">
          <a:xfrm>
            <a:off x="4447387" y="1052736"/>
            <a:ext cx="1853401" cy="1862336"/>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8" name="Ellipse 7"/>
          <p:cNvSpPr/>
          <p:nvPr/>
        </p:nvSpPr>
        <p:spPr bwMode="auto">
          <a:xfrm>
            <a:off x="1403648" y="1942728"/>
            <a:ext cx="517646" cy="489248"/>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7487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88640"/>
            <a:ext cx="8686800" cy="990600"/>
          </a:xfrm>
        </p:spPr>
        <p:txBody>
          <a:bodyPr/>
          <a:lstStyle/>
          <a:p>
            <a:r>
              <a:rPr lang="de-DE" altLang="de-DE" sz="2800" dirty="0" smtClean="0"/>
              <a:t>Contents</a:t>
            </a:r>
          </a:p>
        </p:txBody>
      </p:sp>
      <p:sp>
        <p:nvSpPr>
          <p:cNvPr id="8195" name="Rectangle 3"/>
          <p:cNvSpPr>
            <a:spLocks noGrp="1" noChangeArrowheads="1"/>
          </p:cNvSpPr>
          <p:nvPr>
            <p:ph type="body" idx="1"/>
          </p:nvPr>
        </p:nvSpPr>
        <p:spPr>
          <a:xfrm>
            <a:off x="971600" y="1340768"/>
            <a:ext cx="7640637" cy="4114800"/>
          </a:xfrm>
        </p:spPr>
        <p:txBody>
          <a:bodyPr/>
          <a:lstStyle/>
          <a:p>
            <a:pPr marL="419100" indent="-419100">
              <a:buFont typeface="Wingdings" pitchFamily="2" charset="2"/>
              <a:buAutoNum type="arabicPeriod"/>
            </a:pPr>
            <a:r>
              <a:rPr lang="de-CH" altLang="de-DE" sz="2200" dirty="0" smtClean="0">
                <a:solidFill>
                  <a:schemeClr val="tx2"/>
                </a:solidFill>
              </a:rPr>
              <a:t>Society </a:t>
            </a:r>
            <a:r>
              <a:rPr lang="de-CH" altLang="de-DE" sz="2200" dirty="0" err="1" smtClean="0">
                <a:solidFill>
                  <a:schemeClr val="tx2"/>
                </a:solidFill>
              </a:rPr>
              <a:t>and</a:t>
            </a:r>
            <a:r>
              <a:rPr lang="de-CH" altLang="de-DE" sz="2200" dirty="0" smtClean="0">
                <a:solidFill>
                  <a:schemeClr val="tx2"/>
                </a:solidFill>
              </a:rPr>
              <a:t> </a:t>
            </a:r>
            <a:r>
              <a:rPr lang="de-CH" altLang="de-DE" sz="2200" dirty="0" err="1" smtClean="0">
                <a:solidFill>
                  <a:schemeClr val="tx2"/>
                </a:solidFill>
              </a:rPr>
              <a:t>History</a:t>
            </a:r>
            <a:endParaRPr lang="de-CH" altLang="de-DE" sz="2200" dirty="0" smtClean="0">
              <a:solidFill>
                <a:schemeClr val="tx2"/>
              </a:solidFill>
            </a:endParaRPr>
          </a:p>
          <a:p>
            <a:pPr marL="419100" indent="-419100">
              <a:buFont typeface="Wingdings" pitchFamily="2" charset="2"/>
              <a:buAutoNum type="arabicPeriod"/>
            </a:pPr>
            <a:endParaRPr lang="de-CH" altLang="de-DE" sz="2200" b="1" dirty="0" smtClean="0">
              <a:solidFill>
                <a:schemeClr val="tx2"/>
              </a:solidFill>
            </a:endParaRPr>
          </a:p>
          <a:p>
            <a:pPr marL="419100" indent="-419100">
              <a:buFont typeface="Wingdings" pitchFamily="2" charset="2"/>
              <a:buAutoNum type="arabicPeriod"/>
            </a:pPr>
            <a:r>
              <a:rPr lang="en-US" altLang="de-DE" sz="2200" dirty="0" smtClean="0"/>
              <a:t>Federalism and Municipalities</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b="1" dirty="0" smtClean="0"/>
              <a:t>Government and Parliament</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Direct Democracy</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Conclusion – lessons to learn</a:t>
            </a:r>
          </a:p>
          <a:p>
            <a:pPr marL="419100" indent="-419100">
              <a:buFont typeface="Wingdings" pitchFamily="2" charset="2"/>
              <a:buNone/>
            </a:pPr>
            <a:endParaRPr lang="en-US" altLang="de-DE" dirty="0" smtClean="0"/>
          </a:p>
        </p:txBody>
      </p:sp>
    </p:spTree>
    <p:extLst>
      <p:ext uri="{BB962C8B-B14F-4D97-AF65-F5344CB8AC3E}">
        <p14:creationId xmlns:p14="http://schemas.microsoft.com/office/powerpoint/2010/main" val="3382120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p:txBody>
          <a:bodyPr/>
          <a:lstStyle/>
          <a:p>
            <a:endParaRPr lang="de-DE" altLang="de-DE" smtClean="0"/>
          </a:p>
        </p:txBody>
      </p:sp>
      <p:pic>
        <p:nvPicPr>
          <p:cNvPr id="985092" name="Picture 4" descr="bundeshaus-90q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73437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093" name="Picture 5" descr="bundesh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093" y="1181695"/>
            <a:ext cx="2381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094" name="Picture 6" descr="Bundeshaus~04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085652"/>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71475" y="276524"/>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00" b="1">
                <a:solidFill>
                  <a:srgbClr val="0099CC"/>
                </a:solidFill>
                <a:latin typeface="+mj-lt"/>
                <a:ea typeface="+mj-ea"/>
                <a:cs typeface="+mj-cs"/>
              </a:defRPr>
            </a:lvl1pPr>
            <a:lvl2pPr algn="ctr" rtl="0" fontAlgn="base">
              <a:spcBef>
                <a:spcPct val="0"/>
              </a:spcBef>
              <a:spcAft>
                <a:spcPct val="0"/>
              </a:spcAft>
              <a:defRPr sz="3000" b="1">
                <a:solidFill>
                  <a:srgbClr val="0099CC"/>
                </a:solidFill>
                <a:latin typeface="Verdana" pitchFamily="34" charset="0"/>
                <a:ea typeface="ヒラギノ角ゴ Pro W3" pitchFamily="1" charset="-128"/>
              </a:defRPr>
            </a:lvl2pPr>
            <a:lvl3pPr algn="ctr" rtl="0" fontAlgn="base">
              <a:spcBef>
                <a:spcPct val="0"/>
              </a:spcBef>
              <a:spcAft>
                <a:spcPct val="0"/>
              </a:spcAft>
              <a:defRPr sz="3000" b="1">
                <a:solidFill>
                  <a:srgbClr val="0099CC"/>
                </a:solidFill>
                <a:latin typeface="Verdana" pitchFamily="34" charset="0"/>
                <a:ea typeface="ヒラギノ角ゴ Pro W3" pitchFamily="1" charset="-128"/>
              </a:defRPr>
            </a:lvl3pPr>
            <a:lvl4pPr algn="ctr" rtl="0" fontAlgn="base">
              <a:spcBef>
                <a:spcPct val="0"/>
              </a:spcBef>
              <a:spcAft>
                <a:spcPct val="0"/>
              </a:spcAft>
              <a:defRPr sz="3000" b="1">
                <a:solidFill>
                  <a:srgbClr val="0099CC"/>
                </a:solidFill>
                <a:latin typeface="Verdana" pitchFamily="34" charset="0"/>
                <a:ea typeface="ヒラギノ角ゴ Pro W3" pitchFamily="1" charset="-128"/>
              </a:defRPr>
            </a:lvl4pPr>
            <a:lvl5pPr algn="ctr" rtl="0" fontAlgn="base">
              <a:spcBef>
                <a:spcPct val="0"/>
              </a:spcBef>
              <a:spcAft>
                <a:spcPct val="0"/>
              </a:spcAft>
              <a:defRPr sz="3000" b="1">
                <a:solidFill>
                  <a:srgbClr val="0099CC"/>
                </a:solidFill>
                <a:latin typeface="Verdana" pitchFamily="34" charset="0"/>
                <a:ea typeface="ヒラギノ角ゴ Pro W3" pitchFamily="1" charset="-128"/>
              </a:defRPr>
            </a:lvl5pPr>
            <a:lvl6pPr marL="457200" algn="ctr" rtl="0" fontAlgn="base">
              <a:spcBef>
                <a:spcPct val="0"/>
              </a:spcBef>
              <a:spcAft>
                <a:spcPct val="0"/>
              </a:spcAft>
              <a:defRPr sz="3000" b="1">
                <a:solidFill>
                  <a:srgbClr val="0099CC"/>
                </a:solidFill>
                <a:latin typeface="Verdana" pitchFamily="34" charset="0"/>
                <a:ea typeface="ヒラギノ角ゴ Pro W3" pitchFamily="1" charset="-128"/>
              </a:defRPr>
            </a:lvl6pPr>
            <a:lvl7pPr marL="914400" algn="ctr" rtl="0" fontAlgn="base">
              <a:spcBef>
                <a:spcPct val="0"/>
              </a:spcBef>
              <a:spcAft>
                <a:spcPct val="0"/>
              </a:spcAft>
              <a:defRPr sz="3000" b="1">
                <a:solidFill>
                  <a:srgbClr val="0099CC"/>
                </a:solidFill>
                <a:latin typeface="Verdana" pitchFamily="34" charset="0"/>
                <a:ea typeface="ヒラギノ角ゴ Pro W3" pitchFamily="1" charset="-128"/>
              </a:defRPr>
            </a:lvl7pPr>
            <a:lvl8pPr marL="1371600" algn="ctr" rtl="0" fontAlgn="base">
              <a:spcBef>
                <a:spcPct val="0"/>
              </a:spcBef>
              <a:spcAft>
                <a:spcPct val="0"/>
              </a:spcAft>
              <a:defRPr sz="3000" b="1">
                <a:solidFill>
                  <a:srgbClr val="0099CC"/>
                </a:solidFill>
                <a:latin typeface="Verdana" pitchFamily="34" charset="0"/>
                <a:ea typeface="ヒラギノ角ゴ Pro W3" pitchFamily="1" charset="-128"/>
              </a:defRPr>
            </a:lvl8pPr>
            <a:lvl9pPr marL="1828800" algn="ctr" rtl="0" fontAlgn="base">
              <a:spcBef>
                <a:spcPct val="0"/>
              </a:spcBef>
              <a:spcAft>
                <a:spcPct val="0"/>
              </a:spcAft>
              <a:defRPr sz="3000" b="1">
                <a:solidFill>
                  <a:srgbClr val="0099CC"/>
                </a:solidFill>
                <a:latin typeface="Verdana" pitchFamily="34" charset="0"/>
                <a:ea typeface="ヒラギノ角ゴ Pro W3" pitchFamily="1" charset="-128"/>
              </a:defRPr>
            </a:lvl9pPr>
          </a:lstStyle>
          <a:p>
            <a:pPr eaLnBrk="1" hangingPunct="1"/>
            <a:r>
              <a:rPr lang="de-CH" altLang="de-DE" sz="2800" kern="0" dirty="0" err="1" smtClean="0"/>
              <a:t>Government</a:t>
            </a:r>
            <a:r>
              <a:rPr lang="de-CH" altLang="de-DE" sz="2800" kern="0" dirty="0" smtClean="0"/>
              <a:t> </a:t>
            </a:r>
            <a:r>
              <a:rPr lang="de-CH" altLang="de-DE" sz="2800" kern="0" dirty="0" err="1" smtClean="0"/>
              <a:t>and</a:t>
            </a:r>
            <a:r>
              <a:rPr lang="de-CH" altLang="de-DE" sz="2800" kern="0" dirty="0" smtClean="0"/>
              <a:t> </a:t>
            </a:r>
            <a:r>
              <a:rPr lang="de-CH" altLang="de-DE" sz="2800" kern="0" dirty="0" err="1" smtClean="0"/>
              <a:t>Parliament</a:t>
            </a:r>
            <a:r>
              <a:rPr lang="de-CH" altLang="de-DE" sz="2800" kern="0" dirty="0" smtClean="0"/>
              <a:t> (</a:t>
            </a:r>
            <a:r>
              <a:rPr lang="de-CH" altLang="de-DE" sz="2800" kern="0" dirty="0" err="1" smtClean="0"/>
              <a:t>consensus</a:t>
            </a:r>
            <a:r>
              <a:rPr lang="de-CH" altLang="de-DE" sz="2800" kern="0" dirty="0" smtClean="0"/>
              <a:t> </a:t>
            </a:r>
            <a:r>
              <a:rPr lang="de-CH" altLang="de-DE" sz="2800" kern="0" dirty="0" err="1" smtClean="0"/>
              <a:t>system</a:t>
            </a:r>
            <a:r>
              <a:rPr lang="de-CH" altLang="de-DE" sz="2800" kern="0" dirty="0" smtClean="0"/>
              <a:t>)</a:t>
            </a:r>
            <a:endParaRPr lang="de-DE" altLang="de-DE" sz="2800" kern="0" dirty="0" smtClean="0"/>
          </a:p>
        </p:txBody>
      </p:sp>
    </p:spTree>
    <p:extLst>
      <p:ext uri="{BB962C8B-B14F-4D97-AF65-F5344CB8AC3E}">
        <p14:creationId xmlns:p14="http://schemas.microsoft.com/office/powerpoint/2010/main" val="36888166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1617" y="184083"/>
            <a:ext cx="6736753" cy="990600"/>
          </a:xfrm>
        </p:spPr>
        <p:txBody>
          <a:bodyPr/>
          <a:lstStyle/>
          <a:p>
            <a:r>
              <a:rPr lang="de-CH" sz="2400" dirty="0" smtClean="0"/>
              <a:t>Government and </a:t>
            </a:r>
            <a:r>
              <a:rPr lang="de-CH" sz="2400" dirty="0" err="1" smtClean="0"/>
              <a:t>Parliament</a:t>
            </a:r>
            <a:r>
              <a:rPr lang="de-CH" sz="2400" dirty="0" smtClean="0"/>
              <a:t>: </a:t>
            </a:r>
            <a:r>
              <a:rPr lang="de-CH" sz="2400" dirty="0" err="1" smtClean="0"/>
              <a:t>Unlike</a:t>
            </a:r>
            <a:r>
              <a:rPr lang="de-CH" sz="2400" dirty="0" smtClean="0"/>
              <a:t> Westminster!</a:t>
            </a:r>
            <a:endParaRPr lang="fr-FR" sz="2400" dirty="0"/>
          </a:p>
        </p:txBody>
      </p:sp>
      <p:sp>
        <p:nvSpPr>
          <p:cNvPr id="3" name="Inhaltsplatzhalter 2"/>
          <p:cNvSpPr>
            <a:spLocks noGrp="1"/>
          </p:cNvSpPr>
          <p:nvPr>
            <p:ph idx="1"/>
          </p:nvPr>
        </p:nvSpPr>
        <p:spPr/>
        <p:txBody>
          <a:bodyPr/>
          <a:lstStyle/>
          <a:p>
            <a:endParaRPr lang="fr-FR" dirty="0"/>
          </a:p>
        </p:txBody>
      </p:sp>
      <p:pic>
        <p:nvPicPr>
          <p:cNvPr id="84994" name="Picture 2" descr="https://c2.staticflickr.com/8/7282/8737181234_3fac28af34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433" y="2840794"/>
            <a:ext cx="3744416" cy="243604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Bildergebnis für National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87249"/>
            <a:ext cx="2562225" cy="1781176"/>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Bildergebnis für Nationalr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88840"/>
            <a:ext cx="363457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85000" name="Picture 8" descr="https://assets.digital.cabinet-office.gov.uk/government/uploads/system/uploads/feature/image/34499/s630_Cab_Office_Parliament_C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7395" y="116632"/>
            <a:ext cx="1689884" cy="112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64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95536" y="476672"/>
            <a:ext cx="7772400" cy="479425"/>
          </a:xfrm>
          <a:noFill/>
        </p:spPr>
        <p:txBody>
          <a:bodyPr/>
          <a:lstStyle/>
          <a:p>
            <a:r>
              <a:rPr lang="de-CH" altLang="de-DE" sz="2400" dirty="0" smtClean="0">
                <a:cs typeface="Times New Roman" pitchFamily="18" charset="0"/>
              </a:rPr>
              <a:t>Consensus Democracy (Lijphart)</a:t>
            </a:r>
            <a:endParaRPr lang="de-CH" altLang="de-DE" sz="2400" dirty="0" smtClean="0"/>
          </a:p>
        </p:txBody>
      </p:sp>
      <p:sp>
        <p:nvSpPr>
          <p:cNvPr id="997379" name="Rectangle 3"/>
          <p:cNvSpPr>
            <a:spLocks noGrp="1" noChangeArrowheads="1"/>
          </p:cNvSpPr>
          <p:nvPr>
            <p:ph type="body" idx="1"/>
          </p:nvPr>
        </p:nvSpPr>
        <p:spPr>
          <a:xfrm>
            <a:off x="827584" y="1412776"/>
            <a:ext cx="7216775" cy="3741737"/>
          </a:xfrm>
          <a:noFill/>
        </p:spPr>
        <p:txBody>
          <a:bodyPr/>
          <a:lstStyle/>
          <a:p>
            <a:pPr>
              <a:lnSpc>
                <a:spcPct val="90000"/>
              </a:lnSpc>
            </a:pPr>
            <a:r>
              <a:rPr lang="en-US" altLang="de-DE" sz="1800" smtClean="0">
                <a:cs typeface="Times New Roman" pitchFamily="18" charset="0"/>
              </a:rPr>
              <a:t>Multi-party government (power sharing)</a:t>
            </a:r>
          </a:p>
          <a:p>
            <a:pPr>
              <a:lnSpc>
                <a:spcPct val="90000"/>
              </a:lnSpc>
            </a:pPr>
            <a:endParaRPr lang="en-US" altLang="de-DE" sz="1800" smtClean="0">
              <a:cs typeface="Times New Roman" pitchFamily="18" charset="0"/>
            </a:endParaRPr>
          </a:p>
          <a:p>
            <a:pPr>
              <a:lnSpc>
                <a:spcPct val="90000"/>
              </a:lnSpc>
            </a:pPr>
            <a:r>
              <a:rPr lang="en-US" altLang="de-DE" sz="1800" smtClean="0">
                <a:cs typeface="Times New Roman" pitchFamily="18" charset="0"/>
              </a:rPr>
              <a:t>7 Departments </a:t>
            </a:r>
          </a:p>
          <a:p>
            <a:pPr>
              <a:lnSpc>
                <a:spcPct val="90000"/>
              </a:lnSpc>
            </a:pPr>
            <a:endParaRPr lang="en-US" altLang="de-DE" sz="1800" smtClean="0">
              <a:cs typeface="Times New Roman" pitchFamily="18" charset="0"/>
            </a:endParaRPr>
          </a:p>
          <a:p>
            <a:pPr>
              <a:lnSpc>
                <a:spcPct val="90000"/>
              </a:lnSpc>
            </a:pPr>
            <a:r>
              <a:rPr lang="en-US" altLang="de-DE" sz="1800" smtClean="0">
                <a:cs typeface="Times New Roman" pitchFamily="18" charset="0"/>
              </a:rPr>
              <a:t>Equal rights and duties for all members</a:t>
            </a:r>
          </a:p>
          <a:p>
            <a:pPr>
              <a:lnSpc>
                <a:spcPct val="90000"/>
              </a:lnSpc>
            </a:pPr>
            <a:endParaRPr lang="en-US" altLang="de-DE" sz="1800" smtClean="0">
              <a:cs typeface="Times New Roman" pitchFamily="18" charset="0"/>
            </a:endParaRPr>
          </a:p>
          <a:p>
            <a:pPr>
              <a:lnSpc>
                <a:spcPct val="90000"/>
              </a:lnSpc>
            </a:pPr>
            <a:r>
              <a:rPr lang="en-US" altLang="de-DE" sz="1800" smtClean="0">
                <a:cs typeface="Times New Roman" pitchFamily="18" charset="0"/>
              </a:rPr>
              <a:t>President = primus inter pares</a:t>
            </a:r>
            <a:r>
              <a:rPr lang="en-US" altLang="de-DE" sz="1800" smtClean="0"/>
              <a:t> </a:t>
            </a:r>
          </a:p>
          <a:p>
            <a:pPr>
              <a:lnSpc>
                <a:spcPct val="90000"/>
              </a:lnSpc>
            </a:pPr>
            <a:endParaRPr lang="en-US" altLang="de-DE" sz="1800" smtClean="0">
              <a:cs typeface="Times New Roman" pitchFamily="18" charset="0"/>
            </a:endParaRPr>
          </a:p>
          <a:p>
            <a:pPr>
              <a:lnSpc>
                <a:spcPct val="90000"/>
              </a:lnSpc>
            </a:pPr>
            <a:r>
              <a:rPr lang="en-US" altLang="de-DE" sz="1800" smtClean="0">
                <a:cs typeface="Times New Roman" pitchFamily="18" charset="0"/>
              </a:rPr>
              <a:t>Joint decisions on all departments</a:t>
            </a:r>
          </a:p>
          <a:p>
            <a:pPr>
              <a:lnSpc>
                <a:spcPct val="90000"/>
              </a:lnSpc>
            </a:pPr>
            <a:endParaRPr lang="en-US" altLang="de-DE" sz="1800" smtClean="0">
              <a:cs typeface="Times New Roman" pitchFamily="18" charset="0"/>
            </a:endParaRPr>
          </a:p>
          <a:p>
            <a:pPr>
              <a:lnSpc>
                <a:spcPct val="90000"/>
              </a:lnSpc>
            </a:pPr>
            <a:r>
              <a:rPr lang="en-US" altLang="de-DE" sz="1800" smtClean="0">
                <a:cs typeface="Times New Roman" pitchFamily="18" charset="0"/>
              </a:rPr>
              <a:t>A common „official“ position to be defended by all members</a:t>
            </a:r>
          </a:p>
        </p:txBody>
      </p:sp>
    </p:spTree>
    <p:extLst>
      <p:ext uri="{BB962C8B-B14F-4D97-AF65-F5344CB8AC3E}">
        <p14:creationId xmlns:p14="http://schemas.microsoft.com/office/powerpoint/2010/main" val="1461835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7379">
                                            <p:txEl>
                                              <p:pRg st="0" end="0"/>
                                            </p:txEl>
                                          </p:spTgt>
                                        </p:tgtEl>
                                        <p:attrNameLst>
                                          <p:attrName>style.visibility</p:attrName>
                                        </p:attrNameLst>
                                      </p:cBhvr>
                                      <p:to>
                                        <p:strVal val="visible"/>
                                      </p:to>
                                    </p:set>
                                    <p:animEffect transition="in" filter="wipe(left)">
                                      <p:cBhvr>
                                        <p:cTn id="7" dur="500"/>
                                        <p:tgtEl>
                                          <p:spTgt spid="997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7379">
                                            <p:txEl>
                                              <p:pRg st="2" end="2"/>
                                            </p:txEl>
                                          </p:spTgt>
                                        </p:tgtEl>
                                        <p:attrNameLst>
                                          <p:attrName>style.visibility</p:attrName>
                                        </p:attrNameLst>
                                      </p:cBhvr>
                                      <p:to>
                                        <p:strVal val="visible"/>
                                      </p:to>
                                    </p:set>
                                    <p:animEffect transition="in" filter="wipe(left)">
                                      <p:cBhvr>
                                        <p:cTn id="12" dur="500"/>
                                        <p:tgtEl>
                                          <p:spTgt spid="9973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7379">
                                            <p:txEl>
                                              <p:pRg st="4" end="4"/>
                                            </p:txEl>
                                          </p:spTgt>
                                        </p:tgtEl>
                                        <p:attrNameLst>
                                          <p:attrName>style.visibility</p:attrName>
                                        </p:attrNameLst>
                                      </p:cBhvr>
                                      <p:to>
                                        <p:strVal val="visible"/>
                                      </p:to>
                                    </p:set>
                                    <p:animEffect transition="in" filter="wipe(left)">
                                      <p:cBhvr>
                                        <p:cTn id="17" dur="500"/>
                                        <p:tgtEl>
                                          <p:spTgt spid="9973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97379">
                                            <p:txEl>
                                              <p:pRg st="6" end="6"/>
                                            </p:txEl>
                                          </p:spTgt>
                                        </p:tgtEl>
                                        <p:attrNameLst>
                                          <p:attrName>style.visibility</p:attrName>
                                        </p:attrNameLst>
                                      </p:cBhvr>
                                      <p:to>
                                        <p:strVal val="visible"/>
                                      </p:to>
                                    </p:set>
                                    <p:animEffect transition="in" filter="wipe(left)">
                                      <p:cBhvr>
                                        <p:cTn id="22" dur="500"/>
                                        <p:tgtEl>
                                          <p:spTgt spid="99737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97379">
                                            <p:txEl>
                                              <p:pRg st="8" end="8"/>
                                            </p:txEl>
                                          </p:spTgt>
                                        </p:tgtEl>
                                        <p:attrNameLst>
                                          <p:attrName>style.visibility</p:attrName>
                                        </p:attrNameLst>
                                      </p:cBhvr>
                                      <p:to>
                                        <p:strVal val="visible"/>
                                      </p:to>
                                    </p:set>
                                    <p:animEffect transition="in" filter="wipe(left)">
                                      <p:cBhvr>
                                        <p:cTn id="27" dur="500"/>
                                        <p:tgtEl>
                                          <p:spTgt spid="997379">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97379">
                                            <p:txEl>
                                              <p:pRg st="10" end="10"/>
                                            </p:txEl>
                                          </p:spTgt>
                                        </p:tgtEl>
                                        <p:attrNameLst>
                                          <p:attrName>style.visibility</p:attrName>
                                        </p:attrNameLst>
                                      </p:cBhvr>
                                      <p:to>
                                        <p:strVal val="visible"/>
                                      </p:to>
                                    </p:set>
                                    <p:animEffect transition="in" filter="wipe(left)">
                                      <p:cBhvr>
                                        <p:cTn id="32" dur="500"/>
                                        <p:tgtEl>
                                          <p:spTgt spid="9973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7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6228184" y="367911"/>
            <a:ext cx="1736056" cy="571500"/>
          </a:xfrm>
        </p:spPr>
        <p:txBody>
          <a:bodyPr lIns="91440" tIns="45720" rIns="91440" bIns="45720" anchor="t"/>
          <a:lstStyle/>
          <a:p>
            <a:r>
              <a:rPr lang="de-CH" altLang="de-DE" sz="2000" dirty="0" smtClean="0"/>
              <a:t>2017</a:t>
            </a:r>
            <a:endParaRPr lang="de-CH" altLang="de-DE" dirty="0" smtClean="0"/>
          </a:p>
        </p:txBody>
      </p:sp>
      <p:pic>
        <p:nvPicPr>
          <p:cNvPr id="28674" name="Picture 2" descr="Bildergebnis für bundesratsfoto 2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66" y="980728"/>
            <a:ext cx="3829392" cy="287204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838200"/>
            <a:ext cx="3297022" cy="4664935"/>
          </a:xfrm>
          <a:prstGeom prst="rect">
            <a:avLst/>
          </a:prstGeom>
        </p:spPr>
      </p:pic>
      <p:sp>
        <p:nvSpPr>
          <p:cNvPr id="6" name="Titel 1"/>
          <p:cNvSpPr txBox="1">
            <a:spLocks/>
          </p:cNvSpPr>
          <p:nvPr/>
        </p:nvSpPr>
        <p:spPr bwMode="auto">
          <a:xfrm>
            <a:off x="1515134" y="390811"/>
            <a:ext cx="1736056"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3000" b="1">
                <a:solidFill>
                  <a:srgbClr val="0099CC"/>
                </a:solidFill>
                <a:latin typeface="+mj-lt"/>
                <a:ea typeface="+mj-ea"/>
                <a:cs typeface="+mj-cs"/>
              </a:defRPr>
            </a:lvl1pPr>
            <a:lvl2pPr algn="ctr" rtl="0" fontAlgn="base">
              <a:spcBef>
                <a:spcPct val="0"/>
              </a:spcBef>
              <a:spcAft>
                <a:spcPct val="0"/>
              </a:spcAft>
              <a:defRPr sz="3000" b="1">
                <a:solidFill>
                  <a:srgbClr val="0099CC"/>
                </a:solidFill>
                <a:latin typeface="Verdana" pitchFamily="1" charset="0"/>
                <a:ea typeface="ヒラギノ角ゴ Pro W3" pitchFamily="1" charset="-128"/>
              </a:defRPr>
            </a:lvl2pPr>
            <a:lvl3pPr algn="ctr" rtl="0" fontAlgn="base">
              <a:spcBef>
                <a:spcPct val="0"/>
              </a:spcBef>
              <a:spcAft>
                <a:spcPct val="0"/>
              </a:spcAft>
              <a:defRPr sz="3000" b="1">
                <a:solidFill>
                  <a:srgbClr val="0099CC"/>
                </a:solidFill>
                <a:latin typeface="Verdana" pitchFamily="1" charset="0"/>
                <a:ea typeface="ヒラギノ角ゴ Pro W3" pitchFamily="1" charset="-128"/>
              </a:defRPr>
            </a:lvl3pPr>
            <a:lvl4pPr algn="ctr" rtl="0" fontAlgn="base">
              <a:spcBef>
                <a:spcPct val="0"/>
              </a:spcBef>
              <a:spcAft>
                <a:spcPct val="0"/>
              </a:spcAft>
              <a:defRPr sz="3000" b="1">
                <a:solidFill>
                  <a:srgbClr val="0099CC"/>
                </a:solidFill>
                <a:latin typeface="Verdana" pitchFamily="1" charset="0"/>
                <a:ea typeface="ヒラギノ角ゴ Pro W3" pitchFamily="1" charset="-128"/>
              </a:defRPr>
            </a:lvl4pPr>
            <a:lvl5pPr algn="ctr" rtl="0" fontAlgn="base">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a:lstStyle>
          <a:p>
            <a:pPr eaLnBrk="1" hangingPunct="1"/>
            <a:r>
              <a:rPr lang="de-CH" altLang="de-DE" sz="2000" kern="0" smtClean="0"/>
              <a:t>2016</a:t>
            </a:r>
            <a:endParaRPr lang="de-CH" altLang="de-DE" kern="0" dirty="0" smtClean="0"/>
          </a:p>
        </p:txBody>
      </p:sp>
    </p:spTree>
    <p:extLst>
      <p:ext uri="{BB962C8B-B14F-4D97-AF65-F5344CB8AC3E}">
        <p14:creationId xmlns:p14="http://schemas.microsoft.com/office/powerpoint/2010/main" val="3096014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827584" y="260648"/>
            <a:ext cx="7772400" cy="515937"/>
          </a:xfrm>
          <a:noFill/>
        </p:spPr>
        <p:txBody>
          <a:bodyPr/>
          <a:lstStyle/>
          <a:p>
            <a:r>
              <a:rPr lang="de-CH" altLang="de-DE" sz="2400" dirty="0" smtClean="0"/>
              <a:t>The </a:t>
            </a:r>
            <a:r>
              <a:rPr lang="de-CH" altLang="de-DE" sz="2400" dirty="0" err="1" smtClean="0"/>
              <a:t>Parties</a:t>
            </a:r>
            <a:r>
              <a:rPr lang="de-CH" altLang="de-DE" sz="2400" dirty="0" smtClean="0"/>
              <a:t> in </a:t>
            </a:r>
            <a:r>
              <a:rPr lang="de-CH" altLang="de-DE" sz="2400" dirty="0" err="1" smtClean="0"/>
              <a:t>Government</a:t>
            </a:r>
            <a:r>
              <a:rPr lang="de-CH" altLang="de-DE" sz="2400" dirty="0" smtClean="0"/>
              <a:t> </a:t>
            </a:r>
          </a:p>
        </p:txBody>
      </p:sp>
      <p:sp>
        <p:nvSpPr>
          <p:cNvPr id="5124" name="Rectangle 4"/>
          <p:cNvSpPr>
            <a:spLocks noChangeArrowheads="1"/>
          </p:cNvSpPr>
          <p:nvPr/>
        </p:nvSpPr>
        <p:spPr bwMode="auto">
          <a:xfrm>
            <a:off x="3175" y="5719763"/>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it-IT" altLang="de-DE" sz="1000">
                <a:latin typeface="Arial" charset="0"/>
                <a:cs typeface="Times New Roman" pitchFamily="18" charset="0"/>
              </a:rPr>
              <a:t>(</a:t>
            </a:r>
            <a:r>
              <a:rPr lang="de-CH" altLang="de-DE" sz="1400">
                <a:latin typeface="Arial" charset="0"/>
              </a:rPr>
              <a:t> </a:t>
            </a:r>
            <a:endParaRPr lang="de-CH" altLang="de-DE">
              <a:latin typeface="Arial" charset="0"/>
            </a:endParaRPr>
          </a:p>
        </p:txBody>
      </p:sp>
      <p:pic>
        <p:nvPicPr>
          <p:cNvPr id="3" name="Grafik 2"/>
          <p:cNvPicPr>
            <a:picLocks noChangeAspect="1"/>
          </p:cNvPicPr>
          <p:nvPr/>
        </p:nvPicPr>
        <p:blipFill>
          <a:blip r:embed="rId3"/>
          <a:stretch>
            <a:fillRect/>
          </a:stretch>
        </p:blipFill>
        <p:spPr>
          <a:xfrm>
            <a:off x="467544" y="1268760"/>
            <a:ext cx="8257739" cy="4248472"/>
          </a:xfrm>
          <a:prstGeom prst="rect">
            <a:avLst/>
          </a:prstGeom>
        </p:spPr>
      </p:pic>
    </p:spTree>
    <p:extLst>
      <p:ext uri="{BB962C8B-B14F-4D97-AF65-F5344CB8AC3E}">
        <p14:creationId xmlns:p14="http://schemas.microsoft.com/office/powerpoint/2010/main" val="39558534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688" y="177359"/>
            <a:ext cx="8686800" cy="990600"/>
          </a:xfrm>
        </p:spPr>
        <p:txBody>
          <a:bodyPr/>
          <a:lstStyle/>
          <a:p>
            <a:pPr algn="l"/>
            <a:r>
              <a:rPr lang="de-CH" sz="2000" dirty="0" err="1" smtClean="0"/>
              <a:t>Comparing</a:t>
            </a:r>
            <a:r>
              <a:rPr lang="de-CH" sz="2000" dirty="0" smtClean="0"/>
              <a:t> </a:t>
            </a:r>
            <a:r>
              <a:rPr lang="de-CH" sz="2000" dirty="0" err="1" smtClean="0"/>
              <a:t>along</a:t>
            </a:r>
            <a:r>
              <a:rPr lang="de-CH" sz="2000" dirty="0" smtClean="0"/>
              <a:t> </a:t>
            </a:r>
            <a:r>
              <a:rPr lang="de-CH" sz="2000" dirty="0" err="1" smtClean="0"/>
              <a:t>specific</a:t>
            </a:r>
            <a:r>
              <a:rPr lang="de-CH" sz="2000" dirty="0" smtClean="0"/>
              <a:t> </a:t>
            </a:r>
            <a:r>
              <a:rPr lang="de-CH" sz="2000" dirty="0" err="1" smtClean="0"/>
              <a:t>characteristics</a:t>
            </a:r>
            <a:r>
              <a:rPr lang="de-CH" sz="2000" dirty="0" smtClean="0"/>
              <a:t>: </a:t>
            </a:r>
            <a:r>
              <a:rPr lang="de-CH" sz="2000" dirty="0" err="1" smtClean="0"/>
              <a:t>Satisfaction</a:t>
            </a:r>
            <a:r>
              <a:rPr lang="de-CH" sz="2000" dirty="0" smtClean="0"/>
              <a:t> </a:t>
            </a:r>
            <a:r>
              <a:rPr lang="de-CH" sz="2000" dirty="0" err="1" smtClean="0"/>
              <a:t>with</a:t>
            </a:r>
            <a:r>
              <a:rPr lang="de-CH" sz="2000" dirty="0" smtClean="0"/>
              <a:t> Democracy </a:t>
            </a:r>
            <a:r>
              <a:rPr lang="de-CH" sz="2000" dirty="0" err="1" smtClean="0"/>
              <a:t>and</a:t>
            </a:r>
            <a:r>
              <a:rPr lang="de-CH" sz="2000" dirty="0" smtClean="0"/>
              <a:t> </a:t>
            </a:r>
            <a:r>
              <a:rPr lang="de-CH" sz="2000" dirty="0" err="1" smtClean="0"/>
              <a:t>trust</a:t>
            </a:r>
            <a:r>
              <a:rPr lang="de-CH" sz="2000" dirty="0" smtClean="0"/>
              <a:t> in </a:t>
            </a:r>
            <a:r>
              <a:rPr lang="de-CH" sz="2000" dirty="0" err="1" smtClean="0"/>
              <a:t>political</a:t>
            </a:r>
            <a:r>
              <a:rPr lang="de-CH" sz="2000" dirty="0" smtClean="0"/>
              <a:t> </a:t>
            </a:r>
            <a:r>
              <a:rPr lang="de-CH" sz="2000" dirty="0" err="1" smtClean="0"/>
              <a:t>institutions</a:t>
            </a:r>
            <a:endParaRPr lang="de-CH" sz="2000" dirty="0"/>
          </a:p>
        </p:txBody>
      </p:sp>
      <p:sp>
        <p:nvSpPr>
          <p:cNvPr id="3" name="Inhaltsplatzhalter 2"/>
          <p:cNvSpPr>
            <a:spLocks noGrp="1"/>
          </p:cNvSpPr>
          <p:nvPr>
            <p:ph idx="1"/>
          </p:nvPr>
        </p:nvSpPr>
        <p:spPr/>
        <p:txBody>
          <a:bodyPr/>
          <a:lstStyle/>
          <a:p>
            <a:endParaRPr lang="de-CH"/>
          </a:p>
        </p:txBody>
      </p:sp>
      <p:pic>
        <p:nvPicPr>
          <p:cNvPr id="4" name="Grafik 3"/>
          <p:cNvPicPr>
            <a:picLocks noChangeAspect="1"/>
          </p:cNvPicPr>
          <p:nvPr/>
        </p:nvPicPr>
        <p:blipFill>
          <a:blip r:embed="rId2"/>
          <a:stretch>
            <a:fillRect/>
          </a:stretch>
        </p:blipFill>
        <p:spPr>
          <a:xfrm>
            <a:off x="250218" y="2236082"/>
            <a:ext cx="4770346" cy="3391843"/>
          </a:xfrm>
          <a:prstGeom prst="rect">
            <a:avLst/>
          </a:prstGeom>
        </p:spPr>
      </p:pic>
      <p:pic>
        <p:nvPicPr>
          <p:cNvPr id="5" name="Grafik 4"/>
          <p:cNvPicPr>
            <a:picLocks noChangeAspect="1"/>
          </p:cNvPicPr>
          <p:nvPr/>
        </p:nvPicPr>
        <p:blipFill>
          <a:blip r:embed="rId3"/>
          <a:stretch>
            <a:fillRect/>
          </a:stretch>
        </p:blipFill>
        <p:spPr>
          <a:xfrm>
            <a:off x="3155315" y="1524000"/>
            <a:ext cx="5781703" cy="3205337"/>
          </a:xfrm>
          <a:prstGeom prst="rect">
            <a:avLst/>
          </a:prstGeom>
        </p:spPr>
      </p:pic>
    </p:spTree>
    <p:extLst>
      <p:ext uri="{BB962C8B-B14F-4D97-AF65-F5344CB8AC3E}">
        <p14:creationId xmlns:p14="http://schemas.microsoft.com/office/powerpoint/2010/main" val="26725172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6419" y="116632"/>
            <a:ext cx="8686800" cy="990600"/>
          </a:xfrm>
        </p:spPr>
        <p:txBody>
          <a:bodyPr/>
          <a:lstStyle/>
          <a:p>
            <a:r>
              <a:rPr lang="de-CH" altLang="de-DE" sz="2400" dirty="0" smtClean="0"/>
              <a:t>The Council of States (46 </a:t>
            </a:r>
            <a:r>
              <a:rPr lang="de-CH" altLang="de-DE" sz="2400" dirty="0" err="1" smtClean="0"/>
              <a:t>seats</a:t>
            </a:r>
            <a:r>
              <a:rPr lang="de-CH" altLang="de-DE" sz="2400" dirty="0" smtClean="0"/>
              <a:t>)</a:t>
            </a:r>
            <a:endParaRPr lang="de-DE" altLang="de-DE" sz="2400" dirty="0" smtClean="0"/>
          </a:p>
        </p:txBody>
      </p:sp>
      <p:sp>
        <p:nvSpPr>
          <p:cNvPr id="34819" name="Rectangle 3"/>
          <p:cNvSpPr>
            <a:spLocks noGrp="1" noChangeArrowheads="1"/>
          </p:cNvSpPr>
          <p:nvPr>
            <p:ph type="body" idx="1"/>
          </p:nvPr>
        </p:nvSpPr>
        <p:spPr/>
        <p:txBody>
          <a:bodyPr/>
          <a:lstStyle/>
          <a:p>
            <a:endParaRPr lang="de-DE" altLang="de-DE" smtClean="0"/>
          </a:p>
        </p:txBody>
      </p:sp>
      <p:pic>
        <p:nvPicPr>
          <p:cNvPr id="34820" name="Picture 4" descr="BXMediaOne46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0564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896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1520" y="29152"/>
            <a:ext cx="8686800" cy="990600"/>
          </a:xfrm>
        </p:spPr>
        <p:txBody>
          <a:bodyPr/>
          <a:lstStyle/>
          <a:p>
            <a:r>
              <a:rPr lang="de-CH" altLang="de-DE" sz="2400" dirty="0" smtClean="0"/>
              <a:t>Council of States: „</a:t>
            </a:r>
            <a:r>
              <a:rPr lang="de-CH" altLang="de-DE" sz="2400" dirty="0" err="1" smtClean="0"/>
              <a:t>principle</a:t>
            </a:r>
            <a:r>
              <a:rPr lang="de-CH" altLang="de-DE" sz="2400" dirty="0" smtClean="0"/>
              <a:t> of federalism</a:t>
            </a:r>
            <a:r>
              <a:rPr lang="de-CH" altLang="de-DE" sz="2800" dirty="0" smtClean="0"/>
              <a:t>“</a:t>
            </a:r>
            <a:endParaRPr lang="de-DE" altLang="de-DE" sz="2800" dirty="0" smtClean="0"/>
          </a:p>
        </p:txBody>
      </p:sp>
      <p:pic>
        <p:nvPicPr>
          <p:cNvPr id="35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980728"/>
            <a:ext cx="52260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4652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51520" y="-31271"/>
            <a:ext cx="8686800" cy="990600"/>
          </a:xfrm>
        </p:spPr>
        <p:txBody>
          <a:bodyPr/>
          <a:lstStyle/>
          <a:p>
            <a:r>
              <a:rPr lang="de-CH" altLang="de-DE" sz="2400" dirty="0" smtClean="0"/>
              <a:t>National Council (200 </a:t>
            </a:r>
            <a:r>
              <a:rPr lang="de-CH" altLang="de-DE" sz="2400" dirty="0" err="1" smtClean="0"/>
              <a:t>seats</a:t>
            </a:r>
            <a:r>
              <a:rPr lang="de-CH" altLang="de-DE" sz="2400" dirty="0" smtClean="0"/>
              <a:t>)</a:t>
            </a:r>
            <a:endParaRPr lang="de-DE" altLang="de-DE" sz="2400" dirty="0" smtClean="0"/>
          </a:p>
        </p:txBody>
      </p:sp>
      <p:sp>
        <p:nvSpPr>
          <p:cNvPr id="36867" name="Rectangle 3"/>
          <p:cNvSpPr>
            <a:spLocks noGrp="1" noChangeArrowheads="1"/>
          </p:cNvSpPr>
          <p:nvPr>
            <p:ph type="body" idx="1"/>
          </p:nvPr>
        </p:nvSpPr>
        <p:spPr/>
        <p:txBody>
          <a:bodyPr/>
          <a:lstStyle/>
          <a:p>
            <a:endParaRPr lang="de-DE" altLang="de-DE" smtClean="0"/>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80728"/>
            <a:ext cx="7127875"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9829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9512" y="-31271"/>
            <a:ext cx="8686800" cy="990600"/>
          </a:xfrm>
        </p:spPr>
        <p:txBody>
          <a:bodyPr/>
          <a:lstStyle/>
          <a:p>
            <a:r>
              <a:rPr lang="de-CH" altLang="de-DE" sz="2400" dirty="0" smtClean="0"/>
              <a:t>National Council: „</a:t>
            </a:r>
            <a:r>
              <a:rPr lang="de-CH" altLang="de-DE" sz="2400" dirty="0" err="1" smtClean="0"/>
              <a:t>Principle</a:t>
            </a:r>
            <a:r>
              <a:rPr lang="de-CH" altLang="de-DE" sz="2400" dirty="0" smtClean="0"/>
              <a:t> of Democracy“</a:t>
            </a:r>
            <a:endParaRPr lang="de-DE" altLang="de-DE" sz="2400" dirty="0" smtClean="0"/>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36712"/>
            <a:ext cx="57118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2601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1296988" y="260648"/>
            <a:ext cx="6692900" cy="304800"/>
          </a:xfrm>
        </p:spPr>
        <p:txBody>
          <a:bodyPr/>
          <a:lstStyle/>
          <a:p>
            <a:r>
              <a:rPr lang="en-GB" altLang="de-DE" sz="2400" dirty="0" smtClean="0"/>
              <a:t>Changing coalitions</a:t>
            </a:r>
          </a:p>
        </p:txBody>
      </p:sp>
      <p:sp>
        <p:nvSpPr>
          <p:cNvPr id="30723" name="Inhaltsplatzhalter 2"/>
          <p:cNvSpPr>
            <a:spLocks noGrp="1"/>
          </p:cNvSpPr>
          <p:nvPr>
            <p:ph idx="1"/>
          </p:nvPr>
        </p:nvSpPr>
        <p:spPr/>
        <p:txBody>
          <a:bodyPr/>
          <a:lstStyle/>
          <a:p>
            <a:endParaRPr lang="de-CH" altLang="de-DE" smtClean="0"/>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836712"/>
            <a:ext cx="68087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692275" y="4941168"/>
            <a:ext cx="719138" cy="1016000"/>
          </a:xfrm>
          <a:prstGeom prst="rect">
            <a:avLst/>
          </a:prstGeom>
          <a:noFill/>
        </p:spPr>
        <p:txBody>
          <a:bodyPr>
            <a:spAutoFit/>
          </a:bodyPr>
          <a:lstStyle/>
          <a:p>
            <a:pPr>
              <a:defRPr/>
            </a:pPr>
            <a:r>
              <a:rPr lang="de-CH" sz="1200" dirty="0">
                <a:solidFill>
                  <a:schemeClr val="tx2"/>
                </a:solidFill>
                <a:latin typeface="+mj-lt"/>
              </a:rPr>
              <a:t>GPS</a:t>
            </a:r>
            <a:r>
              <a:rPr lang="de-CH" sz="1200" dirty="0">
                <a:latin typeface="+mj-lt"/>
              </a:rPr>
              <a:t> – SP, CVP, FDP, SVP</a:t>
            </a:r>
          </a:p>
        </p:txBody>
      </p:sp>
      <p:sp>
        <p:nvSpPr>
          <p:cNvPr id="7" name="Textfeld 6"/>
          <p:cNvSpPr txBox="1"/>
          <p:nvPr/>
        </p:nvSpPr>
        <p:spPr>
          <a:xfrm>
            <a:off x="2339975" y="4941168"/>
            <a:ext cx="719138" cy="1016000"/>
          </a:xfrm>
          <a:prstGeom prst="rect">
            <a:avLst/>
          </a:prstGeom>
          <a:noFill/>
        </p:spPr>
        <p:txBody>
          <a:bodyPr>
            <a:spAutoFit/>
          </a:bodyPr>
          <a:lstStyle/>
          <a:p>
            <a:pPr>
              <a:defRPr/>
            </a:pPr>
            <a:r>
              <a:rPr lang="de-CH" sz="1200" dirty="0">
                <a:solidFill>
                  <a:schemeClr val="tx2"/>
                </a:solidFill>
                <a:latin typeface="+mj-lt"/>
              </a:rPr>
              <a:t>GPS, SP</a:t>
            </a:r>
            <a:r>
              <a:rPr lang="de-CH" sz="1200" dirty="0">
                <a:latin typeface="+mj-lt"/>
              </a:rPr>
              <a:t> </a:t>
            </a:r>
            <a:r>
              <a:rPr lang="de-CH" sz="1200" dirty="0"/>
              <a:t>–</a:t>
            </a:r>
            <a:r>
              <a:rPr lang="de-CH" sz="1200" dirty="0">
                <a:latin typeface="+mj-lt"/>
              </a:rPr>
              <a:t> CVP, FDP, SVP</a:t>
            </a:r>
          </a:p>
        </p:txBody>
      </p:sp>
      <p:sp>
        <p:nvSpPr>
          <p:cNvPr id="10" name="Textfeld 9"/>
          <p:cNvSpPr txBox="1"/>
          <p:nvPr/>
        </p:nvSpPr>
        <p:spPr>
          <a:xfrm>
            <a:off x="2987675" y="4941168"/>
            <a:ext cx="720725" cy="1016000"/>
          </a:xfrm>
          <a:prstGeom prst="rect">
            <a:avLst/>
          </a:prstGeom>
          <a:noFill/>
        </p:spPr>
        <p:txBody>
          <a:bodyPr>
            <a:spAutoFit/>
          </a:bodyPr>
          <a:lstStyle/>
          <a:p>
            <a:pPr>
              <a:defRPr/>
            </a:pPr>
            <a:r>
              <a:rPr lang="de-CH" sz="1200" dirty="0">
                <a:solidFill>
                  <a:schemeClr val="tx2"/>
                </a:solidFill>
                <a:latin typeface="+mj-lt"/>
              </a:rPr>
              <a:t>GPS, SP, CVP </a:t>
            </a:r>
            <a:r>
              <a:rPr lang="de-CH" sz="1200" dirty="0"/>
              <a:t>–</a:t>
            </a:r>
            <a:r>
              <a:rPr lang="de-CH" sz="1200" dirty="0">
                <a:latin typeface="+mj-lt"/>
              </a:rPr>
              <a:t> FDP, SVP</a:t>
            </a:r>
          </a:p>
        </p:txBody>
      </p:sp>
      <p:sp>
        <p:nvSpPr>
          <p:cNvPr id="11" name="Textfeld 10"/>
          <p:cNvSpPr txBox="1"/>
          <p:nvPr/>
        </p:nvSpPr>
        <p:spPr>
          <a:xfrm>
            <a:off x="4284663" y="4942756"/>
            <a:ext cx="719137" cy="830262"/>
          </a:xfrm>
          <a:prstGeom prst="rect">
            <a:avLst/>
          </a:prstGeom>
          <a:noFill/>
        </p:spPr>
        <p:txBody>
          <a:bodyPr>
            <a:spAutoFit/>
          </a:bodyPr>
          <a:lstStyle/>
          <a:p>
            <a:pPr>
              <a:defRPr/>
            </a:pPr>
            <a:r>
              <a:rPr lang="de-CH" sz="1200" dirty="0">
                <a:solidFill>
                  <a:schemeClr val="tx2"/>
                </a:solidFill>
                <a:latin typeface="+mj-lt"/>
              </a:rPr>
              <a:t>SP, CVP </a:t>
            </a:r>
            <a:r>
              <a:rPr lang="de-CH" sz="1200" dirty="0"/>
              <a:t>–</a:t>
            </a:r>
            <a:r>
              <a:rPr lang="de-CH" sz="1200" dirty="0">
                <a:latin typeface="+mj-lt"/>
              </a:rPr>
              <a:t> FDP, SVP</a:t>
            </a:r>
          </a:p>
        </p:txBody>
      </p:sp>
      <p:sp>
        <p:nvSpPr>
          <p:cNvPr id="12" name="Textfeld 11"/>
          <p:cNvSpPr txBox="1"/>
          <p:nvPr/>
        </p:nvSpPr>
        <p:spPr>
          <a:xfrm>
            <a:off x="4859338" y="4942756"/>
            <a:ext cx="720725" cy="830262"/>
          </a:xfrm>
          <a:prstGeom prst="rect">
            <a:avLst/>
          </a:prstGeom>
          <a:noFill/>
        </p:spPr>
        <p:txBody>
          <a:bodyPr>
            <a:spAutoFit/>
          </a:bodyPr>
          <a:lstStyle/>
          <a:p>
            <a:pPr>
              <a:defRPr/>
            </a:pPr>
            <a:r>
              <a:rPr lang="de-CH" sz="1200" dirty="0">
                <a:solidFill>
                  <a:schemeClr val="tx2"/>
                </a:solidFill>
                <a:latin typeface="+mj-lt"/>
              </a:rPr>
              <a:t>SP, FDP </a:t>
            </a:r>
            <a:r>
              <a:rPr lang="de-CH" sz="1200" dirty="0"/>
              <a:t>–</a:t>
            </a:r>
            <a:r>
              <a:rPr lang="de-CH" sz="1200" dirty="0">
                <a:latin typeface="+mj-lt"/>
              </a:rPr>
              <a:t> CVP, SVP</a:t>
            </a:r>
          </a:p>
        </p:txBody>
      </p:sp>
      <p:sp>
        <p:nvSpPr>
          <p:cNvPr id="13" name="Textfeld 12"/>
          <p:cNvSpPr txBox="1"/>
          <p:nvPr/>
        </p:nvSpPr>
        <p:spPr>
          <a:xfrm>
            <a:off x="5508625" y="4942756"/>
            <a:ext cx="719138" cy="830262"/>
          </a:xfrm>
          <a:prstGeom prst="rect">
            <a:avLst/>
          </a:prstGeom>
          <a:noFill/>
        </p:spPr>
        <p:txBody>
          <a:bodyPr>
            <a:spAutoFit/>
          </a:bodyPr>
          <a:lstStyle/>
          <a:p>
            <a:pPr>
              <a:defRPr/>
            </a:pPr>
            <a:r>
              <a:rPr lang="de-CH" sz="1200" dirty="0">
                <a:solidFill>
                  <a:schemeClr val="tx2"/>
                </a:solidFill>
                <a:latin typeface="+mj-lt"/>
              </a:rPr>
              <a:t>SP, UDC </a:t>
            </a:r>
            <a:r>
              <a:rPr lang="de-CH" sz="1200" dirty="0"/>
              <a:t>–</a:t>
            </a:r>
            <a:r>
              <a:rPr lang="de-CH" sz="1200" dirty="0">
                <a:latin typeface="+mj-lt"/>
              </a:rPr>
              <a:t> FDP, CVP</a:t>
            </a:r>
          </a:p>
        </p:txBody>
      </p:sp>
      <p:sp>
        <p:nvSpPr>
          <p:cNvPr id="14" name="Textfeld 13"/>
          <p:cNvSpPr txBox="1"/>
          <p:nvPr/>
        </p:nvSpPr>
        <p:spPr>
          <a:xfrm>
            <a:off x="6084888" y="4942756"/>
            <a:ext cx="719137" cy="830262"/>
          </a:xfrm>
          <a:prstGeom prst="rect">
            <a:avLst/>
          </a:prstGeom>
          <a:noFill/>
        </p:spPr>
        <p:txBody>
          <a:bodyPr>
            <a:spAutoFit/>
          </a:bodyPr>
          <a:lstStyle/>
          <a:p>
            <a:pPr>
              <a:defRPr/>
            </a:pPr>
            <a:r>
              <a:rPr lang="de-CH" sz="1200" dirty="0">
                <a:solidFill>
                  <a:schemeClr val="tx2"/>
                </a:solidFill>
                <a:latin typeface="+mj-lt"/>
              </a:rPr>
              <a:t>SP, </a:t>
            </a:r>
            <a:r>
              <a:rPr lang="de-CH" sz="1200" dirty="0"/>
              <a:t>–</a:t>
            </a:r>
            <a:r>
              <a:rPr lang="de-CH" sz="1200" dirty="0">
                <a:latin typeface="+mj-lt"/>
              </a:rPr>
              <a:t> CVP, FDP, SVP</a:t>
            </a:r>
          </a:p>
        </p:txBody>
      </p:sp>
      <p:sp>
        <p:nvSpPr>
          <p:cNvPr id="15" name="Textfeld 14"/>
          <p:cNvSpPr txBox="1"/>
          <p:nvPr/>
        </p:nvSpPr>
        <p:spPr>
          <a:xfrm>
            <a:off x="6659563" y="4947518"/>
            <a:ext cx="720725" cy="830263"/>
          </a:xfrm>
          <a:prstGeom prst="rect">
            <a:avLst/>
          </a:prstGeom>
          <a:noFill/>
        </p:spPr>
        <p:txBody>
          <a:bodyPr>
            <a:spAutoFit/>
          </a:bodyPr>
          <a:lstStyle/>
          <a:p>
            <a:pPr>
              <a:defRPr/>
            </a:pPr>
            <a:r>
              <a:rPr lang="de-CH" sz="1200" dirty="0">
                <a:solidFill>
                  <a:schemeClr val="tx2"/>
                </a:solidFill>
                <a:latin typeface="+mj-lt"/>
              </a:rPr>
              <a:t>SP, CVP, FDP </a:t>
            </a:r>
            <a:r>
              <a:rPr lang="de-CH" sz="1200" dirty="0"/>
              <a:t>–</a:t>
            </a:r>
            <a:r>
              <a:rPr lang="de-CH" sz="1200" dirty="0">
                <a:latin typeface="+mj-lt"/>
              </a:rPr>
              <a:t>SVP</a:t>
            </a:r>
          </a:p>
        </p:txBody>
      </p:sp>
    </p:spTree>
    <p:extLst>
      <p:ext uri="{BB962C8B-B14F-4D97-AF65-F5344CB8AC3E}">
        <p14:creationId xmlns:p14="http://schemas.microsoft.com/office/powerpoint/2010/main" val="3528213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CH" altLang="de-DE" sz="2400" smtClean="0"/>
              <a:t>Deliberation behind closed doors</a:t>
            </a:r>
          </a:p>
        </p:txBody>
      </p:sp>
      <p:sp>
        <p:nvSpPr>
          <p:cNvPr id="32771" name="Inhaltsplatzhalter 2"/>
          <p:cNvSpPr>
            <a:spLocks noGrp="1"/>
          </p:cNvSpPr>
          <p:nvPr>
            <p:ph idx="1"/>
          </p:nvPr>
        </p:nvSpPr>
        <p:spPr/>
        <p:txBody>
          <a:bodyPr/>
          <a:lstStyle/>
          <a:p>
            <a:endParaRPr lang="de-CH" altLang="de-DE" smtClean="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268413"/>
            <a:ext cx="4033838" cy="16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743" y="2089944"/>
            <a:ext cx="58197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182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88640"/>
            <a:ext cx="8686800" cy="990600"/>
          </a:xfrm>
        </p:spPr>
        <p:txBody>
          <a:bodyPr/>
          <a:lstStyle/>
          <a:p>
            <a:r>
              <a:rPr lang="de-DE" altLang="de-DE" sz="2800" dirty="0" smtClean="0"/>
              <a:t>Contents</a:t>
            </a:r>
          </a:p>
        </p:txBody>
      </p:sp>
      <p:sp>
        <p:nvSpPr>
          <p:cNvPr id="8195" name="Rectangle 3"/>
          <p:cNvSpPr>
            <a:spLocks noGrp="1" noChangeArrowheads="1"/>
          </p:cNvSpPr>
          <p:nvPr>
            <p:ph type="body" idx="1"/>
          </p:nvPr>
        </p:nvSpPr>
        <p:spPr>
          <a:xfrm>
            <a:off x="971600" y="1340768"/>
            <a:ext cx="7640637" cy="4114800"/>
          </a:xfrm>
        </p:spPr>
        <p:txBody>
          <a:bodyPr/>
          <a:lstStyle/>
          <a:p>
            <a:pPr marL="419100" indent="-419100">
              <a:buFont typeface="Wingdings" pitchFamily="2" charset="2"/>
              <a:buAutoNum type="arabicPeriod"/>
            </a:pPr>
            <a:r>
              <a:rPr lang="de-CH" altLang="de-DE" sz="2200" dirty="0" smtClean="0">
                <a:solidFill>
                  <a:schemeClr val="tx2"/>
                </a:solidFill>
              </a:rPr>
              <a:t>Society </a:t>
            </a:r>
            <a:r>
              <a:rPr lang="de-CH" altLang="de-DE" sz="2200" dirty="0" err="1" smtClean="0">
                <a:solidFill>
                  <a:schemeClr val="tx2"/>
                </a:solidFill>
              </a:rPr>
              <a:t>and</a:t>
            </a:r>
            <a:r>
              <a:rPr lang="de-CH" altLang="de-DE" sz="2200" dirty="0" smtClean="0">
                <a:solidFill>
                  <a:schemeClr val="tx2"/>
                </a:solidFill>
              </a:rPr>
              <a:t> </a:t>
            </a:r>
            <a:r>
              <a:rPr lang="de-CH" altLang="de-DE" sz="2200" dirty="0" err="1" smtClean="0">
                <a:solidFill>
                  <a:schemeClr val="tx2"/>
                </a:solidFill>
              </a:rPr>
              <a:t>History</a:t>
            </a:r>
            <a:endParaRPr lang="de-CH" altLang="de-DE" sz="2200" dirty="0" smtClean="0">
              <a:solidFill>
                <a:schemeClr val="tx2"/>
              </a:solidFill>
            </a:endParaRPr>
          </a:p>
          <a:p>
            <a:pPr marL="419100" indent="-419100">
              <a:buFont typeface="Wingdings" pitchFamily="2" charset="2"/>
              <a:buAutoNum type="arabicPeriod"/>
            </a:pPr>
            <a:endParaRPr lang="de-CH" altLang="de-DE" sz="2200" b="1" dirty="0" smtClean="0">
              <a:solidFill>
                <a:schemeClr val="tx2"/>
              </a:solidFill>
            </a:endParaRPr>
          </a:p>
          <a:p>
            <a:pPr marL="419100" indent="-419100">
              <a:buFont typeface="Wingdings" pitchFamily="2" charset="2"/>
              <a:buAutoNum type="arabicPeriod"/>
            </a:pPr>
            <a:r>
              <a:rPr lang="en-US" altLang="de-DE" sz="2200" dirty="0" smtClean="0"/>
              <a:t>Federalism and Municipalities</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Government and Parliament</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b="1" dirty="0" smtClean="0"/>
              <a:t>Direct Democracy</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Conclusion – lessons to learn</a:t>
            </a:r>
          </a:p>
          <a:p>
            <a:pPr marL="419100" indent="-419100">
              <a:buFont typeface="Wingdings" pitchFamily="2" charset="2"/>
              <a:buNone/>
            </a:pPr>
            <a:endParaRPr lang="en-US" altLang="de-DE" dirty="0" smtClean="0"/>
          </a:p>
        </p:txBody>
      </p:sp>
    </p:spTree>
    <p:extLst>
      <p:ext uri="{BB962C8B-B14F-4D97-AF65-F5344CB8AC3E}">
        <p14:creationId xmlns:p14="http://schemas.microsoft.com/office/powerpoint/2010/main" val="26992218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1214438" y="642938"/>
            <a:ext cx="7378700" cy="309562"/>
          </a:xfrm>
        </p:spPr>
        <p:txBody>
          <a:bodyPr/>
          <a:lstStyle/>
          <a:p>
            <a:r>
              <a:rPr lang="en-GB" altLang="de-DE" sz="2400" dirty="0" smtClean="0"/>
              <a:t/>
            </a:r>
            <a:br>
              <a:rPr lang="en-GB" altLang="de-DE" sz="2400" dirty="0" smtClean="0"/>
            </a:br>
            <a:r>
              <a:rPr lang="en-GB" altLang="de-DE" sz="2400" dirty="0" smtClean="0"/>
              <a:t>Direct Democracy: Assembly Democracy</a:t>
            </a:r>
            <a:endParaRPr lang="en-GB" altLang="de-DE" dirty="0" smtClean="0"/>
          </a:p>
        </p:txBody>
      </p:sp>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643063"/>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643063"/>
            <a:ext cx="44640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85750" y="4786313"/>
            <a:ext cx="785813" cy="461962"/>
          </a:xfrm>
          <a:prstGeom prst="rect">
            <a:avLst/>
          </a:prstGeom>
          <a:noFill/>
        </p:spPr>
        <p:txBody>
          <a:bodyPr>
            <a:spAutoFit/>
          </a:bodyPr>
          <a:lstStyle/>
          <a:p>
            <a:pPr>
              <a:defRPr/>
            </a:pPr>
            <a:r>
              <a:rPr lang="de-CH" dirty="0">
                <a:latin typeface="+mj-lt"/>
              </a:rPr>
              <a:t>AI</a:t>
            </a:r>
          </a:p>
        </p:txBody>
      </p:sp>
      <p:sp>
        <p:nvSpPr>
          <p:cNvPr id="7" name="Textfeld 6"/>
          <p:cNvSpPr txBox="1"/>
          <p:nvPr/>
        </p:nvSpPr>
        <p:spPr>
          <a:xfrm>
            <a:off x="8072438" y="4857750"/>
            <a:ext cx="785812" cy="461963"/>
          </a:xfrm>
          <a:prstGeom prst="rect">
            <a:avLst/>
          </a:prstGeom>
          <a:noFill/>
        </p:spPr>
        <p:txBody>
          <a:bodyPr>
            <a:spAutoFit/>
          </a:bodyPr>
          <a:lstStyle/>
          <a:p>
            <a:pPr algn="r">
              <a:defRPr/>
            </a:pPr>
            <a:r>
              <a:rPr lang="de-CH" dirty="0">
                <a:latin typeface="+mj-lt"/>
              </a:rPr>
              <a:t>GL</a:t>
            </a:r>
          </a:p>
        </p:txBody>
      </p:sp>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63" y="3929063"/>
            <a:ext cx="35718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mit Pfeil 8"/>
          <p:cNvCxnSpPr>
            <a:cxnSpLocks noChangeShapeType="1"/>
          </p:cNvCxnSpPr>
          <p:nvPr/>
        </p:nvCxnSpPr>
        <p:spPr bwMode="auto">
          <a:xfrm flipV="1">
            <a:off x="1000125" y="4714875"/>
            <a:ext cx="4214813" cy="357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Gerade Verbindung mit Pfeil 10"/>
          <p:cNvCxnSpPr>
            <a:cxnSpLocks noChangeShapeType="1"/>
          </p:cNvCxnSpPr>
          <p:nvPr/>
        </p:nvCxnSpPr>
        <p:spPr bwMode="auto">
          <a:xfrm rot="10800000">
            <a:off x="5072063" y="4929188"/>
            <a:ext cx="2928937" cy="142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08870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 calcmode="lin" valueType="num">
                                      <p:cBhvr additive="base">
                                        <p:cTn id="11" dur="500" fill="hold"/>
                                        <p:tgtEl>
                                          <p:spTgt spid="14343"/>
                                        </p:tgtEl>
                                        <p:attrNameLst>
                                          <p:attrName>ppt_x</p:attrName>
                                        </p:attrNameLst>
                                      </p:cBhvr>
                                      <p:tavLst>
                                        <p:tav tm="0">
                                          <p:val>
                                            <p:strVal val="#ppt_x"/>
                                          </p:val>
                                        </p:tav>
                                        <p:tav tm="100000">
                                          <p:val>
                                            <p:strVal val="#ppt_x"/>
                                          </p:val>
                                        </p:tav>
                                      </p:tavLst>
                                    </p:anim>
                                    <p:anim calcmode="lin" valueType="num">
                                      <p:cBhvr additive="base">
                                        <p:cTn id="12" dur="500" fill="hold"/>
                                        <p:tgtEl>
                                          <p:spTgt spid="143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000500"/>
            <a:ext cx="169068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214438"/>
            <a:ext cx="18573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2500313"/>
            <a:ext cx="224631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214313"/>
            <a:ext cx="214312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214688"/>
            <a:ext cx="1143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428750"/>
            <a:ext cx="31908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itel 1"/>
          <p:cNvSpPr>
            <a:spLocks noGrp="1"/>
          </p:cNvSpPr>
          <p:nvPr>
            <p:ph type="title"/>
          </p:nvPr>
        </p:nvSpPr>
        <p:spPr>
          <a:xfrm>
            <a:off x="500063" y="214313"/>
            <a:ext cx="5872137" cy="804862"/>
          </a:xfrm>
        </p:spPr>
        <p:txBody>
          <a:bodyPr/>
          <a:lstStyle/>
          <a:p>
            <a:r>
              <a:rPr lang="de-CH" altLang="de-DE" sz="2400" dirty="0" err="1" smtClean="0"/>
              <a:t>Direct</a:t>
            </a:r>
            <a:r>
              <a:rPr lang="de-CH" altLang="de-DE" sz="2400" dirty="0" smtClean="0"/>
              <a:t> Democracy:</a:t>
            </a:r>
            <a:br>
              <a:rPr lang="de-CH" altLang="de-DE" sz="2400" dirty="0" smtClean="0"/>
            </a:br>
            <a:r>
              <a:rPr lang="de-CH" altLang="de-DE" sz="2400" dirty="0" err="1" smtClean="0"/>
              <a:t>referendums</a:t>
            </a:r>
            <a:r>
              <a:rPr lang="de-CH" altLang="de-DE" sz="2400" dirty="0" smtClean="0"/>
              <a:t> and initiatives</a:t>
            </a:r>
          </a:p>
        </p:txBody>
      </p:sp>
    </p:spTree>
    <p:extLst>
      <p:ext uri="{BB962C8B-B14F-4D97-AF65-F5344CB8AC3E}">
        <p14:creationId xmlns:p14="http://schemas.microsoft.com/office/powerpoint/2010/main" val="34351291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de-CH" altLang="de-DE" sz="2400" dirty="0" smtClean="0"/>
              <a:t>Referendums </a:t>
            </a:r>
            <a:r>
              <a:rPr lang="de-CH" altLang="de-DE" sz="2400" dirty="0" err="1" smtClean="0"/>
              <a:t>and</a:t>
            </a:r>
            <a:r>
              <a:rPr lang="de-CH" altLang="de-DE" sz="2400" dirty="0" smtClean="0"/>
              <a:t> initiatives</a:t>
            </a:r>
            <a:endParaRPr lang="de-DE" altLang="de-DE" sz="2400" dirty="0" smtClean="0"/>
          </a:p>
        </p:txBody>
      </p:sp>
      <p:sp>
        <p:nvSpPr>
          <p:cNvPr id="46083" name="Rectangle 3"/>
          <p:cNvSpPr>
            <a:spLocks noGrp="1" noChangeArrowheads="1"/>
          </p:cNvSpPr>
          <p:nvPr>
            <p:ph type="body" idx="1"/>
          </p:nvPr>
        </p:nvSpPr>
        <p:spPr>
          <a:xfrm>
            <a:off x="827088" y="1628775"/>
            <a:ext cx="7640637" cy="4114800"/>
          </a:xfrm>
        </p:spPr>
        <p:txBody>
          <a:bodyPr/>
          <a:lstStyle/>
          <a:p>
            <a:pPr>
              <a:buFont typeface="Wingdings" pitchFamily="2" charset="2"/>
              <a:buNone/>
            </a:pPr>
            <a:r>
              <a:rPr lang="en-US" altLang="de-DE" smtClean="0"/>
              <a:t>	Amendments to the constitution -&gt; mandatory referendum</a:t>
            </a:r>
          </a:p>
          <a:p>
            <a:pPr>
              <a:buFont typeface="Wingdings" pitchFamily="2" charset="2"/>
              <a:buNone/>
            </a:pPr>
            <a:r>
              <a:rPr lang="en-US" altLang="de-DE" smtClean="0"/>
              <a:t>	Amendments to legislation -&gt; optional referendum</a:t>
            </a:r>
          </a:p>
          <a:p>
            <a:pPr>
              <a:buFont typeface="Wingdings" pitchFamily="2" charset="2"/>
              <a:buNone/>
            </a:pPr>
            <a:endParaRPr lang="en-US" altLang="de-DE" smtClean="0"/>
          </a:p>
          <a:p>
            <a:pPr>
              <a:buFont typeface="Wingdings" pitchFamily="2" charset="2"/>
              <a:buNone/>
            </a:pPr>
            <a:endParaRPr lang="en-US" altLang="de-DE" smtClean="0"/>
          </a:p>
          <a:p>
            <a:pPr>
              <a:buFont typeface="Wingdings" pitchFamily="2" charset="2"/>
              <a:buNone/>
            </a:pPr>
            <a:r>
              <a:rPr lang="en-US" altLang="de-DE" smtClean="0"/>
              <a:t>	Requests to change the constitution -&gt; initiative</a:t>
            </a:r>
            <a:endParaRPr lang="de-DE" altLang="de-DE" smtClean="0"/>
          </a:p>
        </p:txBody>
      </p:sp>
    </p:spTree>
    <p:extLst>
      <p:ext uri="{BB962C8B-B14F-4D97-AF65-F5344CB8AC3E}">
        <p14:creationId xmlns:p14="http://schemas.microsoft.com/office/powerpoint/2010/main" val="111332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General </a:t>
            </a:r>
            <a:r>
              <a:rPr lang="de-CH" dirty="0" err="1"/>
              <a:t>government</a:t>
            </a:r>
            <a:r>
              <a:rPr lang="de-CH" dirty="0"/>
              <a:t> </a:t>
            </a:r>
            <a:r>
              <a:rPr lang="de-CH" dirty="0" err="1"/>
              <a:t>spending</a:t>
            </a:r>
            <a:r>
              <a:rPr lang="de-CH" dirty="0"/>
              <a:t/>
            </a:r>
            <a:br>
              <a:rPr lang="de-CH" dirty="0"/>
            </a:br>
            <a:endParaRPr lang="de-CH" dirty="0"/>
          </a:p>
        </p:txBody>
      </p:sp>
      <p:sp>
        <p:nvSpPr>
          <p:cNvPr id="3" name="Inhaltsplatzhalter 2"/>
          <p:cNvSpPr>
            <a:spLocks noGrp="1"/>
          </p:cNvSpPr>
          <p:nvPr>
            <p:ph idx="1"/>
          </p:nvPr>
        </p:nvSpPr>
        <p:spPr>
          <a:xfrm>
            <a:off x="683568" y="1524000"/>
            <a:ext cx="8231832" cy="4343400"/>
          </a:xfrm>
        </p:spPr>
        <p:txBody>
          <a:bodyPr/>
          <a:lstStyle/>
          <a:p>
            <a:pPr marL="0" indent="0">
              <a:buNone/>
            </a:pPr>
            <a:r>
              <a:rPr lang="en-US" sz="2000" b="1" dirty="0">
                <a:solidFill>
                  <a:srgbClr val="C00000"/>
                </a:solidFill>
              </a:rPr>
              <a:t>General government spending, as a share of GDP and per person, provides an indication of the size of the government across countries. </a:t>
            </a:r>
            <a:endParaRPr lang="en-US" sz="2000" b="1" dirty="0" smtClean="0">
              <a:solidFill>
                <a:srgbClr val="C00000"/>
              </a:solidFill>
            </a:endParaRPr>
          </a:p>
          <a:p>
            <a:pPr marL="0" indent="0">
              <a:buNone/>
            </a:pPr>
            <a:r>
              <a:rPr lang="en-US" sz="2000" dirty="0" smtClean="0"/>
              <a:t>General </a:t>
            </a:r>
            <a:r>
              <a:rPr lang="en-US" sz="2000" dirty="0"/>
              <a:t>government spending generally consists of central, state and local governments, and social security funds. </a:t>
            </a:r>
            <a:endParaRPr lang="en-US" sz="2000" dirty="0" smtClean="0"/>
          </a:p>
          <a:p>
            <a:pPr marL="0" indent="0">
              <a:buNone/>
            </a:pPr>
            <a:r>
              <a:rPr lang="en-US" sz="2000" dirty="0" smtClean="0"/>
              <a:t>The </a:t>
            </a:r>
            <a:r>
              <a:rPr lang="en-US" sz="2000" dirty="0"/>
              <a:t>large variation in this indicator highlights the variety of countries' approaches to delivering public goods and services and providing social protection, not necessarily differences in resources spent. </a:t>
            </a:r>
            <a:endParaRPr lang="en-US" sz="2000" dirty="0" smtClean="0"/>
          </a:p>
          <a:p>
            <a:pPr marL="0" indent="0">
              <a:buNone/>
            </a:pPr>
            <a:r>
              <a:rPr lang="en-US" sz="2000" dirty="0" smtClean="0"/>
              <a:t>This </a:t>
            </a:r>
            <a:r>
              <a:rPr lang="en-US" sz="2000" dirty="0"/>
              <a:t>indicator is measured in terms of thousand USD per capita and as a percentage of GDP.</a:t>
            </a:r>
            <a:endParaRPr lang="de-CH" dirty="0"/>
          </a:p>
        </p:txBody>
      </p:sp>
    </p:spTree>
    <p:extLst>
      <p:ext uri="{BB962C8B-B14F-4D97-AF65-F5344CB8AC3E}">
        <p14:creationId xmlns:p14="http://schemas.microsoft.com/office/powerpoint/2010/main" val="3728130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de-DE" altLang="de-DE" smtClean="0"/>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7" y="1740099"/>
            <a:ext cx="36734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744663"/>
            <a:ext cx="338455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52" y="404664"/>
            <a:ext cx="67691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8"/>
          <p:cNvSpPr>
            <a:spLocks noChangeArrowheads="1"/>
          </p:cNvSpPr>
          <p:nvPr/>
        </p:nvSpPr>
        <p:spPr bwMode="auto">
          <a:xfrm>
            <a:off x="1187449" y="4509120"/>
            <a:ext cx="7559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pPr>
            <a:r>
              <a:rPr lang="en-US" altLang="de-DE" sz="2000" dirty="0"/>
              <a:t>The referendum is similar to a veto and has the effect of delaying and safeguarding the political process by blocking amendments adopted by parliament or the government or delaying their effect – the referendum is therefore often described as a brake applied by the People.</a:t>
            </a:r>
            <a:endParaRPr lang="de-DE" altLang="de-DE" sz="2000" dirty="0"/>
          </a:p>
        </p:txBody>
      </p:sp>
    </p:spTree>
    <p:extLst>
      <p:ext uri="{BB962C8B-B14F-4D97-AF65-F5344CB8AC3E}">
        <p14:creationId xmlns:p14="http://schemas.microsoft.com/office/powerpoint/2010/main" val="9327345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a:spLocks noGrp="1"/>
          </p:cNvSpPr>
          <p:nvPr>
            <p:ph type="title"/>
          </p:nvPr>
        </p:nvSpPr>
        <p:spPr>
          <a:xfrm>
            <a:off x="1285875" y="571500"/>
            <a:ext cx="7286625" cy="376238"/>
          </a:xfrm>
        </p:spPr>
        <p:txBody>
          <a:bodyPr/>
          <a:lstStyle/>
          <a:p>
            <a:r>
              <a:rPr lang="en-GB" altLang="de-DE" sz="2400" smtClean="0"/>
              <a:t>Some important decisions regarding foreign affairs</a:t>
            </a:r>
          </a:p>
        </p:txBody>
      </p:sp>
      <p:sp>
        <p:nvSpPr>
          <p:cNvPr id="53251" name="Inhaltsplatzhalter 2"/>
          <p:cNvSpPr>
            <a:spLocks noGrp="1"/>
          </p:cNvSpPr>
          <p:nvPr>
            <p:ph idx="1"/>
          </p:nvPr>
        </p:nvSpPr>
        <p:spPr>
          <a:xfrm>
            <a:off x="928688" y="1571625"/>
            <a:ext cx="7786687" cy="4500563"/>
          </a:xfrm>
        </p:spPr>
        <p:txBody>
          <a:bodyPr/>
          <a:lstStyle/>
          <a:p>
            <a:r>
              <a:rPr lang="en-GB" altLang="de-DE" smtClean="0"/>
              <a:t>December 6, 1992: Switzerland refuses to join the European Economic Area </a:t>
            </a:r>
          </a:p>
          <a:p>
            <a:pPr>
              <a:buFont typeface="Wingdings" pitchFamily="2" charset="2"/>
              <a:buNone/>
            </a:pPr>
            <a:r>
              <a:rPr lang="de-CH" altLang="de-DE" smtClean="0"/>
              <a:t/>
            </a:r>
            <a:br>
              <a:rPr lang="de-CH" altLang="de-DE" smtClean="0"/>
            </a:br>
            <a:r>
              <a:rPr lang="en-US" altLang="de-DE" sz="1600" smtClean="0"/>
              <a:t>Citizens yes: 49.7%; Cantons yes: 6 2/2 yes; turnout:  78.7%</a:t>
            </a:r>
            <a:endParaRPr lang="en-US" altLang="de-DE" smtClean="0"/>
          </a:p>
          <a:p>
            <a:endParaRPr lang="de-CH" altLang="de-DE" smtClean="0"/>
          </a:p>
          <a:p>
            <a:pPr>
              <a:buFont typeface="Wingdings" pitchFamily="2" charset="2"/>
              <a:buNone/>
            </a:pPr>
            <a:r>
              <a:rPr lang="de-CH" altLang="de-DE" smtClean="0"/>
              <a:t>	</a:t>
            </a:r>
            <a:r>
              <a:rPr lang="en-GB" altLang="de-DE" smtClean="0"/>
              <a:t>March 3, 2002: Switzerland joins the United Nations (first vote on March 16, 1986, “no”)</a:t>
            </a:r>
          </a:p>
          <a:p>
            <a:endParaRPr lang="de-CH" altLang="de-DE" smtClean="0"/>
          </a:p>
          <a:p>
            <a:r>
              <a:rPr lang="en-US" altLang="de-DE" sz="1600" smtClean="0"/>
              <a:t>Citizens yes: 54.6%; Cantons yes: 11 2/2 yes; turnout:  58.4%</a:t>
            </a:r>
            <a:endParaRPr lang="de-CH" altLang="de-DE" sz="1600" smtClean="0"/>
          </a:p>
          <a:p>
            <a:endParaRPr lang="de-CH" altLang="de-DE" smtClean="0"/>
          </a:p>
          <a:p>
            <a:endParaRPr lang="de-CH" altLang="de-DE" smtClean="0"/>
          </a:p>
          <a:p>
            <a:endParaRPr lang="de-CH" altLang="de-DE" smtClean="0"/>
          </a:p>
        </p:txBody>
      </p:sp>
    </p:spTree>
    <p:extLst>
      <p:ext uri="{BB962C8B-B14F-4D97-AF65-F5344CB8AC3E}">
        <p14:creationId xmlns:p14="http://schemas.microsoft.com/office/powerpoint/2010/main" val="22627874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a:xfrm>
            <a:off x="755576" y="404664"/>
            <a:ext cx="7704856" cy="304800"/>
          </a:xfrm>
        </p:spPr>
        <p:txBody>
          <a:bodyPr/>
          <a:lstStyle/>
          <a:p>
            <a:r>
              <a:rPr lang="de-CH" altLang="de-DE" sz="2400" dirty="0" err="1" smtClean="0"/>
              <a:t>Some</a:t>
            </a:r>
            <a:r>
              <a:rPr lang="de-CH" altLang="de-DE" sz="2400" dirty="0" smtClean="0"/>
              <a:t> </a:t>
            </a:r>
            <a:r>
              <a:rPr lang="de-CH" altLang="de-DE" sz="2400" dirty="0" err="1" smtClean="0"/>
              <a:t>particular</a:t>
            </a:r>
            <a:r>
              <a:rPr lang="de-CH" altLang="de-DE" sz="2400" dirty="0" smtClean="0"/>
              <a:t> </a:t>
            </a:r>
            <a:r>
              <a:rPr lang="de-CH" altLang="de-DE" sz="2400" dirty="0" err="1" smtClean="0"/>
              <a:t>issues</a:t>
            </a:r>
            <a:r>
              <a:rPr lang="de-CH" altLang="de-DE" sz="2400" dirty="0" smtClean="0"/>
              <a:t> (national </a:t>
            </a:r>
            <a:r>
              <a:rPr lang="de-CH" altLang="de-DE" sz="2400" dirty="0" err="1" smtClean="0"/>
              <a:t>level</a:t>
            </a:r>
            <a:r>
              <a:rPr lang="de-CH" altLang="de-DE" sz="2400" dirty="0" smtClean="0"/>
              <a:t>):</a:t>
            </a:r>
            <a:endParaRPr lang="de-CH" altLang="de-DE" dirty="0" smtClean="0"/>
          </a:p>
        </p:txBody>
      </p:sp>
      <p:pic>
        <p:nvPicPr>
          <p:cNvPr id="54275" name="Picture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980728"/>
            <a:ext cx="8240713"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28625" y="6143625"/>
            <a:ext cx="4786313" cy="261938"/>
          </a:xfrm>
          <a:prstGeom prst="rect">
            <a:avLst/>
          </a:prstGeom>
          <a:noFill/>
        </p:spPr>
        <p:txBody>
          <a:bodyPr>
            <a:spAutoFit/>
          </a:bodyPr>
          <a:lstStyle/>
          <a:p>
            <a:pPr>
              <a:defRPr/>
            </a:pPr>
            <a:r>
              <a:rPr lang="de-CH" sz="1100" dirty="0">
                <a:latin typeface="+mn-lt"/>
              </a:rPr>
              <a:t>http://www.admin.ch/ch/d/pore/va/vab_2_2_4_1_gesamt.html</a:t>
            </a:r>
          </a:p>
        </p:txBody>
      </p:sp>
    </p:spTree>
    <p:extLst>
      <p:ext uri="{BB962C8B-B14F-4D97-AF65-F5344CB8AC3E}">
        <p14:creationId xmlns:p14="http://schemas.microsoft.com/office/powerpoint/2010/main" val="21550740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611560" y="1268760"/>
            <a:ext cx="7640637" cy="4114800"/>
          </a:xfrm>
        </p:spPr>
        <p:txBody>
          <a:bodyPr/>
          <a:lstStyle/>
          <a:p>
            <a:pPr marL="419100" indent="-419100" algn="ctr" eaLnBrk="1" hangingPunct="1">
              <a:buFont typeface="Wingdings" pitchFamily="2" charset="2"/>
              <a:buNone/>
            </a:pPr>
            <a:r>
              <a:rPr lang="de-CH" altLang="de-DE" sz="2400" dirty="0" smtClean="0"/>
              <a:t>	</a:t>
            </a:r>
            <a:r>
              <a:rPr lang="en-GB" altLang="de-DE" sz="2400" b="1" dirty="0" smtClean="0">
                <a:solidFill>
                  <a:schemeClr val="tx2"/>
                </a:solidFill>
              </a:rPr>
              <a:t>The link between Direct Democracy and Consensus Democracy!</a:t>
            </a:r>
            <a:endParaRPr lang="en-GB" altLang="de-DE" b="1" dirty="0" smtClean="0">
              <a:solidFill>
                <a:schemeClr val="tx2"/>
              </a:solidFill>
            </a:endParaRPr>
          </a:p>
          <a:p>
            <a:pPr marL="419100" indent="-419100" eaLnBrk="1" hangingPunct="1">
              <a:buFont typeface="Wingdings" pitchFamily="2" charset="2"/>
              <a:buNone/>
            </a:pPr>
            <a:endParaRPr lang="en-US" altLang="de-DE" dirty="0" smtClean="0"/>
          </a:p>
        </p:txBody>
      </p:sp>
    </p:spTree>
    <p:extLst>
      <p:ext uri="{BB962C8B-B14F-4D97-AF65-F5344CB8AC3E}">
        <p14:creationId xmlns:p14="http://schemas.microsoft.com/office/powerpoint/2010/main" val="42363630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65238" y="785813"/>
            <a:ext cx="6692900" cy="174625"/>
          </a:xfrm>
          <a:noFill/>
        </p:spPr>
        <p:txBody>
          <a:bodyPr/>
          <a:lstStyle/>
          <a:p>
            <a:pPr eaLnBrk="1" hangingPunct="1"/>
            <a:r>
              <a:rPr lang="fr-FR" altLang="de-DE" sz="2400" smtClean="0"/>
              <a:t>The first federal government: seven members - </a:t>
            </a:r>
            <a:r>
              <a:rPr lang="fr-FR" altLang="de-DE" sz="2400" u="sng" smtClean="0"/>
              <a:t>one party</a:t>
            </a:r>
          </a:p>
        </p:txBody>
      </p:sp>
      <p:pic>
        <p:nvPicPr>
          <p:cNvPr id="56323"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5813" y="1527175"/>
            <a:ext cx="7640637" cy="3687763"/>
          </a:xfrm>
          <a:noFill/>
        </p:spPr>
      </p:pic>
    </p:spTree>
    <p:extLst>
      <p:ext uri="{BB962C8B-B14F-4D97-AF65-F5344CB8AC3E}">
        <p14:creationId xmlns:p14="http://schemas.microsoft.com/office/powerpoint/2010/main" val="28394552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a:xfrm>
            <a:off x="264319" y="260648"/>
            <a:ext cx="8686800" cy="990600"/>
          </a:xfrm>
        </p:spPr>
        <p:txBody>
          <a:bodyPr/>
          <a:lstStyle/>
          <a:p>
            <a:r>
              <a:rPr lang="de-CH" altLang="de-DE" sz="2400" dirty="0" err="1" smtClean="0"/>
              <a:t>Direct</a:t>
            </a:r>
            <a:r>
              <a:rPr lang="de-CH" altLang="de-DE" sz="2400" dirty="0" smtClean="0"/>
              <a:t> Democracy and multi-party government: The </a:t>
            </a:r>
            <a:r>
              <a:rPr lang="de-CH" altLang="de-DE" sz="2400" dirty="0" err="1" smtClean="0"/>
              <a:t>story</a:t>
            </a:r>
            <a:r>
              <a:rPr lang="de-CH" altLang="de-DE" sz="2400" dirty="0" smtClean="0"/>
              <a:t> of Joseph Zemp</a:t>
            </a:r>
            <a:endParaRPr lang="de-CH" altLang="de-DE" dirty="0" smtClean="0"/>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428750"/>
            <a:ext cx="2786062"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feld 5"/>
          <p:cNvSpPr txBox="1">
            <a:spLocks noChangeArrowheads="1"/>
          </p:cNvSpPr>
          <p:nvPr/>
        </p:nvSpPr>
        <p:spPr bwMode="auto">
          <a:xfrm>
            <a:off x="2643188" y="5214938"/>
            <a:ext cx="3929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de-CH" altLang="de-DE"/>
              <a:t>Joseph Zemp, Entlebuch (LU)</a:t>
            </a:r>
            <a:br>
              <a:rPr lang="de-CH" altLang="de-DE"/>
            </a:br>
            <a:r>
              <a:rPr lang="de-CH" altLang="de-DE"/>
              <a:t>(1834 – 1908)</a:t>
            </a:r>
          </a:p>
        </p:txBody>
      </p:sp>
    </p:spTree>
    <p:extLst>
      <p:ext uri="{BB962C8B-B14F-4D97-AF65-F5344CB8AC3E}">
        <p14:creationId xmlns:p14="http://schemas.microsoft.com/office/powerpoint/2010/main" val="33797669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Inhaltsplatzhalter 2"/>
          <p:cNvSpPr>
            <a:spLocks noGrp="1"/>
          </p:cNvSpPr>
          <p:nvPr>
            <p:ph idx="1"/>
          </p:nvPr>
        </p:nvSpPr>
        <p:spPr>
          <a:xfrm>
            <a:off x="1000125" y="1857375"/>
            <a:ext cx="7640638" cy="4114800"/>
          </a:xfrm>
        </p:spPr>
        <p:txBody>
          <a:bodyPr/>
          <a:lstStyle/>
          <a:p>
            <a:endParaRPr lang="de-CH" altLang="de-DE" smtClean="0"/>
          </a:p>
        </p:txBody>
      </p:sp>
      <p:sp>
        <p:nvSpPr>
          <p:cNvPr id="4" name="Textfeld 3"/>
          <p:cNvSpPr txBox="1"/>
          <p:nvPr/>
        </p:nvSpPr>
        <p:spPr>
          <a:xfrm>
            <a:off x="500063" y="5157192"/>
            <a:ext cx="8143875" cy="584200"/>
          </a:xfrm>
          <a:prstGeom prst="rect">
            <a:avLst/>
          </a:prstGeom>
          <a:noFill/>
        </p:spPr>
        <p:txBody>
          <a:bodyPr>
            <a:spAutoFit/>
          </a:bodyPr>
          <a:lstStyle/>
          <a:p>
            <a:pPr>
              <a:defRPr/>
            </a:pPr>
            <a:r>
              <a:rPr lang="en-GB" sz="1600" dirty="0">
                <a:latin typeface="+mj-lt"/>
              </a:rPr>
              <a:t>1887: </a:t>
            </a:r>
            <a:r>
              <a:rPr lang="en-GB" sz="1600" dirty="0" err="1">
                <a:latin typeface="+mj-lt"/>
              </a:rPr>
              <a:t>Zemp</a:t>
            </a:r>
            <a:r>
              <a:rPr lang="en-GB" sz="1600" dirty="0">
                <a:latin typeface="+mj-lt"/>
              </a:rPr>
              <a:t> was the first conservative elected president of the National Council. When he was elected member of the Federal Council in 1891, he received 129 of 183 votes</a:t>
            </a:r>
          </a:p>
        </p:txBody>
      </p:sp>
      <p:pic>
        <p:nvPicPr>
          <p:cNvPr id="583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8" y="836712"/>
            <a:ext cx="7940675"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Abgerundetes Rechteck 1"/>
          <p:cNvSpPr/>
          <p:nvPr/>
        </p:nvSpPr>
        <p:spPr bwMode="auto">
          <a:xfrm>
            <a:off x="6876256" y="836712"/>
            <a:ext cx="720080" cy="504056"/>
          </a:xfrm>
          <a:prstGeom prst="round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6" name="Abgerundetes Rechteck 5"/>
          <p:cNvSpPr/>
          <p:nvPr/>
        </p:nvSpPr>
        <p:spPr bwMode="auto">
          <a:xfrm>
            <a:off x="6876256" y="3284984"/>
            <a:ext cx="720080" cy="504056"/>
          </a:xfrm>
          <a:prstGeom prst="round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3770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686800" cy="990600"/>
          </a:xfrm>
        </p:spPr>
        <p:txBody>
          <a:bodyPr/>
          <a:lstStyle/>
          <a:p>
            <a:r>
              <a:rPr lang="en-GB" dirty="0" smtClean="0"/>
              <a:t>Direct Democracy and the Consultation process</a:t>
            </a:r>
            <a:endParaRPr lang="en-GB" dirty="0"/>
          </a:p>
        </p:txBody>
      </p:sp>
      <p:sp>
        <p:nvSpPr>
          <p:cNvPr id="3" name="Inhaltsplatzhalter 2"/>
          <p:cNvSpPr>
            <a:spLocks noGrp="1"/>
          </p:cNvSpPr>
          <p:nvPr>
            <p:ph idx="1"/>
          </p:nvPr>
        </p:nvSpPr>
        <p:spPr>
          <a:xfrm>
            <a:off x="251520" y="1988840"/>
            <a:ext cx="8686800" cy="4343400"/>
          </a:xfrm>
        </p:spPr>
        <p:txBody>
          <a:bodyPr/>
          <a:lstStyle/>
          <a:p>
            <a:r>
              <a:rPr lang="en-GB" sz="2000" dirty="0" smtClean="0"/>
              <a:t>Citizens have the final say when it comes to important decisions</a:t>
            </a:r>
          </a:p>
          <a:p>
            <a:endParaRPr lang="en-GB" sz="2000" dirty="0" smtClean="0"/>
          </a:p>
          <a:p>
            <a:r>
              <a:rPr lang="en-GB" sz="2000" dirty="0" smtClean="0"/>
              <a:t>In order to prevent failure the most political groups and parties will be consulted</a:t>
            </a:r>
          </a:p>
          <a:p>
            <a:endParaRPr lang="en-GB" sz="2000" dirty="0"/>
          </a:p>
          <a:p>
            <a:r>
              <a:rPr lang="en-GB" sz="2000" dirty="0" smtClean="0"/>
              <a:t>In order to prevent a referendum their positions have to be taken into account</a:t>
            </a:r>
          </a:p>
          <a:p>
            <a:endParaRPr lang="en-GB" dirty="0" smtClean="0"/>
          </a:p>
          <a:p>
            <a:endParaRPr lang="fr-FR" dirty="0"/>
          </a:p>
        </p:txBody>
      </p:sp>
    </p:spTree>
    <p:extLst>
      <p:ext uri="{BB962C8B-B14F-4D97-AF65-F5344CB8AC3E}">
        <p14:creationId xmlns:p14="http://schemas.microsoft.com/office/powerpoint/2010/main" val="42878658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88640"/>
            <a:ext cx="8686800" cy="990600"/>
          </a:xfrm>
        </p:spPr>
        <p:txBody>
          <a:bodyPr/>
          <a:lstStyle/>
          <a:p>
            <a:r>
              <a:rPr lang="de-DE" altLang="de-DE" sz="2800" dirty="0" smtClean="0"/>
              <a:t>Contents</a:t>
            </a:r>
          </a:p>
        </p:txBody>
      </p:sp>
      <p:sp>
        <p:nvSpPr>
          <p:cNvPr id="8195" name="Rectangle 3"/>
          <p:cNvSpPr>
            <a:spLocks noGrp="1" noChangeArrowheads="1"/>
          </p:cNvSpPr>
          <p:nvPr>
            <p:ph type="body" idx="1"/>
          </p:nvPr>
        </p:nvSpPr>
        <p:spPr>
          <a:xfrm>
            <a:off x="971600" y="1340768"/>
            <a:ext cx="7640637" cy="4114800"/>
          </a:xfrm>
        </p:spPr>
        <p:txBody>
          <a:bodyPr/>
          <a:lstStyle/>
          <a:p>
            <a:pPr marL="419100" indent="-419100">
              <a:buFont typeface="Wingdings" pitchFamily="2" charset="2"/>
              <a:buAutoNum type="arabicPeriod"/>
            </a:pPr>
            <a:r>
              <a:rPr lang="de-CH" altLang="de-DE" sz="2200" dirty="0" smtClean="0">
                <a:solidFill>
                  <a:schemeClr val="tx2"/>
                </a:solidFill>
              </a:rPr>
              <a:t>Society </a:t>
            </a:r>
            <a:r>
              <a:rPr lang="de-CH" altLang="de-DE" sz="2200" dirty="0" err="1" smtClean="0">
                <a:solidFill>
                  <a:schemeClr val="tx2"/>
                </a:solidFill>
              </a:rPr>
              <a:t>and</a:t>
            </a:r>
            <a:r>
              <a:rPr lang="de-CH" altLang="de-DE" sz="2200" dirty="0" smtClean="0">
                <a:solidFill>
                  <a:schemeClr val="tx2"/>
                </a:solidFill>
              </a:rPr>
              <a:t> </a:t>
            </a:r>
            <a:r>
              <a:rPr lang="de-CH" altLang="de-DE" sz="2200" dirty="0" err="1" smtClean="0">
                <a:solidFill>
                  <a:schemeClr val="tx2"/>
                </a:solidFill>
              </a:rPr>
              <a:t>History</a:t>
            </a:r>
            <a:endParaRPr lang="de-CH" altLang="de-DE" sz="2200" dirty="0" smtClean="0">
              <a:solidFill>
                <a:schemeClr val="tx2"/>
              </a:solidFill>
            </a:endParaRPr>
          </a:p>
          <a:p>
            <a:pPr marL="419100" indent="-419100">
              <a:buFont typeface="Wingdings" pitchFamily="2" charset="2"/>
              <a:buAutoNum type="arabicPeriod"/>
            </a:pPr>
            <a:endParaRPr lang="de-CH" altLang="de-DE" sz="2200" b="1" dirty="0" smtClean="0">
              <a:solidFill>
                <a:schemeClr val="tx2"/>
              </a:solidFill>
            </a:endParaRPr>
          </a:p>
          <a:p>
            <a:pPr marL="419100" indent="-419100">
              <a:buFont typeface="Wingdings" pitchFamily="2" charset="2"/>
              <a:buAutoNum type="arabicPeriod"/>
            </a:pPr>
            <a:r>
              <a:rPr lang="en-US" altLang="de-DE" sz="2200" dirty="0" smtClean="0"/>
              <a:t>Federalism and Municipalities</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Government and Parliament</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dirty="0" smtClean="0"/>
              <a:t>Direct Democracy</a:t>
            </a:r>
          </a:p>
          <a:p>
            <a:pPr marL="419100" indent="-419100">
              <a:buFont typeface="Wingdings" pitchFamily="2" charset="2"/>
              <a:buAutoNum type="arabicPeriod"/>
            </a:pPr>
            <a:endParaRPr lang="en-US" altLang="de-DE" sz="2200" dirty="0" smtClean="0"/>
          </a:p>
          <a:p>
            <a:pPr marL="419100" indent="-419100">
              <a:buFont typeface="Wingdings" pitchFamily="2" charset="2"/>
              <a:buAutoNum type="arabicPeriod"/>
            </a:pPr>
            <a:r>
              <a:rPr lang="en-US" altLang="de-DE" sz="2200" b="1" dirty="0" smtClean="0"/>
              <a:t>Conclusion – lessons to learn</a:t>
            </a:r>
          </a:p>
          <a:p>
            <a:pPr marL="419100" indent="-419100">
              <a:buFont typeface="Wingdings" pitchFamily="2" charset="2"/>
              <a:buNone/>
            </a:pPr>
            <a:endParaRPr lang="en-US" altLang="de-DE" dirty="0" smtClean="0"/>
          </a:p>
        </p:txBody>
      </p:sp>
    </p:spTree>
    <p:extLst>
      <p:ext uri="{BB962C8B-B14F-4D97-AF65-F5344CB8AC3E}">
        <p14:creationId xmlns:p14="http://schemas.microsoft.com/office/powerpoint/2010/main" val="3174431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2400" dirty="0" smtClean="0"/>
              <a:t>Lessons to learn </a:t>
            </a:r>
            <a:r>
              <a:rPr lang="de-CH" sz="2400" dirty="0" smtClean="0"/>
              <a:t>…</a:t>
            </a:r>
            <a:endParaRPr lang="de-CH" sz="2400" dirty="0"/>
          </a:p>
        </p:txBody>
      </p:sp>
      <p:sp>
        <p:nvSpPr>
          <p:cNvPr id="3" name="Inhaltsplatzhalter 2"/>
          <p:cNvSpPr>
            <a:spLocks noGrp="1"/>
          </p:cNvSpPr>
          <p:nvPr>
            <p:ph idx="1"/>
          </p:nvPr>
        </p:nvSpPr>
        <p:spPr/>
        <p:txBody>
          <a:bodyPr/>
          <a:lstStyle/>
          <a:p>
            <a:r>
              <a:rPr lang="en-GB" sz="1800" dirty="0" smtClean="0"/>
              <a:t>Accountability does not necessarily lead to more democracy, you don’t need fix coalitions</a:t>
            </a:r>
          </a:p>
          <a:p>
            <a:endParaRPr lang="en-GB" sz="1800" dirty="0" smtClean="0"/>
          </a:p>
          <a:p>
            <a:r>
              <a:rPr lang="en-GB" sz="1800" dirty="0" smtClean="0"/>
              <a:t>Direct democracy does not lead to higher participation, but it leads to higher legitimacy</a:t>
            </a:r>
          </a:p>
          <a:p>
            <a:endParaRPr lang="en-GB" sz="1800" dirty="0"/>
          </a:p>
          <a:p>
            <a:r>
              <a:rPr lang="en-GB" sz="1800" dirty="0" smtClean="0"/>
              <a:t>Diversity is not a problem and there are means to cope with</a:t>
            </a:r>
          </a:p>
          <a:p>
            <a:endParaRPr lang="de-CH" dirty="0"/>
          </a:p>
          <a:p>
            <a:r>
              <a:rPr lang="de-CH" dirty="0" smtClean="0"/>
              <a:t>……</a:t>
            </a:r>
            <a:endParaRPr lang="de-CH" dirty="0"/>
          </a:p>
        </p:txBody>
      </p:sp>
    </p:spTree>
    <p:extLst>
      <p:ext uri="{BB962C8B-B14F-4D97-AF65-F5344CB8AC3E}">
        <p14:creationId xmlns:p14="http://schemas.microsoft.com/office/powerpoint/2010/main" val="3257525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260648"/>
            <a:ext cx="8686800" cy="990600"/>
          </a:xfrm>
        </p:spPr>
        <p:txBody>
          <a:bodyPr/>
          <a:lstStyle/>
          <a:p>
            <a:r>
              <a:rPr lang="en-US" dirty="0"/>
              <a:t> </a:t>
            </a:r>
            <a:r>
              <a:rPr lang="en-US" sz="2000" dirty="0"/>
              <a:t>General government </a:t>
            </a:r>
            <a:r>
              <a:rPr lang="en-US" sz="2000" dirty="0" smtClean="0"/>
              <a:t>spending Total</a:t>
            </a:r>
            <a:r>
              <a:rPr lang="en-US" sz="2000" dirty="0"/>
              <a:t>, % of GDP, 2015 </a:t>
            </a:r>
            <a:r>
              <a:rPr lang="en-US" sz="2000" dirty="0" smtClean="0"/>
              <a:t>(Source</a:t>
            </a:r>
            <a:r>
              <a:rPr lang="en-US" sz="2000" dirty="0"/>
              <a:t>: National Accounts at a </a:t>
            </a:r>
            <a:r>
              <a:rPr lang="en-US" sz="2000" dirty="0" smtClean="0"/>
              <a:t>Glance) </a:t>
            </a:r>
            <a:endParaRPr lang="de-CH" sz="2000" dirty="0"/>
          </a:p>
        </p:txBody>
      </p:sp>
      <p:pic>
        <p:nvPicPr>
          <p:cNvPr id="4" name="Inhaltsplatzhalter 3"/>
          <p:cNvPicPr>
            <a:picLocks noGrp="1" noChangeAspect="1"/>
          </p:cNvPicPr>
          <p:nvPr>
            <p:ph idx="1"/>
          </p:nvPr>
        </p:nvPicPr>
        <p:blipFill>
          <a:blip r:embed="rId2"/>
          <a:stretch>
            <a:fillRect/>
          </a:stretch>
        </p:blipFill>
        <p:spPr>
          <a:xfrm>
            <a:off x="452015" y="1484784"/>
            <a:ext cx="8239967" cy="4343400"/>
          </a:xfrm>
          <a:prstGeom prst="rect">
            <a:avLst/>
          </a:prstGeom>
        </p:spPr>
      </p:pic>
      <p:sp>
        <p:nvSpPr>
          <p:cNvPr id="6" name="Pfeil nach unten 5"/>
          <p:cNvSpPr/>
          <p:nvPr/>
        </p:nvSpPr>
        <p:spPr bwMode="auto">
          <a:xfrm>
            <a:off x="1403648" y="2335203"/>
            <a:ext cx="144016" cy="576064"/>
          </a:xfrm>
          <a:prstGeom prst="down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7" name="Pfeil nach unten 6"/>
          <p:cNvSpPr/>
          <p:nvPr/>
        </p:nvSpPr>
        <p:spPr bwMode="auto">
          <a:xfrm>
            <a:off x="4914595" y="1628800"/>
            <a:ext cx="144016" cy="576064"/>
          </a:xfrm>
          <a:prstGeom prst="down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8" name="Pfeil nach unten 7"/>
          <p:cNvSpPr/>
          <p:nvPr/>
        </p:nvSpPr>
        <p:spPr bwMode="auto">
          <a:xfrm>
            <a:off x="4644008" y="1781200"/>
            <a:ext cx="144016" cy="576064"/>
          </a:xfrm>
          <a:prstGeom prst="down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60962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648"/>
            <a:ext cx="8686800" cy="990600"/>
          </a:xfrm>
        </p:spPr>
        <p:txBody>
          <a:bodyPr/>
          <a:lstStyle/>
          <a:p>
            <a:pPr algn="l"/>
            <a:r>
              <a:rPr lang="en-GB" sz="2400" dirty="0" smtClean="0"/>
              <a:t>What’s the reason for Switzerland’s success?</a:t>
            </a:r>
            <a:endParaRPr lang="en-GB" sz="2400" dirty="0"/>
          </a:p>
        </p:txBody>
      </p:sp>
      <p:pic>
        <p:nvPicPr>
          <p:cNvPr id="4" name="Inhaltsplatzhalter 3"/>
          <p:cNvPicPr>
            <a:picLocks noGrp="1" noChangeAspect="1"/>
          </p:cNvPicPr>
          <p:nvPr>
            <p:ph idx="1"/>
          </p:nvPr>
        </p:nvPicPr>
        <p:blipFill>
          <a:blip r:embed="rId2"/>
          <a:stretch>
            <a:fillRect/>
          </a:stretch>
        </p:blipFill>
        <p:spPr>
          <a:xfrm>
            <a:off x="2843808" y="3176972"/>
            <a:ext cx="6175955" cy="2242013"/>
          </a:xfrm>
          <a:prstGeom prst="rect">
            <a:avLst/>
          </a:prstGeom>
        </p:spPr>
      </p:pic>
      <p:pic>
        <p:nvPicPr>
          <p:cNvPr id="23554" name="Picture 2" descr="https://images-na.ssl-images-amazon.com/images/I/41fYg8BBHCL._SX35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73" y="2322641"/>
            <a:ext cx="223383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stretch>
            <a:fillRect/>
          </a:stretch>
        </p:blipFill>
        <p:spPr>
          <a:xfrm>
            <a:off x="5220072" y="1610308"/>
            <a:ext cx="956871" cy="1404156"/>
          </a:xfrm>
          <a:prstGeom prst="rect">
            <a:avLst/>
          </a:prstGeom>
        </p:spPr>
      </p:pic>
    </p:spTree>
    <p:extLst>
      <p:ext uri="{BB962C8B-B14F-4D97-AF65-F5344CB8AC3E}">
        <p14:creationId xmlns:p14="http://schemas.microsoft.com/office/powerpoint/2010/main" val="3067325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2799" y="0"/>
            <a:ext cx="8686800" cy="990600"/>
          </a:xfrm>
        </p:spPr>
        <p:txBody>
          <a:bodyPr/>
          <a:lstStyle/>
          <a:p>
            <a:r>
              <a:rPr lang="de-CH" sz="2800" dirty="0" err="1" smtClean="0"/>
              <a:t>Hypotheses</a:t>
            </a:r>
            <a:r>
              <a:rPr lang="de-CH" sz="2800" dirty="0" smtClean="0"/>
              <a:t> (at least 8)</a:t>
            </a:r>
            <a:endParaRPr lang="de-CH" dirty="0"/>
          </a:p>
        </p:txBody>
      </p:sp>
      <p:sp>
        <p:nvSpPr>
          <p:cNvPr id="3" name="Inhaltsplatzhalter 2"/>
          <p:cNvSpPr>
            <a:spLocks noGrp="1"/>
          </p:cNvSpPr>
          <p:nvPr>
            <p:ph idx="1"/>
          </p:nvPr>
        </p:nvSpPr>
        <p:spPr>
          <a:xfrm>
            <a:off x="251520" y="1196752"/>
            <a:ext cx="8686800" cy="4343400"/>
          </a:xfrm>
        </p:spPr>
        <p:txBody>
          <a:bodyPr/>
          <a:lstStyle/>
          <a:p>
            <a:pPr marL="457200" indent="-457200">
              <a:buFont typeface="+mj-lt"/>
              <a:buAutoNum type="arabicPeriod"/>
            </a:pPr>
            <a:r>
              <a:rPr lang="en-GB" sz="2000" dirty="0" smtClean="0"/>
              <a:t>Small is beautiful!</a:t>
            </a:r>
          </a:p>
          <a:p>
            <a:pPr marL="457200" indent="-457200">
              <a:buFont typeface="+mj-lt"/>
              <a:buAutoNum type="arabicPeriod"/>
            </a:pPr>
            <a:r>
              <a:rPr lang="en-GB" sz="2000" dirty="0" smtClean="0"/>
              <a:t>Location is everything – right in the centre of Europe</a:t>
            </a:r>
          </a:p>
          <a:p>
            <a:pPr marL="457200" indent="-457200">
              <a:buFont typeface="+mj-lt"/>
              <a:buAutoNum type="arabicPeriod"/>
            </a:pPr>
            <a:r>
              <a:rPr lang="en-GB" sz="2000" dirty="0" smtClean="0"/>
              <a:t>No wars – neutrality (luck or lack of </a:t>
            </a:r>
            <a:r>
              <a:rPr lang="en-GB" sz="2000" dirty="0" err="1" smtClean="0"/>
              <a:t>loyality</a:t>
            </a:r>
            <a:r>
              <a:rPr lang="en-GB" sz="2000" dirty="0" smtClean="0"/>
              <a:t>)</a:t>
            </a:r>
          </a:p>
          <a:p>
            <a:pPr marL="457200" indent="-457200">
              <a:buFont typeface="+mj-lt"/>
              <a:buAutoNum type="arabicPeriod"/>
            </a:pPr>
            <a:r>
              <a:rPr lang="en-GB" sz="2000" dirty="0" smtClean="0"/>
              <a:t>No emperors or strong leaders</a:t>
            </a:r>
          </a:p>
          <a:p>
            <a:pPr marL="457200" indent="-457200">
              <a:buFont typeface="+mj-lt"/>
              <a:buAutoNum type="arabicPeriod"/>
            </a:pPr>
            <a:r>
              <a:rPr lang="en-GB" sz="2000" dirty="0" smtClean="0"/>
              <a:t>No natural resources – brain power (education, education, education)</a:t>
            </a:r>
          </a:p>
          <a:p>
            <a:pPr marL="457200" indent="-457200">
              <a:buFont typeface="+mj-lt"/>
              <a:buAutoNum type="arabicPeriod"/>
            </a:pPr>
            <a:r>
              <a:rPr lang="en-GB" sz="2000" dirty="0" smtClean="0"/>
              <a:t>Banks/insurances (?)</a:t>
            </a:r>
          </a:p>
          <a:p>
            <a:pPr marL="457200" indent="-457200">
              <a:buFont typeface="+mj-lt"/>
              <a:buAutoNum type="arabicPeriod"/>
            </a:pPr>
            <a:r>
              <a:rPr lang="en-GB" sz="2000" b="1" dirty="0" smtClean="0"/>
              <a:t>Hard working people </a:t>
            </a:r>
            <a:r>
              <a:rPr lang="en-GB" sz="2000" b="1" dirty="0" smtClean="0">
                <a:sym typeface="Wingdings" panose="05000000000000000000" pitchFamily="2" charset="2"/>
              </a:rPr>
              <a:t></a:t>
            </a:r>
            <a:endParaRPr lang="en-GB" sz="2000" b="1" dirty="0" smtClean="0"/>
          </a:p>
          <a:p>
            <a:pPr marL="457200" indent="-457200">
              <a:buFont typeface="+mj-lt"/>
              <a:buAutoNum type="arabicPeriod"/>
            </a:pPr>
            <a:r>
              <a:rPr lang="en-GB" sz="2000" b="1" dirty="0" smtClean="0"/>
              <a:t>Smart organization (political institutions, PA)</a:t>
            </a:r>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9</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3431616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UNilogo 2014</Template>
  <TotalTime>0</TotalTime>
  <Words>1970</Words>
  <Application>Microsoft Office PowerPoint</Application>
  <PresentationFormat>Bildschirmpräsentation (4:3)</PresentationFormat>
  <Paragraphs>397</Paragraphs>
  <Slides>69</Slides>
  <Notes>43</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69</vt:i4>
      </vt:variant>
    </vt:vector>
  </HeadingPairs>
  <TitlesOfParts>
    <vt:vector size="78" baseType="lpstr">
      <vt:lpstr>Arial Unicode MS</vt:lpstr>
      <vt:lpstr>Arial</vt:lpstr>
      <vt:lpstr>Times</vt:lpstr>
      <vt:lpstr>Times New Roman</vt:lpstr>
      <vt:lpstr>Verdana</vt:lpstr>
      <vt:lpstr>Wingdings</vt:lpstr>
      <vt:lpstr>ヒラギノ角ゴ Pro W3</vt:lpstr>
      <vt:lpstr>Nouvelle présentation</vt:lpstr>
      <vt:lpstr>Microsoft Excel-Diagramm</vt:lpstr>
      <vt:lpstr>PowerPoint-Präsentation</vt:lpstr>
      <vt:lpstr>CH in a comparative perspective </vt:lpstr>
      <vt:lpstr>Three typologies and a question</vt:lpstr>
      <vt:lpstr>PowerPoint-Präsentation</vt:lpstr>
      <vt:lpstr>Comparing along specific characteristics: Satisfaction with Democracy and trust in political institutions</vt:lpstr>
      <vt:lpstr>General government spending </vt:lpstr>
      <vt:lpstr> General government spending Total, % of GDP, 2015 (Source: National Accounts at a Glance) </vt:lpstr>
      <vt:lpstr>What’s the reason for Switzerland’s success?</vt:lpstr>
      <vt:lpstr>Hypotheses (at least 8)</vt:lpstr>
      <vt:lpstr>Cheese, choclate, what else?</vt:lpstr>
      <vt:lpstr>Nespresso, what else!</vt:lpstr>
      <vt:lpstr>The three pillars of the Swiss political system and the idea of power sharing</vt:lpstr>
      <vt:lpstr>Contents</vt:lpstr>
      <vt:lpstr>Language</vt:lpstr>
      <vt:lpstr>Two denominations: Catholics - Protestants</vt:lpstr>
      <vt:lpstr>PowerPoint-Präsentation</vt:lpstr>
      <vt:lpstr>Non-Swiss residents 1900 - 2015</vt:lpstr>
      <vt:lpstr>Paradigmatic case of political integration  (K. W. Deutsch)</vt:lpstr>
      <vt:lpstr>Cross-cutting Cleavages</vt:lpstr>
      <vt:lpstr>History</vt:lpstr>
      <vt:lpstr>The Old Swiss Confederacy (1291-1515)</vt:lpstr>
      <vt:lpstr>The ancient political system in Switzerland</vt:lpstr>
      <vt:lpstr>Revolts against the Ancien Regime</vt:lpstr>
      <vt:lpstr>French troupes invaded Switzerland and proclaimed  the Helvetic Republic (1798-1803)</vt:lpstr>
      <vt:lpstr>1815: Congress of Vienne -&gt; consolidation of the territory and ever lasting neutrality</vt:lpstr>
      <vt:lpstr>La guerre du Sonderbund</vt:lpstr>
      <vt:lpstr>1848: 70 per cent of the Cantons accept the new  Constitution</vt:lpstr>
      <vt:lpstr>From a Confederation to a Federal State</vt:lpstr>
      <vt:lpstr>Institutions: a direct result of nation building</vt:lpstr>
      <vt:lpstr>The three pillars of the Swiss political systems and the idea of power sharing</vt:lpstr>
      <vt:lpstr>Helpful characteristics</vt:lpstr>
      <vt:lpstr>Contents</vt:lpstr>
      <vt:lpstr>Swiss Federalism: basic characteristics</vt:lpstr>
      <vt:lpstr>Autonomy and diversity instead of equality of living conditions</vt:lpstr>
      <vt:lpstr>Actual reforms of Swiss federalism</vt:lpstr>
      <vt:lpstr>(26 cantons) and 2289 municipalities</vt:lpstr>
      <vt:lpstr>Local autonomy index (LAI_2014)</vt:lpstr>
      <vt:lpstr>«Country Ranking 2014»</vt:lpstr>
      <vt:lpstr>PowerPoint-Präsentation</vt:lpstr>
      <vt:lpstr>Local autonomy and GDP_PPP</vt:lpstr>
      <vt:lpstr>Local autonomy and corruption</vt:lpstr>
      <vt:lpstr>Local autonomy and democracy</vt:lpstr>
      <vt:lpstr>Local autonomy and happyness</vt:lpstr>
      <vt:lpstr>Contents</vt:lpstr>
      <vt:lpstr>PowerPoint-Präsentation</vt:lpstr>
      <vt:lpstr>Government and Parliament: Unlike Westminster!</vt:lpstr>
      <vt:lpstr>Consensus Democracy (Lijphart)</vt:lpstr>
      <vt:lpstr>2017</vt:lpstr>
      <vt:lpstr>The Parties in Government </vt:lpstr>
      <vt:lpstr>The Council of States (46 seats)</vt:lpstr>
      <vt:lpstr>Council of States: „principle of federalism“</vt:lpstr>
      <vt:lpstr>National Council (200 seats)</vt:lpstr>
      <vt:lpstr>National Council: „Principle of Democracy“</vt:lpstr>
      <vt:lpstr>Changing coalitions</vt:lpstr>
      <vt:lpstr>Deliberation behind closed doors</vt:lpstr>
      <vt:lpstr>Contents</vt:lpstr>
      <vt:lpstr> Direct Democracy: Assembly Democracy</vt:lpstr>
      <vt:lpstr>Direct Democracy: referendums and initiatives</vt:lpstr>
      <vt:lpstr>Referendums and initiatives</vt:lpstr>
      <vt:lpstr>PowerPoint-Präsentation</vt:lpstr>
      <vt:lpstr>Some important decisions regarding foreign affairs</vt:lpstr>
      <vt:lpstr>Some particular issues (national level):</vt:lpstr>
      <vt:lpstr>PowerPoint-Präsentation</vt:lpstr>
      <vt:lpstr>The first federal government: seven members - one party</vt:lpstr>
      <vt:lpstr>Direct Democracy and multi-party government: The story of Joseph Zemp</vt:lpstr>
      <vt:lpstr>PowerPoint-Präsentation</vt:lpstr>
      <vt:lpstr>Direct Democracy and the Consultation process</vt:lpstr>
      <vt:lpstr>Contents</vt:lpstr>
      <vt:lpstr>Lessons to learn …</vt:lpstr>
    </vt:vector>
  </TitlesOfParts>
  <Company>IDHEAP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institutionnelle de l’administration cantonale</dc:title>
  <dc:creator>Service Informatique</dc:creator>
  <cp:lastModifiedBy>aladner</cp:lastModifiedBy>
  <cp:revision>299</cp:revision>
  <cp:lastPrinted>2015-12-10T12:32:46Z</cp:lastPrinted>
  <dcterms:created xsi:type="dcterms:W3CDTF">2002-03-07T14:06:24Z</dcterms:created>
  <dcterms:modified xsi:type="dcterms:W3CDTF">2017-10-18T05:28:50Z</dcterms:modified>
</cp:coreProperties>
</file>