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8" r:id="rId1"/>
    <p:sldMasterId id="2147484045" r:id="rId2"/>
  </p:sldMasterIdLst>
  <p:notesMasterIdLst>
    <p:notesMasterId r:id="rId53"/>
  </p:notesMasterIdLst>
  <p:handoutMasterIdLst>
    <p:handoutMasterId r:id="rId54"/>
  </p:handoutMasterIdLst>
  <p:sldIdLst>
    <p:sldId id="529" r:id="rId3"/>
    <p:sldId id="787" r:id="rId4"/>
    <p:sldId id="771" r:id="rId5"/>
    <p:sldId id="768" r:id="rId6"/>
    <p:sldId id="769" r:id="rId7"/>
    <p:sldId id="786" r:id="rId8"/>
    <p:sldId id="770" r:id="rId9"/>
    <p:sldId id="780" r:id="rId10"/>
    <p:sldId id="726" r:id="rId11"/>
    <p:sldId id="727" r:id="rId12"/>
    <p:sldId id="728" r:id="rId13"/>
    <p:sldId id="729" r:id="rId14"/>
    <p:sldId id="730" r:id="rId15"/>
    <p:sldId id="731" r:id="rId16"/>
    <p:sldId id="732" r:id="rId17"/>
    <p:sldId id="733" r:id="rId18"/>
    <p:sldId id="734" r:id="rId19"/>
    <p:sldId id="735" r:id="rId20"/>
    <p:sldId id="736" r:id="rId21"/>
    <p:sldId id="737" r:id="rId22"/>
    <p:sldId id="738" r:id="rId23"/>
    <p:sldId id="739" r:id="rId24"/>
    <p:sldId id="740" r:id="rId25"/>
    <p:sldId id="741" r:id="rId26"/>
    <p:sldId id="742" r:id="rId27"/>
    <p:sldId id="745" r:id="rId28"/>
    <p:sldId id="747" r:id="rId29"/>
    <p:sldId id="746" r:id="rId30"/>
    <p:sldId id="748" r:id="rId31"/>
    <p:sldId id="749" r:id="rId32"/>
    <p:sldId id="750" r:id="rId33"/>
    <p:sldId id="751" r:id="rId34"/>
    <p:sldId id="752" r:id="rId35"/>
    <p:sldId id="753" r:id="rId36"/>
    <p:sldId id="754" r:id="rId37"/>
    <p:sldId id="755" r:id="rId38"/>
    <p:sldId id="756" r:id="rId39"/>
    <p:sldId id="757" r:id="rId40"/>
    <p:sldId id="782" r:id="rId41"/>
    <p:sldId id="783" r:id="rId42"/>
    <p:sldId id="758" r:id="rId43"/>
    <p:sldId id="759" r:id="rId44"/>
    <p:sldId id="760" r:id="rId45"/>
    <p:sldId id="784" r:id="rId46"/>
    <p:sldId id="761" r:id="rId47"/>
    <p:sldId id="763" r:id="rId48"/>
    <p:sldId id="762" r:id="rId49"/>
    <p:sldId id="766" r:id="rId50"/>
    <p:sldId id="765" r:id="rId51"/>
    <p:sldId id="767" r:id="rId52"/>
  </p:sldIdLst>
  <p:sldSz cx="9144000" cy="6858000" type="screen4x3"/>
  <p:notesSz cx="9866313" cy="6735763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3515" autoAdjust="0"/>
  </p:normalViewPr>
  <p:slideViewPr>
    <p:cSldViewPr>
      <p:cViewPr varScale="1">
        <p:scale>
          <a:sx n="73" d="100"/>
          <a:sy n="73" d="100"/>
        </p:scale>
        <p:origin x="1083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493"/>
    </p:cViewPr>
  </p:sorterViewPr>
  <p:notesViewPr>
    <p:cSldViewPr>
      <p:cViewPr>
        <p:scale>
          <a:sx n="100" d="100"/>
          <a:sy n="100" d="100"/>
        </p:scale>
        <p:origin x="-72" y="1122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274404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Times New Roman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1910" y="2"/>
            <a:ext cx="4274404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9133"/>
            <a:ext cx="4274404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b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Times New Roman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1910" y="6399133"/>
            <a:ext cx="4274404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fld id="{415F8CDA-6574-4451-B53D-AFD41EB05823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626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23316" cy="36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Times New Roman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42998" y="1"/>
            <a:ext cx="4323316" cy="36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1675" y="517525"/>
            <a:ext cx="3386138" cy="2538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30130" y="3212151"/>
            <a:ext cx="7206053" cy="300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72392"/>
            <a:ext cx="4323316" cy="36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b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Times New Roman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2998" y="6372392"/>
            <a:ext cx="4323316" cy="36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30" tIns="45463" rIns="90930" bIns="45463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fld id="{3FDF64E4-46AF-4989-B75E-4BB17F0466F9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43877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37395" indent="-283613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34454" indent="-226891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588236" indent="-226891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42018" indent="-226891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495801" indent="-226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49583" indent="-226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03364" indent="-226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57146" indent="-226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fld id="{0A918122-32F0-4466-964E-C981A17668FC}" type="slidenum">
              <a:rPr lang="fr-FR" altLang="fr-FR" sz="1100"/>
              <a:pPr/>
              <a:t>1</a:t>
            </a:fld>
            <a:endParaRPr lang="fr-FR" altLang="fr-FR" sz="11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561808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0ED39BD6-06D7-4E52-BF93-7737D70151C9}" type="slidenum">
              <a:rPr lang="fr-FR" altLang="de-DE" sz="1100">
                <a:latin typeface="Times New Roman" panose="02020603050405020304" pitchFamily="18" charset="0"/>
              </a:rPr>
              <a:pPr/>
              <a:t>16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632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6326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1576014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6D6B93A8-9D5D-48AE-8E24-F4DBE6E2EFD9}" type="slidenum">
              <a:rPr lang="fr-FR" altLang="de-DE" sz="1100">
                <a:latin typeface="Times New Roman" panose="02020603050405020304" pitchFamily="18" charset="0"/>
              </a:rPr>
              <a:pPr/>
              <a:t>17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1188" y="474663"/>
            <a:ext cx="3233737" cy="2424112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967" y="3047060"/>
            <a:ext cx="7006046" cy="28949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5734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7350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4126144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78D0C772-830E-43B7-8F8A-FC65905EACCB}" type="slidenum">
              <a:rPr lang="fr-FR" altLang="de-DE" sz="1100">
                <a:latin typeface="Times New Roman" panose="02020603050405020304" pitchFamily="18" charset="0"/>
              </a:rPr>
              <a:pPr/>
              <a:t>18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837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8374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1122436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593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73EBE186-C17D-42C2-910B-16BFB90BF993}" type="slidenum">
              <a:rPr lang="fr-FR" altLang="de-DE" sz="1100">
                <a:latin typeface="Times New Roman" panose="02020603050405020304" pitchFamily="18" charset="0"/>
              </a:rPr>
              <a:pPr/>
              <a:t>19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939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9398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109304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727C1D17-B04D-4D07-B9B1-64859A75E556}" type="slidenum">
              <a:rPr lang="fr-FR" altLang="de-DE" sz="1100">
                <a:latin typeface="Times New Roman" panose="02020603050405020304" pitchFamily="18" charset="0"/>
              </a:rPr>
              <a:pPr/>
              <a:t>20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6042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60422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3711780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DB969B27-1B37-49D6-82E1-BAED5F403311}" type="slidenum">
              <a:rPr lang="fr-FR" altLang="de-DE" sz="1100">
                <a:latin typeface="Times New Roman" panose="02020603050405020304" pitchFamily="18" charset="0"/>
              </a:rPr>
              <a:pPr/>
              <a:t>21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6144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61446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3545926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55BBCD4D-091E-461B-ADD0-BBAB7D6FD2EE}" type="slidenum">
              <a:rPr lang="fr-FR" altLang="de-DE" sz="1100">
                <a:latin typeface="Times New Roman" panose="02020603050405020304" pitchFamily="18" charset="0"/>
              </a:rPr>
              <a:pPr/>
              <a:t>22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6246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62470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466627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A475C6E4-1B55-4023-8093-7F7067464607}" type="slidenum">
              <a:rPr lang="fr-FR" altLang="de-DE" sz="1100">
                <a:latin typeface="Times New Roman" panose="02020603050405020304" pitchFamily="18" charset="0"/>
              </a:rPr>
              <a:pPr/>
              <a:t>23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6349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63494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2793580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64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5C070F88-7FA0-46A1-825C-C9EF1283E0B8}" type="slidenum">
              <a:rPr lang="fr-FR" altLang="de-DE" sz="1100">
                <a:latin typeface="Times New Roman" panose="02020603050405020304" pitchFamily="18" charset="0"/>
              </a:rPr>
              <a:pPr/>
              <a:t>24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6451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64518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2941605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87BB100E-A62B-4189-853E-E134C632F87D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26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4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C38D137-DE45-447F-932F-8B7D6C2EE6A9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2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98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07E76C5-1540-4B1F-8E87-25EB3BC02943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27</a:t>
            </a:fld>
            <a:endParaRPr kumimoji="0" lang="fr-FR" altLang="de-DE">
              <a:cs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4363" y="482600"/>
            <a:ext cx="3221037" cy="24145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209" y="3056097"/>
            <a:ext cx="6984621" cy="289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  <p:extLst>
      <p:ext uri="{BB962C8B-B14F-4D97-AF65-F5344CB8AC3E}">
        <p14:creationId xmlns:p14="http://schemas.microsoft.com/office/powerpoint/2010/main" val="279840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0FB4562-A064-4607-AE4D-66BC32FE71CC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28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53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067E1D7-6CD5-4B43-A0D2-280EACB41ADC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29</a:t>
            </a:fld>
            <a:endParaRPr kumimoji="0" lang="fr-FR" altLang="de-DE">
              <a:cs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48013" y="473075"/>
            <a:ext cx="3232150" cy="2424113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845" y="3045553"/>
            <a:ext cx="7016759" cy="28979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016081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CBBD013C-7AAB-41A8-9BF7-FA828A943F0A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30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18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A6C071D-D3EA-432B-99AA-80797191ACD2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31</a:t>
            </a:fld>
            <a:endParaRPr kumimoji="0" lang="fr-FR" altLang="de-DE">
              <a:cs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4363" y="482600"/>
            <a:ext cx="3219450" cy="24145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892" y="3056097"/>
            <a:ext cx="7621256" cy="289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0795627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2C043E4-B6F0-43D6-8427-7DAE92FC57AE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32</a:t>
            </a:fld>
            <a:endParaRPr kumimoji="0" lang="fr-FR" altLang="de-DE">
              <a:cs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4363" y="482600"/>
            <a:ext cx="3219450" cy="2414588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892" y="3056097"/>
            <a:ext cx="7621256" cy="289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37320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C99A5FB6-5F2E-4664-8FA4-DD67DB274E43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33</a:t>
            </a:fld>
            <a:endParaRPr kumimoji="0" lang="fr-FR" altLang="de-DE">
              <a:cs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4363" y="482600"/>
            <a:ext cx="3219450" cy="24145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892" y="3056097"/>
            <a:ext cx="7621256" cy="289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675286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886BB004-5C0D-4B55-943D-C8248AC81D59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34</a:t>
            </a:fld>
            <a:endParaRPr kumimoji="0" lang="fr-FR" altLang="de-DE">
              <a:cs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4363" y="482600"/>
            <a:ext cx="3219450" cy="2414588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892" y="3056097"/>
            <a:ext cx="7621256" cy="2896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27359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0832673-1F99-4192-B9F3-31CD1356BA3F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35</a:t>
            </a:fld>
            <a:endParaRPr kumimoji="0" lang="fr-FR" altLang="de-DE">
              <a:cs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7538" y="484188"/>
            <a:ext cx="3217862" cy="2413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8680" y="3056097"/>
            <a:ext cx="6987682" cy="28949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  <p:extLst>
      <p:ext uri="{BB962C8B-B14F-4D97-AF65-F5344CB8AC3E}">
        <p14:creationId xmlns:p14="http://schemas.microsoft.com/office/powerpoint/2010/main" val="4100930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778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B793DBE-1291-4AB6-9D04-9B15DA9851C4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36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9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43062638-DAC6-4CF2-A963-2A216FF72D14}" type="slidenum">
              <a:rPr lang="fr-FR" altLang="de-DE" sz="1100">
                <a:latin typeface="Times New Roman" panose="02020603050405020304" pitchFamily="18" charset="0"/>
              </a:rPr>
              <a:pPr/>
              <a:t>9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4915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49158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3068136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788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AE40AF99-2945-43BC-AB66-FB0FF8532FEB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37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04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123D6F0-F4E4-4467-8E75-2C54185F5A68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38</a:t>
            </a:fld>
            <a:endParaRPr kumimoji="0" lang="fr-FR" altLang="de-DE">
              <a:cs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57538" y="484188"/>
            <a:ext cx="3217862" cy="2413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8680" y="3056097"/>
            <a:ext cx="6987682" cy="28949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  <p:extLst>
      <p:ext uri="{BB962C8B-B14F-4D97-AF65-F5344CB8AC3E}">
        <p14:creationId xmlns:p14="http://schemas.microsoft.com/office/powerpoint/2010/main" val="1636279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C7F4DA1-0BD5-4214-979E-8D64CD388160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41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13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B07637E-5DF1-49F8-8882-B0D4E139A8D7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42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569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7A0E687-24E0-4529-B8C6-FD06DC9BDC69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45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71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849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BF7F9C5-04D3-482F-B3E6-BBB67C4F3FAF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46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69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1219A519-DDFD-4479-B798-A74002010D4B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47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28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F0087C5-EB81-4445-A443-0361737B8D1D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48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29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870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483" indent="-272143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09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6430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2771" indent="-217410" algn="l" defTabSz="87268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00631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849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7635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14212" indent="-217410" defTabSz="87268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1C32D7B0-6DF8-46FF-82ED-73ACBDCA0D5B}" type="slidenum">
              <a:rPr kumimoji="0" lang="fr-FR" altLang="de-DE"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49</a:t>
            </a:fld>
            <a:endParaRPr kumimoji="0" lang="fr-FR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3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16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116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116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116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116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116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116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116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116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024433C8-B886-4366-845C-B9EB56621B10}" type="slidenum">
              <a:rPr lang="fr-FR" altLang="de-DE" sz="1100">
                <a:latin typeface="Times New Roman" panose="02020603050405020304" pitchFamily="18" charset="0"/>
              </a:rPr>
              <a:pPr/>
              <a:t>50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49600" y="496888"/>
            <a:ext cx="3227388" cy="2420937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3984" y="3069652"/>
            <a:ext cx="6957074" cy="28678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8909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89094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1304689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5A3B436C-9175-41C1-B142-94C1D87998B5}" type="slidenum">
              <a:rPr lang="fr-FR" altLang="de-DE" sz="1100">
                <a:latin typeface="Times New Roman" panose="02020603050405020304" pitchFamily="18" charset="0"/>
              </a:rPr>
              <a:pPr/>
              <a:t>10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018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0182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9531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C6D99772-BE49-4D75-BBFD-7DC558107545}" type="slidenum">
              <a:rPr lang="fr-FR" altLang="de-DE" sz="1100">
                <a:latin typeface="Times New Roman" panose="02020603050405020304" pitchFamily="18" charset="0"/>
              </a:rPr>
              <a:pPr/>
              <a:t>11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120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1206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428243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0873CA6F-E2CB-4B4E-B990-9382FAED3EB5}" type="slidenum">
              <a:rPr lang="fr-FR" altLang="de-DE" sz="1100">
                <a:latin typeface="Times New Roman" panose="02020603050405020304" pitchFamily="18" charset="0"/>
              </a:rPr>
              <a:pPr/>
              <a:t>12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222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2230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368418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E1264DC4-ADB8-4C98-AC7D-C7B8FEAD972D}" type="slidenum">
              <a:rPr lang="fr-FR" altLang="de-DE" sz="1100">
                <a:latin typeface="Times New Roman" panose="02020603050405020304" pitchFamily="18" charset="0"/>
              </a:rPr>
              <a:pPr/>
              <a:t>13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325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3254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152295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6113E25F-A961-4A42-8B5E-A3D4FF6BF727}" type="slidenum">
              <a:rPr lang="fr-FR" altLang="de-DE" sz="1100">
                <a:latin typeface="Times New Roman" panose="02020603050405020304" pitchFamily="18" charset="0"/>
              </a:rPr>
              <a:pPr/>
              <a:t>14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427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4278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2972512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2680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26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79AD4D2C-4138-4F3E-8845-6CD2D0295601}" type="slidenum">
              <a:rPr lang="fr-FR" altLang="de-DE" sz="1100">
                <a:latin typeface="Times New Roman" panose="02020603050405020304" pitchFamily="18" charset="0"/>
              </a:rPr>
              <a:pPr/>
              <a:t>15</a:t>
            </a:fld>
            <a:endParaRPr lang="fr-FR" altLang="de-DE" sz="1100">
              <a:latin typeface="Times New Roman" panose="02020603050405020304" pitchFamily="18" charset="0"/>
            </a:endParaRPr>
          </a:p>
        </p:txBody>
      </p:sp>
      <p:sp>
        <p:nvSpPr>
          <p:cNvPr id="5530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Prof. Andreas Ladner</a:t>
            </a:r>
          </a:p>
        </p:txBody>
      </p:sp>
      <p:sp>
        <p:nvSpPr>
          <p:cNvPr id="55302" name="Espace réservé de l'en-tête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11523" indent="-273663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094651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53251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1970372" indent="-218930" defTabSz="874201"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408232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84609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283953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721814" indent="-218930" algn="r" defTabSz="8742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fr-FR" altLang="de-DE" sz="1100">
                <a:latin typeface="Times New Roman" panose="02020603050405020304" pitchFamily="18" charset="0"/>
              </a:rPr>
              <a:t>«Internet, une clé pour la démocratie?»</a:t>
            </a:r>
          </a:p>
        </p:txBody>
      </p:sp>
    </p:spTree>
    <p:extLst>
      <p:ext uri="{BB962C8B-B14F-4D97-AF65-F5344CB8AC3E}">
        <p14:creationId xmlns:p14="http://schemas.microsoft.com/office/powerpoint/2010/main" val="266494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Macintosh%20HD:Users:jgrosse:Documents:1474_Event_Accueil_prof_2005:PresentationPPT_MDP:CAV-CAM-01771-HQ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6F8830-EFF1-4213-9803-D3DA8AF33CC2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E29DB-E6EC-4D81-B83B-55E12F66B5E0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299613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16480-A9EB-4B69-B177-EAAA28DF1C29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29565-9482-4A26-9712-FD89B0E0A053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1330471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C19B14-8EDA-4258-BD4A-FEB8A295DC93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820FD-B391-4B0F-B2BC-511FDF586A57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651588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124200" y="0"/>
            <a:ext cx="5995988" cy="6858000"/>
          </a:xfrm>
          <a:prstGeom prst="rect">
            <a:avLst/>
          </a:prstGeom>
          <a:solidFill>
            <a:srgbClr val="ABAB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fr-CH" altLang="fr-FR" sz="2400">
              <a:latin typeface="Arial" charset="0"/>
            </a:endParaRPr>
          </a:p>
        </p:txBody>
      </p:sp>
      <p:pic>
        <p:nvPicPr>
          <p:cNvPr id="5" name="Picture 11" descr="Macintosh HD:Users:jgrosse:Documents:1474_Event_Accueil_prof_2005:PresentationPPT_MDP:CAV-CAM-01771-HQ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78180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3124200" cy="68580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fr-CH" altLang="fr-FR" sz="2400">
              <a:latin typeface="Arial" charset="0"/>
            </a:endParaRPr>
          </a:p>
        </p:txBody>
      </p:sp>
      <p:pic>
        <p:nvPicPr>
          <p:cNvPr id="7" name="Picture 13" descr="&#10;ppt1final.png                                                  05D47BE1Macintosh HD                   BBA3E165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1600" y="3657600"/>
            <a:ext cx="7391400" cy="1905000"/>
          </a:xfrm>
        </p:spPr>
        <p:txBody>
          <a:bodyPr anchor="t"/>
          <a:lstStyle>
            <a:lvl1pPr algn="l">
              <a:defRPr sz="3600"/>
            </a:lvl1pPr>
          </a:lstStyle>
          <a:p>
            <a:pPr lvl="0"/>
            <a:r>
              <a:rPr lang="fr-FR" altLang="fr-FR" noProof="0" smtClean="0"/>
              <a:t>Modifiez le style du titre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95600"/>
            <a:ext cx="7391400" cy="5334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ABABAB"/>
                </a:solidFill>
              </a:defRPr>
            </a:lvl1pPr>
          </a:lstStyle>
          <a:p>
            <a:pPr lvl="0"/>
            <a:r>
              <a:rPr lang="fr-FR" altLang="fr-FR" noProof="0" smtClean="0"/>
              <a:t>Modifiez le style des sous-titres du masque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7908925" y="6229350"/>
            <a:ext cx="1006475" cy="246063"/>
          </a:xfrm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76773D-BEB0-46E8-A657-600312B08BEC}" type="datetime2">
              <a:rPr lang="fr-FR" altLang="fr-FR"/>
              <a:pPr/>
              <a:t>mardi 19 septembre 2017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3579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7640252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D91C61BC-B555-404D-920A-617461ACA0D1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864653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267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267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B41FE2FF-CB58-4D35-9637-1D8D289F25DE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2884570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AF07F487-705A-4A92-9FE7-8FE70D2107CA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8746261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3520A0CA-E42C-4F21-A1A1-2C3588CC86AB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7504599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1336058A-6FD4-46B5-92C1-19A126CCA405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55326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5E9DBA62-775E-4C11-ADFD-8D3530E16213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1763541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4B4616-AD81-4B60-AC84-D47323A4A923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31A5D-2ABB-4B5B-80FA-09FFCBA7DDB8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668523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AF627C7C-6454-4797-BBC9-4C97AD81DF3C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7367721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F3B68301-BB80-4081-8DBA-DDC03EC26A08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02130803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43700" y="457200"/>
            <a:ext cx="2171700" cy="54102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362700" cy="54102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3647C1DD-247C-447A-B135-6961F5D6A037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4321293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95B04616-E4A4-4654-AEDC-EE7726713E3F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29402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24200" y="0"/>
            <a:ext cx="5995988" cy="6858000"/>
          </a:xfrm>
          <a:prstGeom prst="rect">
            <a:avLst/>
          </a:prstGeom>
          <a:solidFill>
            <a:srgbClr val="BE5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endParaRPr lang="fr-CH" altLang="fr-FR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t="13055" r="23901" b="28473"/>
          <a:stretch>
            <a:fillRect/>
          </a:stretch>
        </p:blipFill>
        <p:spPr bwMode="auto">
          <a:xfrm>
            <a:off x="3127375" y="-458788"/>
            <a:ext cx="6205538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3124200" cy="68580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endParaRPr lang="fr-CH" altLang="fr-FR"/>
          </a:p>
        </p:txBody>
      </p:sp>
      <p:pic>
        <p:nvPicPr>
          <p:cNvPr id="7" name="Picture 14" descr="C:\Users\Dhouha\Downloads\Logo_UNIL_Idheap_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t="47662" r="-1320" b="101"/>
          <a:stretch>
            <a:fillRect/>
          </a:stretch>
        </p:blipFill>
        <p:spPr bwMode="auto">
          <a:xfrm>
            <a:off x="874713" y="1350963"/>
            <a:ext cx="19177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&#10;ppt1final.png                                                  05D47BE1Macintosh HD                   BBA3E165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0" y="3810000"/>
            <a:ext cx="7391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eaLnBrk="1" hangingPunct="1"/>
            <a:r>
              <a:rPr lang="fr-FR" altLang="fr-FR" sz="3600" b="1" dirty="0">
                <a:solidFill>
                  <a:srgbClr val="0099CC"/>
                </a:solidFill>
                <a:latin typeface="Verdana" pitchFamily="1" charset="0"/>
              </a:rPr>
              <a:t>Cliquez et modifiez le titre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1524000" y="3048000"/>
            <a:ext cx="739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5621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1981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438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895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352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10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eaLnBrk="1" hangingPunct="1">
              <a:spcBef>
                <a:spcPct val="35000"/>
              </a:spcBef>
            </a:pPr>
            <a:r>
              <a:rPr lang="fr-FR" altLang="fr-FR" sz="1800" dirty="0">
                <a:solidFill>
                  <a:srgbClr val="BE5993"/>
                </a:solidFill>
                <a:latin typeface="Verdana" pitchFamily="1" charset="0"/>
              </a:rPr>
              <a:t>Cliquez pour modifier le style des sous-titres du masque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7908925" y="6229350"/>
            <a:ext cx="1006475" cy="246063"/>
          </a:xfrm>
        </p:spPr>
        <p:txBody>
          <a:bodyPr wrap="none" anchor="ctr">
            <a:spAutoFit/>
          </a:bodyPr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8DC693A-A5F3-46DC-B96C-D43EBAD563FF}" type="datetime2">
              <a:rPr lang="fr-FR" altLang="fr-FR"/>
              <a:pPr>
                <a:defRPr/>
              </a:pPr>
              <a:t>mardi 19 septembre 2017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329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FB17C9-C31C-4D48-B5E5-6D2AA23BDEF4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BC26F-6274-4E49-BA66-5B57BBAD6B2F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972297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9C4693-6599-424F-919F-6C0F626E8DE9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84039-51B4-4CDD-BB77-272BC84DB506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221545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CB81FD-81F7-483C-8630-BD225C017A23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B5D48-0A93-4AD1-96EF-B3ABC0E35CC0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122922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0065B-A9EF-4902-9E3B-395FDA58C656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03394-F836-4A82-BFE7-12234C4819B0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52141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4E2731-6C7A-4BB9-84C3-AC9C922CDCBF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B7BC9-E492-4E06-97B9-05043FFC93B3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01585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5A3F41-C408-445E-9071-67EDA8AB88AE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602CD-48BA-471A-B301-EF36EBEA9E43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72140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75C572-FAED-4090-B7CA-5688EC986FCA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fr-FR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923E5-3EC8-4B31-BC7F-32B60D09BB11}" type="slidenum">
              <a:rPr lang="de-CH" altLang="fr-FR"/>
              <a:pPr/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18324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Macintosh%20HD:Users:jgrosse:Desktop:logoUNIL.png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CH" altLang="de-DE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de-CH" alt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57E05FF9-7F75-4BE0-9F89-E9E1FDF745E8}" type="datetimeFigureOut">
              <a:rPr lang="de-DE" altLang="fr-FR"/>
              <a:pPr/>
              <a:t>19.09.2017</a:t>
            </a:fld>
            <a:endParaRPr lang="de-CH" alt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de-CH" alt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74F71C18-0B93-41DF-97F2-9C076893B5B8}" type="slidenum">
              <a:rPr lang="de-CH" altLang="fr-FR"/>
              <a:pPr/>
              <a:t>‹Nr.›</a:t>
            </a:fld>
            <a:endParaRPr lang="de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6019800"/>
            <a:ext cx="3111500" cy="8382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fr-CH" altLang="fr-FR" sz="2400">
              <a:latin typeface="Arial" charset="0"/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3111500" y="6019800"/>
            <a:ext cx="6032500" cy="838200"/>
          </a:xfrm>
          <a:prstGeom prst="rect">
            <a:avLst/>
          </a:prstGeom>
          <a:solidFill>
            <a:srgbClr val="ABAB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fr-CH" altLang="fr-FR" sz="2400">
              <a:latin typeface="Arial" charset="0"/>
            </a:endParaRPr>
          </a:p>
        </p:txBody>
      </p:sp>
      <p:pic>
        <p:nvPicPr>
          <p:cNvPr id="2052" name="Picture 15" descr="ppt2final3.png                                                 05D47BE1Macintosh HD                   BBA3E165: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100"/>
            <a:ext cx="9144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3"/>
          <p:cNvSpPr>
            <a:spLocks noChangeArrowheads="1"/>
          </p:cNvSpPr>
          <p:nvPr/>
        </p:nvSpPr>
        <p:spPr bwMode="auto">
          <a:xfrm>
            <a:off x="381000" y="6019800"/>
            <a:ext cx="2209800" cy="5334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endParaRPr lang="fr-CH" altLang="fr-FR" sz="2400">
              <a:latin typeface="Arial" charset="0"/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868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24000"/>
            <a:ext cx="8686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0" y="62103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AC07C894-58CF-48E0-9FF8-5FD1A897FD06}" type="datetime2">
              <a:rPr lang="fr-FR" altLang="fr-FR"/>
              <a:pPr/>
              <a:t>mardi 19 septembre 2017</a:t>
            </a:fld>
            <a:endParaRPr lang="fr-FR" altLang="fr-FR" sz="1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103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altLang="fr-FR"/>
              <a:t>Titre de la présentation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819400" y="6200775"/>
            <a:ext cx="29765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1400" dirty="0" smtClean="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</a:t>
            </a:r>
            <a:r>
              <a:rPr lang="fr-FR">
                <a:solidFill>
                  <a:schemeClr val="bg2"/>
                </a:solidFill>
              </a:rPr>
              <a:t>Diapositive </a:t>
            </a:r>
            <a:fld id="{E5FC4FE7-7186-4DE1-82F0-1FF9B73BD23B}" type="slidenum">
              <a:rPr lang="fr-FR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fr-FR">
                <a:solidFill>
                  <a:schemeClr val="bg2"/>
                </a:solidFill>
              </a:rPr>
              <a:t> </a:t>
            </a:r>
            <a:r>
              <a:rPr lang="fr-FR"/>
              <a:t>|</a:t>
            </a:r>
          </a:p>
        </p:txBody>
      </p:sp>
      <p:pic>
        <p:nvPicPr>
          <p:cNvPr id="2059" name="Picture 12" descr="Macintosh HD:Users:jgrosse:Desktop:logoUNIL.png"/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6096000"/>
            <a:ext cx="14605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6" r:id="rId12"/>
    <p:sldLayoutId id="2147484088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Verdana" pitchFamily="1" charset="0"/>
          <a:ea typeface="ヒラギノ角ゴ Pro W3" pitchFamily="1" charset="-128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Verdana" pitchFamily="1" charset="0"/>
          <a:ea typeface="ヒラギノ角ゴ Pro W3" pitchFamily="1" charset="-128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Verdana" pitchFamily="1" charset="0"/>
          <a:ea typeface="ヒラギノ角ゴ Pro W3" pitchFamily="1" charset="-128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Verdana" pitchFamily="1" charset="0"/>
          <a:ea typeface="ヒラギノ角ゴ Pro W3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Verdana" pitchFamily="1" charset="0"/>
          <a:ea typeface="ヒラギノ角ゴ Pro W3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Verdana" pitchFamily="1" charset="0"/>
          <a:ea typeface="ヒラギノ角ゴ Pro W3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Verdana" pitchFamily="1" charset="0"/>
          <a:ea typeface="ヒラギノ角ゴ Pro W3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99CC"/>
          </a:solidFill>
          <a:latin typeface="Verdana" pitchFamily="1" charset="0"/>
          <a:ea typeface="ヒラギノ角ゴ Pro W3" pitchFamily="1" charset="-128"/>
        </a:defRPr>
      </a:lvl9pPr>
    </p:titleStyle>
    <p:bodyStyle>
      <a:lvl1pPr marL="342900" indent="-342900" algn="l" rtl="0" fontAlgn="base">
        <a:spcBef>
          <a:spcPct val="3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1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Altgriechische_Sprach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de.wikipedia.org/wiki/Vol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P%C3%A9ricl%C3%A8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classics.owu.edu/images/classicscoursesimages/sokrates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hyperlink" Target="http://www.mek.iif.hu/porta/szint/tarsad/irodtud/vilagir/html/images/platon.jpg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ndestag.d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ackobama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whitehouse.gov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arcor.de/rkrell/berg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socio.ch/poli/cvp.htm" TargetMode="External"/><Relationship Id="rId13" Type="http://schemas.openxmlformats.org/officeDocument/2006/relationships/image" Target="http://socio.ch/poli/images/edu.gif" TargetMode="External"/><Relationship Id="rId18" Type="http://schemas.openxmlformats.org/officeDocument/2006/relationships/image" Target="../media/image45.png"/><Relationship Id="rId26" Type="http://schemas.openxmlformats.org/officeDocument/2006/relationships/hyperlink" Target="http://socio.ch/poli/lps.htm" TargetMode="External"/><Relationship Id="rId39" Type="http://schemas.openxmlformats.org/officeDocument/2006/relationships/hyperlink" Target="http://socio.ch/poli/sps.htm" TargetMode="External"/><Relationship Id="rId3" Type="http://schemas.openxmlformats.org/officeDocument/2006/relationships/hyperlink" Target="http://socio.ch/poli/evp.htm" TargetMode="External"/><Relationship Id="rId21" Type="http://schemas.openxmlformats.org/officeDocument/2006/relationships/image" Target="../media/image46.gif"/><Relationship Id="rId34" Type="http://schemas.openxmlformats.org/officeDocument/2006/relationships/image" Target="../media/image51.gif"/><Relationship Id="rId42" Type="http://schemas.openxmlformats.org/officeDocument/2006/relationships/hyperlink" Target="http://socio.ch/poli/svp.htm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3.gif"/><Relationship Id="rId17" Type="http://schemas.openxmlformats.org/officeDocument/2006/relationships/hyperlink" Target="http://socio.ch/poli/fps.htm" TargetMode="External"/><Relationship Id="rId25" Type="http://schemas.openxmlformats.org/officeDocument/2006/relationships/image" Target="http://socio.ch/poli/images/kvp.gif" TargetMode="External"/><Relationship Id="rId33" Type="http://schemas.openxmlformats.org/officeDocument/2006/relationships/image" Target="http://socio.ch/poli/images/sd.gif" TargetMode="External"/><Relationship Id="rId38" Type="http://schemas.openxmlformats.org/officeDocument/2006/relationships/image" Target="http://socio.ch/poli/images/sol.gif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http://socio.ch/poli/images/prd.gif" TargetMode="External"/><Relationship Id="rId20" Type="http://schemas.openxmlformats.org/officeDocument/2006/relationships/hyperlink" Target="http://socio.ch/poli/gps.htm" TargetMode="External"/><Relationship Id="rId29" Type="http://schemas.openxmlformats.org/officeDocument/2006/relationships/image" Target="../media/image49.gif"/><Relationship Id="rId41" Type="http://schemas.openxmlformats.org/officeDocument/2006/relationships/image" Target="http://socio.ch/poli/images/ps.gi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http://socio.ch/poli/images/csp.gif" TargetMode="External"/><Relationship Id="rId11" Type="http://schemas.openxmlformats.org/officeDocument/2006/relationships/hyperlink" Target="http://socio.ch/poli/edu.htm" TargetMode="External"/><Relationship Id="rId24" Type="http://schemas.openxmlformats.org/officeDocument/2006/relationships/image" Target="../media/image47.gif"/><Relationship Id="rId32" Type="http://schemas.openxmlformats.org/officeDocument/2006/relationships/image" Target="../media/image50.gif"/><Relationship Id="rId37" Type="http://schemas.openxmlformats.org/officeDocument/2006/relationships/image" Target="../media/image52.gif"/><Relationship Id="rId40" Type="http://schemas.openxmlformats.org/officeDocument/2006/relationships/image" Target="../media/image53.jpeg"/><Relationship Id="rId5" Type="http://schemas.openxmlformats.org/officeDocument/2006/relationships/image" Target="../media/image40.gif"/><Relationship Id="rId15" Type="http://schemas.openxmlformats.org/officeDocument/2006/relationships/image" Target="../media/image44.gif"/><Relationship Id="rId23" Type="http://schemas.openxmlformats.org/officeDocument/2006/relationships/hyperlink" Target="http://socio.ch/poli/kvp.htm" TargetMode="External"/><Relationship Id="rId28" Type="http://schemas.openxmlformats.org/officeDocument/2006/relationships/hyperlink" Target="http://socio.ch/poli/pst.htm" TargetMode="External"/><Relationship Id="rId36" Type="http://schemas.openxmlformats.org/officeDocument/2006/relationships/hyperlink" Target="http://socio.ch/poli/sol.htm" TargetMode="External"/><Relationship Id="rId10" Type="http://schemas.openxmlformats.org/officeDocument/2006/relationships/image" Target="http://socio.ch/poli/images/pdc.gif" TargetMode="External"/><Relationship Id="rId19" Type="http://schemas.openxmlformats.org/officeDocument/2006/relationships/image" Target="http://socio.ch/poli/images/FP.GIF" TargetMode="External"/><Relationship Id="rId31" Type="http://schemas.openxmlformats.org/officeDocument/2006/relationships/hyperlink" Target="http://socio.ch/poli/sd.htm" TargetMode="External"/><Relationship Id="rId44" Type="http://schemas.openxmlformats.org/officeDocument/2006/relationships/image" Target="http://socio.ch/poli/images/udc.gif" TargetMode="External"/><Relationship Id="rId4" Type="http://schemas.openxmlformats.org/officeDocument/2006/relationships/hyperlink" Target="http://socio.ch/poli/csp.htm" TargetMode="External"/><Relationship Id="rId9" Type="http://schemas.openxmlformats.org/officeDocument/2006/relationships/image" Target="../media/image42.gif"/><Relationship Id="rId14" Type="http://schemas.openxmlformats.org/officeDocument/2006/relationships/hyperlink" Target="http://socio.ch/poli/fdp.htm" TargetMode="External"/><Relationship Id="rId22" Type="http://schemas.openxmlformats.org/officeDocument/2006/relationships/image" Target="http://socio.ch/poli/images/gruene.gif" TargetMode="External"/><Relationship Id="rId27" Type="http://schemas.openxmlformats.org/officeDocument/2006/relationships/image" Target="../media/image48.png"/><Relationship Id="rId30" Type="http://schemas.openxmlformats.org/officeDocument/2006/relationships/image" Target="http://socio.ch/poli/images/Pop.gif" TargetMode="External"/><Relationship Id="rId35" Type="http://schemas.openxmlformats.org/officeDocument/2006/relationships/image" Target="http://socio.ch/poli/images/lega.gif" TargetMode="External"/><Relationship Id="rId43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hyperlink" Target="http://www.keystone.ch/public/teaser/1886640.jp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politics.ch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2B391F0-6793-4A70-95E8-3B0A6C31F6C2}" type="datetime2">
              <a:rPr lang="fr-FR" altLang="fr-FR"/>
              <a:pPr>
                <a:defRPr/>
              </a:pPr>
              <a:t>mardi 19 septembre 2017</a:t>
            </a:fld>
            <a:endParaRPr lang="fr-FR" altLang="fr-FR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7932" y="3068960"/>
            <a:ext cx="7992888" cy="1944216"/>
          </a:xfrm>
          <a:solidFill>
            <a:schemeClr val="bg1"/>
          </a:solidFill>
        </p:spPr>
        <p:txBody>
          <a:bodyPr/>
          <a:lstStyle/>
          <a:p>
            <a:r>
              <a:rPr lang="de-CH" sz="2400" dirty="0" smtClean="0"/>
              <a:t>De </a:t>
            </a:r>
            <a:r>
              <a:rPr lang="de-CH" sz="2400" dirty="0" err="1" smtClean="0"/>
              <a:t>l’e-voting</a:t>
            </a:r>
            <a:r>
              <a:rPr lang="de-CH" sz="2400" dirty="0" smtClean="0"/>
              <a:t> au </a:t>
            </a:r>
            <a:r>
              <a:rPr lang="de-CH" sz="2400" dirty="0" err="1" smtClean="0"/>
              <a:t>smartvoting</a:t>
            </a:r>
            <a:r>
              <a:rPr lang="fr-FR" altLang="de-DE" sz="3200" dirty="0" smtClean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fr-FR" altLang="de-DE" sz="3200" dirty="0" smtClean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de-CH" altLang="de-DE" sz="2400" dirty="0" smtClean="0">
                <a:solidFill>
                  <a:srgbClr val="0070C0"/>
                </a:solidFill>
                <a:latin typeface="Arial Unicode MS" panose="020B0604020202020204" pitchFamily="34" charset="-128"/>
              </a:rPr>
              <a:t> </a:t>
            </a:r>
            <a:r>
              <a:rPr lang="de-CH" sz="2400" b="0" dirty="0"/>
              <a:t/>
            </a:r>
            <a:br>
              <a:rPr lang="de-CH" sz="2400" b="0" dirty="0"/>
            </a:br>
            <a:r>
              <a:rPr lang="fr-FR" sz="2400" b="0" dirty="0"/>
              <a:t> </a:t>
            </a:r>
            <a:r>
              <a:rPr lang="fr-FR" sz="1800" b="0" dirty="0"/>
              <a:t>Faculté de droit, des sciences criminelles et d’administration </a:t>
            </a:r>
            <a:r>
              <a:rPr lang="fr-FR" sz="1800" b="0" dirty="0" smtClean="0"/>
              <a:t>publique, cérémonie d’ouverture des cours, mardi 19 septembre 2017</a:t>
            </a:r>
            <a:endParaRPr lang="fr-FR" altLang="fr-FR" sz="2400" dirty="0" smtClean="0">
              <a:solidFill>
                <a:srgbClr val="0070C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6" y="4822825"/>
            <a:ext cx="7799784" cy="165258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1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fr-CH" altLang="de-DE" sz="1600" kern="0" dirty="0" smtClean="0">
              <a:solidFill>
                <a:srgbClr val="000066"/>
              </a:solidFill>
            </a:endParaRPr>
          </a:p>
          <a:p>
            <a:pPr marL="0" indent="0" algn="ctr">
              <a:buNone/>
            </a:pPr>
            <a:r>
              <a:rPr lang="fr-CH" altLang="de-DE" sz="1600" kern="0" dirty="0" smtClean="0">
                <a:solidFill>
                  <a:srgbClr val="000066"/>
                </a:solidFill>
              </a:rPr>
              <a:t>Prof. Andreas Ladner, IDHEAP</a:t>
            </a:r>
          </a:p>
          <a:p>
            <a:endParaRPr lang="de-DE" altLang="de-DE" sz="1000" kern="0" dirty="0" smtClean="0"/>
          </a:p>
        </p:txBody>
      </p:sp>
    </p:spTree>
    <p:extLst>
      <p:ext uri="{BB962C8B-B14F-4D97-AF65-F5344CB8AC3E}">
        <p14:creationId xmlns:p14="http://schemas.microsoft.com/office/powerpoint/2010/main" val="11196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620713"/>
            <a:ext cx="6692900" cy="304800"/>
          </a:xfrm>
        </p:spPr>
        <p:txBody>
          <a:bodyPr/>
          <a:lstStyle/>
          <a:p>
            <a:r>
              <a:rPr lang="fr-CH" altLang="de-DE" sz="2400" smtClean="0"/>
              <a:t>Démocratie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628775"/>
            <a:ext cx="7640638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altLang="de-DE" b="1" smtClean="0"/>
              <a:t> 	</a:t>
            </a:r>
          </a:p>
          <a:p>
            <a:pPr>
              <a:buFont typeface="Wingdings" pitchFamily="2" charset="2"/>
              <a:buNone/>
            </a:pPr>
            <a:endParaRPr lang="de-DE" altLang="de-DE" b="1" smtClean="0"/>
          </a:p>
          <a:p>
            <a:pPr>
              <a:buFont typeface="Wingdings" pitchFamily="2" charset="2"/>
              <a:buNone/>
            </a:pPr>
            <a:r>
              <a:rPr lang="de-DE" altLang="de-DE" b="1" smtClean="0"/>
              <a:t>	</a:t>
            </a:r>
            <a:r>
              <a:rPr lang="fr-CH" altLang="de-DE" smtClean="0"/>
              <a:t>(Du </a:t>
            </a:r>
            <a:r>
              <a:rPr lang="fr-CH" altLang="de-DE" smtClean="0">
                <a:hlinkClick r:id="rId3" tooltip="Altgriechische Sprache"/>
              </a:rPr>
              <a:t>grec</a:t>
            </a:r>
            <a:r>
              <a:rPr lang="fr-CH" altLang="de-DE" smtClean="0"/>
              <a:t> </a:t>
            </a:r>
            <a:r>
              <a:rPr lang="fr-CH" altLang="de-DE" b="1" smtClean="0"/>
              <a:t>δημοκρατία</a:t>
            </a:r>
            <a:r>
              <a:rPr lang="fr-CH" altLang="de-DE" smtClean="0"/>
              <a:t>, composé de δήμος </a:t>
            </a:r>
            <a:r>
              <a:rPr lang="fr-CH" altLang="de-DE" i="1" smtClean="0"/>
              <a:t>dēmos</a:t>
            </a:r>
            <a:r>
              <a:rPr lang="fr-CH" altLang="de-DE" smtClean="0"/>
              <a:t> </a:t>
            </a:r>
            <a:r>
              <a:rPr lang="fr-CH" altLang="de-DE" smtClean="0">
                <a:hlinkClick r:id="rId4" tooltip="Volk"/>
              </a:rPr>
              <a:t>«peuple»</a:t>
            </a:r>
            <a:r>
              <a:rPr lang="fr-CH" altLang="de-DE" smtClean="0"/>
              <a:t> et de κρατία, </a:t>
            </a:r>
            <a:r>
              <a:rPr lang="fr-CH" altLang="de-DE" i="1" smtClean="0"/>
              <a:t>kratía</a:t>
            </a:r>
            <a:r>
              <a:rPr lang="fr-CH" altLang="de-DE" smtClean="0"/>
              <a:t> «pouvoir, domination, force»), désigne la souveraineté du peuple, le pouvoir de la majorité. </a:t>
            </a:r>
          </a:p>
          <a:p>
            <a:pPr>
              <a:buFont typeface="Wingdings" pitchFamily="2" charset="2"/>
              <a:buNone/>
            </a:pPr>
            <a:r>
              <a:rPr lang="fr-CH" altLang="de-DE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839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620713"/>
            <a:ext cx="6692900" cy="304800"/>
          </a:xfrm>
        </p:spPr>
        <p:txBody>
          <a:bodyPr/>
          <a:lstStyle/>
          <a:p>
            <a:r>
              <a:rPr lang="fr-CH" altLang="de-DE" sz="2400" smtClean="0"/>
              <a:t>Formule de Gettysburg (Abraham Lincoln, 1863)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357313"/>
            <a:ext cx="7640638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CH" altLang="de-DE" smtClean="0"/>
              <a:t>	</a:t>
            </a:r>
            <a:r>
              <a:rPr lang="fr-CH" altLang="de-DE" smtClean="0"/>
              <a:t>«government of the people, by the people, for the people»</a:t>
            </a:r>
          </a:p>
          <a:p>
            <a:pPr>
              <a:buFont typeface="Wingdings" pitchFamily="2" charset="2"/>
              <a:buNone/>
            </a:pPr>
            <a:endParaRPr lang="fr-CH" altLang="de-DE" smtClean="0"/>
          </a:p>
          <a:p>
            <a:pPr>
              <a:buFont typeface="Wingdings" pitchFamily="2" charset="2"/>
              <a:buNone/>
            </a:pPr>
            <a:r>
              <a:rPr lang="fr-CH" altLang="de-DE" smtClean="0"/>
              <a:t>    Le pouvoir vient du peuple et est exercé par le peuple lui-même, dans son propre intérêt.</a:t>
            </a:r>
          </a:p>
          <a:p>
            <a:pPr>
              <a:buFont typeface="Wingdings" pitchFamily="2" charset="2"/>
              <a:buNone/>
            </a:pPr>
            <a:r>
              <a:rPr lang="fr-CH" altLang="de-DE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fr-CH" altLang="de-DE" smtClean="0"/>
              <a:t>	Reprise de la formule de </a:t>
            </a:r>
            <a:r>
              <a:rPr lang="fr-CH" altLang="de-DE" smtClean="0">
                <a:hlinkClick r:id="rId3" tooltip="Périclès"/>
              </a:rPr>
              <a:t>Périclès</a:t>
            </a:r>
            <a:r>
              <a:rPr lang="fr-CH" altLang="de-DE" smtClean="0"/>
              <a:t>: «le gouvernement du peuple, par le peuple et pour le peuple».</a:t>
            </a:r>
          </a:p>
        </p:txBody>
      </p:sp>
    </p:spTree>
    <p:extLst>
      <p:ext uri="{BB962C8B-B14F-4D97-AF65-F5344CB8AC3E}">
        <p14:creationId xmlns:p14="http://schemas.microsoft.com/office/powerpoint/2010/main" val="8265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88640"/>
            <a:ext cx="6692900" cy="304800"/>
          </a:xfrm>
        </p:spPr>
        <p:txBody>
          <a:bodyPr/>
          <a:lstStyle/>
          <a:p>
            <a:r>
              <a:rPr lang="fr-CH" altLang="de-DE" sz="2400" dirty="0" smtClean="0"/>
              <a:t>Démocratie  (1)</a:t>
            </a:r>
          </a:p>
        </p:txBody>
      </p:sp>
      <p:pic>
        <p:nvPicPr>
          <p:cNvPr id="7171" name="Picture 4" descr="sokrat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22" y="4077072"/>
            <a:ext cx="12985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platon">
            <a:hlinkClick r:id="rId5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4102990"/>
            <a:ext cx="1358900" cy="1800225"/>
          </a:xfrm>
        </p:spPr>
      </p:pic>
      <p:pic>
        <p:nvPicPr>
          <p:cNvPr id="7173" name="Picture 6" descr="aristote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76015"/>
            <a:ext cx="1250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AthenAkropol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2" y="648930"/>
            <a:ext cx="47529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4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9261"/>
            <a:ext cx="8686800" cy="990600"/>
          </a:xfrm>
        </p:spPr>
        <p:txBody>
          <a:bodyPr/>
          <a:lstStyle/>
          <a:p>
            <a:r>
              <a:rPr lang="fr-CH" altLang="de-DE" sz="2400" dirty="0" smtClean="0"/>
              <a:t>Les Etats-Nations nous amènent la démocratie représentative (2)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8196" name="Picture 5" descr="Photo%20for%20A%20List%20of%20the%20EVILS%20of%20DEMOCRA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290638"/>
            <a:ext cx="31337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058%20-%20Moskau%20-%20Die%20Duma%20-%20das%20russische%20Parla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26841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houses_of_parliament_city_of_london_eng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789363"/>
            <a:ext cx="33845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 descr="assemblee_nationa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113088"/>
            <a:ext cx="359092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7900" name="Picture 12" descr="bundeshaus-90q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466975"/>
            <a:ext cx="47529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2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1285875" y="404664"/>
            <a:ext cx="6692900" cy="304800"/>
          </a:xfrm>
        </p:spPr>
        <p:txBody>
          <a:bodyPr/>
          <a:lstStyle/>
          <a:p>
            <a:r>
              <a:rPr lang="fr-CH" altLang="de-DE" sz="2400" dirty="0" smtClean="0"/>
              <a:t>Médias sociaux = web 2.0 = démocratie (3)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14438"/>
            <a:ext cx="661193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6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3214687" cy="5072063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1357312" y="332656"/>
            <a:ext cx="6692900" cy="304800"/>
          </a:xfrm>
        </p:spPr>
        <p:txBody>
          <a:bodyPr/>
          <a:lstStyle/>
          <a:p>
            <a:r>
              <a:rPr lang="fr-CH" altLang="de-DE" sz="2400" dirty="0" smtClean="0"/>
              <a:t>Démocratie 3.0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883444" y="1196752"/>
            <a:ext cx="7640637" cy="4114800"/>
          </a:xfrm>
        </p:spPr>
        <p:txBody>
          <a:bodyPr/>
          <a:lstStyle/>
          <a:p>
            <a:r>
              <a:rPr lang="fr-CH" altLang="de-DE" dirty="0" smtClean="0"/>
              <a:t>Démocratie 3.0 = synthèse de la démocratie antique et de la démocratie moderne</a:t>
            </a:r>
          </a:p>
          <a:p>
            <a:endParaRPr lang="fr-CH" altLang="de-DE" dirty="0" smtClean="0"/>
          </a:p>
          <a:p>
            <a:r>
              <a:rPr lang="fr-CH" altLang="de-DE" dirty="0" smtClean="0"/>
              <a:t>Les citoyennes et citoyens (des pays les plus divers) se réunissent dans l’agora virtuelle et tiennent eux-mêmes les rênes de la société (= poursuite de la compréhension athénienne de la démocratie, compte tenu de l’éloignement géographique et de la forte densité de population).</a:t>
            </a:r>
          </a:p>
        </p:txBody>
      </p:sp>
    </p:spTree>
    <p:extLst>
      <p:ext uri="{BB962C8B-B14F-4D97-AF65-F5344CB8AC3E}">
        <p14:creationId xmlns:p14="http://schemas.microsoft.com/office/powerpoint/2010/main" val="15172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-114301"/>
            <a:ext cx="8229600" cy="1143001"/>
          </a:xfrm>
          <a:noFill/>
        </p:spPr>
        <p:txBody>
          <a:bodyPr/>
          <a:lstStyle/>
          <a:p>
            <a:pPr eaLnBrk="1" hangingPunct="1"/>
            <a:r>
              <a:rPr lang="de-CH" altLang="de-DE" sz="2600" dirty="0" smtClean="0">
                <a:latin typeface="Verdana" panose="020B0604030504040204" pitchFamily="34" charset="0"/>
                <a:hlinkClick r:id="rId3"/>
              </a:rPr>
              <a:t>www.bundestag.de</a:t>
            </a:r>
            <a:r>
              <a:rPr lang="de-CH" altLang="de-DE" sz="2600" dirty="0" smtClean="0">
                <a:latin typeface="Verdana" panose="020B0604030504040204" pitchFamily="34" charset="0"/>
              </a:rPr>
              <a:t> </a:t>
            </a:r>
            <a:endParaRPr lang="de-DE" altLang="de-DE" sz="2600" dirty="0" smtClean="0">
              <a:latin typeface="Verdana" panose="020B060403050404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137525" cy="4176712"/>
          </a:xfrm>
          <a:noFill/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CH" altLang="de-DE" sz="2400" smtClean="0"/>
              <a:t>Text</a:t>
            </a:r>
            <a:endParaRPr lang="de-DE" altLang="de-DE" sz="240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2249"/>
            <a:ext cx="6643688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57188"/>
            <a:ext cx="22288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929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1285875" y="714375"/>
            <a:ext cx="6672263" cy="352425"/>
          </a:xfrm>
        </p:spPr>
        <p:txBody>
          <a:bodyPr/>
          <a:lstStyle/>
          <a:p>
            <a:r>
              <a:rPr lang="fr-CH" altLang="de-DE" sz="2400" smtClean="0"/>
              <a:t>Pétition contre les scanners corporels</a:t>
            </a:r>
          </a:p>
        </p:txBody>
      </p:sp>
      <p:sp>
        <p:nvSpPr>
          <p:cNvPr id="1331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85875"/>
            <a:ext cx="839311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9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228600" y="69057"/>
            <a:ext cx="8686800" cy="990600"/>
          </a:xfrm>
        </p:spPr>
        <p:txBody>
          <a:bodyPr/>
          <a:lstStyle/>
          <a:p>
            <a:r>
              <a:rPr lang="de-CH" altLang="de-DE" sz="2400" dirty="0" smtClean="0"/>
              <a:t>www.number10.gov.uk/communicate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6165304" cy="453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6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204912" y="332656"/>
            <a:ext cx="7521575" cy="304800"/>
          </a:xfrm>
        </p:spPr>
        <p:txBody>
          <a:bodyPr/>
          <a:lstStyle/>
          <a:p>
            <a:r>
              <a:rPr lang="de-CH" altLang="de-DE" sz="2400" dirty="0" smtClean="0">
                <a:hlinkClick r:id="rId3"/>
              </a:rPr>
              <a:t>www.barackobama.com</a:t>
            </a:r>
            <a:r>
              <a:rPr lang="de-CH" altLang="de-DE" sz="2400" dirty="0" smtClean="0"/>
              <a:t> et </a:t>
            </a:r>
            <a:r>
              <a:rPr lang="de-CH" altLang="de-DE" sz="2400" dirty="0" smtClean="0">
                <a:hlinkClick r:id="rId4"/>
              </a:rPr>
              <a:t>www.whitehouse.gov</a:t>
            </a:r>
            <a:r>
              <a:rPr lang="de-CH" altLang="de-DE" sz="2400" dirty="0" smtClean="0"/>
              <a:t>  </a:t>
            </a:r>
            <a:endParaRPr lang="de-CH" altLang="de-DE" sz="2800" dirty="0" smtClean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980728"/>
            <a:ext cx="4751387" cy="3000375"/>
          </a:xfr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2786063"/>
            <a:ext cx="48228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2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228600" y="214313"/>
            <a:ext cx="8686800" cy="990600"/>
          </a:xfrm>
        </p:spPr>
        <p:txBody>
          <a:bodyPr/>
          <a:lstStyle/>
          <a:p>
            <a:r>
              <a:rPr lang="de-CH" altLang="de-DE" sz="2400" dirty="0" smtClean="0"/>
              <a:t>www.fixmystreet.com</a:t>
            </a:r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7337425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95700"/>
            <a:ext cx="23907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0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1265238" y="500063"/>
            <a:ext cx="7593012" cy="495300"/>
          </a:xfrm>
        </p:spPr>
        <p:txBody>
          <a:bodyPr/>
          <a:lstStyle/>
          <a:p>
            <a:r>
              <a:rPr lang="fr-CH" altLang="de-DE" sz="2400" smtClean="0"/>
              <a:t>Web 2.0: campagnes contre des personnalités politiques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285875"/>
            <a:ext cx="8382000" cy="4714875"/>
          </a:xfrm>
          <a:noFill/>
        </p:spPr>
      </p:pic>
    </p:spTree>
    <p:extLst>
      <p:ext uri="{BB962C8B-B14F-4D97-AF65-F5344CB8AC3E}">
        <p14:creationId xmlns:p14="http://schemas.microsoft.com/office/powerpoint/2010/main" val="11051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692900" cy="304800"/>
          </a:xfrm>
        </p:spPr>
        <p:txBody>
          <a:bodyPr/>
          <a:lstStyle/>
          <a:p>
            <a:r>
              <a:rPr lang="fr-CH" altLang="de-DE" sz="2400" dirty="0" smtClean="0"/>
              <a:t>Campagnes de référendum  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124744"/>
            <a:ext cx="7874000" cy="4429125"/>
          </a:xfrm>
          <a:noFill/>
        </p:spPr>
      </p:pic>
    </p:spTree>
    <p:extLst>
      <p:ext uri="{BB962C8B-B14F-4D97-AF65-F5344CB8AC3E}">
        <p14:creationId xmlns:p14="http://schemas.microsoft.com/office/powerpoint/2010/main" val="37427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1225550" y="260648"/>
            <a:ext cx="6692900" cy="369887"/>
          </a:xfrm>
        </p:spPr>
        <p:txBody>
          <a:bodyPr/>
          <a:lstStyle/>
          <a:p>
            <a:r>
              <a:rPr lang="de-CH" altLang="de-DE" sz="2400" dirty="0" smtClean="0"/>
              <a:t>www.amazee.com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795337"/>
            <a:ext cx="6386512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altLang="de-DE" smtClean="0"/>
          </a:p>
        </p:txBody>
      </p:sp>
      <p:sp>
        <p:nvSpPr>
          <p:cNvPr id="20483" name="Inhaltsplatzhalter 2"/>
          <p:cNvSpPr>
            <a:spLocks noGrp="1"/>
          </p:cNvSpPr>
          <p:nvPr>
            <p:ph idx="1"/>
          </p:nvPr>
        </p:nvSpPr>
        <p:spPr>
          <a:xfrm>
            <a:off x="900113" y="1989138"/>
            <a:ext cx="7640637" cy="41148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fr-CH" altLang="de-DE" b="1" smtClean="0">
                <a:solidFill>
                  <a:schemeClr val="tx2"/>
                </a:solidFill>
              </a:rPr>
              <a:t>Et si la démocratie en ligne s’adressait au cœur de la démocratie?</a:t>
            </a:r>
          </a:p>
        </p:txBody>
      </p:sp>
    </p:spTree>
    <p:extLst>
      <p:ext uri="{BB962C8B-B14F-4D97-AF65-F5344CB8AC3E}">
        <p14:creationId xmlns:p14="http://schemas.microsoft.com/office/powerpoint/2010/main" val="39650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de-DE" dirty="0" smtClean="0"/>
              <a:t>Les élections !!!</a:t>
            </a:r>
            <a:endParaRPr lang="fr-CH" altLang="de-DE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556792"/>
            <a:ext cx="7640637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de-CH" altLang="de-DE" sz="4000" b="1" dirty="0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de-CH" altLang="de-DE" sz="4000" b="1" dirty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de-CH" altLang="de-DE" sz="4000" b="1" dirty="0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de-CH" altLang="de-DE" sz="4000" b="1" dirty="0" smtClean="0">
                <a:solidFill>
                  <a:schemeClr val="tx2"/>
                </a:solidFill>
              </a:rPr>
              <a:t>www.smartvote.ch</a:t>
            </a:r>
            <a:endParaRPr lang="de-DE" altLang="de-DE" sz="5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23528" y="332656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E-Democracy and elections: Three different spheres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827584" y="1484784"/>
            <a:ext cx="7132637" cy="1441450"/>
            <a:chOff x="1123" y="1598"/>
            <a:chExt cx="4493" cy="908"/>
          </a:xfrm>
        </p:grpSpPr>
        <p:sp>
          <p:nvSpPr>
            <p:cNvPr id="25607" name="AutoShape 4"/>
            <p:cNvSpPr>
              <a:spLocks noChangeArrowheads="1"/>
            </p:cNvSpPr>
            <p:nvPr/>
          </p:nvSpPr>
          <p:spPr bwMode="auto">
            <a:xfrm>
              <a:off x="1123" y="1598"/>
              <a:ext cx="1339" cy="908"/>
            </a:xfrm>
            <a:prstGeom prst="chevron">
              <a:avLst>
                <a:gd name="adj" fmla="val 36409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296" tIns="41148" rIns="82296" bIns="41148" anchor="ctr"/>
            <a:lstStyle>
              <a:lvl1pPr algn="l" defTabSz="822325">
                <a:lnSpc>
                  <a:spcPct val="140000"/>
                </a:lnSpc>
                <a:spcBef>
                  <a:spcPct val="2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>
                  <a:solidFill>
                    <a:schemeClr val="hlink"/>
                  </a:solidFill>
                  <a:latin typeface="Verdana" panose="020B0604030504040204" pitchFamily="34" charset="0"/>
                </a:defRPr>
              </a:lvl2pPr>
              <a:lvl3pPr marL="1143000" indent="-228600" algn="l" defTabSz="822325">
                <a:lnSpc>
                  <a:spcPct val="140000"/>
                </a:lnSpc>
                <a:spcBef>
                  <a:spcPct val="20000"/>
                </a:spcBef>
                <a:buChar char="•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3pPr>
              <a:lvl4pPr marL="1600200" indent="-22860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4pPr>
              <a:lvl5pPr marL="2057400" indent="-228600" algn="l" defTabSz="822325">
                <a:lnSpc>
                  <a:spcPct val="140000"/>
                </a:lnSpc>
                <a:spcBef>
                  <a:spcPct val="20000"/>
                </a:spcBef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5pPr>
              <a:lvl6pPr marL="25146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6pPr>
              <a:lvl7pPr marL="29718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7pPr>
              <a:lvl8pPr marL="34290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8pPr>
              <a:lvl9pPr marL="38862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de-DE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608" name="Rectangle 5"/>
            <p:cNvSpPr>
              <a:spLocks noChangeArrowheads="1"/>
            </p:cNvSpPr>
            <p:nvPr/>
          </p:nvSpPr>
          <p:spPr bwMode="auto">
            <a:xfrm>
              <a:off x="1552" y="1860"/>
              <a:ext cx="638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296" tIns="41148" rIns="82296" bIns="41148" anchor="ctr">
              <a:spAutoFit/>
            </a:bodyPr>
            <a:lstStyle>
              <a:lvl1pPr algn="l" defTabSz="822325">
                <a:lnSpc>
                  <a:spcPct val="140000"/>
                </a:lnSpc>
                <a:spcBef>
                  <a:spcPct val="2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>
                  <a:solidFill>
                    <a:schemeClr val="hlink"/>
                  </a:solidFill>
                  <a:latin typeface="Verdana" panose="020B0604030504040204" pitchFamily="34" charset="0"/>
                </a:defRPr>
              </a:lvl2pPr>
              <a:lvl3pPr marL="1143000" indent="-228600" algn="l" defTabSz="822325">
                <a:lnSpc>
                  <a:spcPct val="140000"/>
                </a:lnSpc>
                <a:spcBef>
                  <a:spcPct val="20000"/>
                </a:spcBef>
                <a:buChar char="•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3pPr>
              <a:lvl4pPr marL="1600200" indent="-22860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4pPr>
              <a:lvl5pPr marL="2057400" indent="-228600" algn="l" defTabSz="822325">
                <a:lnSpc>
                  <a:spcPct val="140000"/>
                </a:lnSpc>
                <a:spcBef>
                  <a:spcPct val="20000"/>
                </a:spcBef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5pPr>
              <a:lvl6pPr marL="25146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6pPr>
              <a:lvl7pPr marL="29718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7pPr>
              <a:lvl8pPr marL="34290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8pPr>
              <a:lvl9pPr marL="38862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CH" altLang="de-DE" sz="1400">
                  <a:latin typeface="Arial Unicode MS" panose="020B0604020202020204" pitchFamily="34" charset="-128"/>
                  <a:cs typeface="Arial" panose="020B0604020202020204" pitchFamily="34" charset="0"/>
                </a:rPr>
                <a:t>Pre-Voting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CH" altLang="de-DE" sz="1400">
                  <a:latin typeface="Arial Unicode MS" panose="020B0604020202020204" pitchFamily="34" charset="-128"/>
                  <a:cs typeface="Arial" panose="020B0604020202020204" pitchFamily="34" charset="0"/>
                </a:rPr>
                <a:t>Sphere</a:t>
              </a:r>
            </a:p>
          </p:txBody>
        </p:sp>
        <p:sp>
          <p:nvSpPr>
            <p:cNvPr id="25609" name="AutoShape 6"/>
            <p:cNvSpPr>
              <a:spLocks noChangeArrowheads="1"/>
            </p:cNvSpPr>
            <p:nvPr/>
          </p:nvSpPr>
          <p:spPr bwMode="auto">
            <a:xfrm>
              <a:off x="2722" y="1598"/>
              <a:ext cx="1339" cy="908"/>
            </a:xfrm>
            <a:prstGeom prst="chevron">
              <a:avLst>
                <a:gd name="adj" fmla="val 36409"/>
              </a:avLst>
            </a:prstGeom>
            <a:solidFill>
              <a:srgbClr val="AEC9D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296" tIns="41148" rIns="82296" bIns="41148" anchor="ctr"/>
            <a:lstStyle>
              <a:lvl1pPr algn="l" defTabSz="822325">
                <a:lnSpc>
                  <a:spcPct val="140000"/>
                </a:lnSpc>
                <a:spcBef>
                  <a:spcPct val="2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>
                  <a:solidFill>
                    <a:schemeClr val="hlink"/>
                  </a:solidFill>
                  <a:latin typeface="Verdana" panose="020B0604030504040204" pitchFamily="34" charset="0"/>
                </a:defRPr>
              </a:lvl2pPr>
              <a:lvl3pPr marL="1143000" indent="-228600" algn="l" defTabSz="822325">
                <a:lnSpc>
                  <a:spcPct val="140000"/>
                </a:lnSpc>
                <a:spcBef>
                  <a:spcPct val="20000"/>
                </a:spcBef>
                <a:buChar char="•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3pPr>
              <a:lvl4pPr marL="1600200" indent="-22860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4pPr>
              <a:lvl5pPr marL="2057400" indent="-228600" algn="l" defTabSz="822325">
                <a:lnSpc>
                  <a:spcPct val="140000"/>
                </a:lnSpc>
                <a:spcBef>
                  <a:spcPct val="20000"/>
                </a:spcBef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5pPr>
              <a:lvl6pPr marL="25146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6pPr>
              <a:lvl7pPr marL="29718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7pPr>
              <a:lvl8pPr marL="34290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8pPr>
              <a:lvl9pPr marL="38862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de-DE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610" name="Rectangle 7"/>
            <p:cNvSpPr>
              <a:spLocks noChangeArrowheads="1"/>
            </p:cNvSpPr>
            <p:nvPr/>
          </p:nvSpPr>
          <p:spPr bwMode="auto">
            <a:xfrm>
              <a:off x="3202" y="1860"/>
              <a:ext cx="468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296" tIns="41148" rIns="82296" bIns="41148" anchor="ctr">
              <a:spAutoFit/>
            </a:bodyPr>
            <a:lstStyle>
              <a:lvl1pPr algn="l" defTabSz="822325">
                <a:lnSpc>
                  <a:spcPct val="140000"/>
                </a:lnSpc>
                <a:spcBef>
                  <a:spcPct val="2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>
                  <a:solidFill>
                    <a:schemeClr val="hlink"/>
                  </a:solidFill>
                  <a:latin typeface="Verdana" panose="020B0604030504040204" pitchFamily="34" charset="0"/>
                </a:defRPr>
              </a:lvl2pPr>
              <a:lvl3pPr marL="1143000" indent="-228600" algn="l" defTabSz="822325">
                <a:lnSpc>
                  <a:spcPct val="140000"/>
                </a:lnSpc>
                <a:spcBef>
                  <a:spcPct val="20000"/>
                </a:spcBef>
                <a:buChar char="•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3pPr>
              <a:lvl4pPr marL="1600200" indent="-22860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4pPr>
              <a:lvl5pPr marL="2057400" indent="-228600" algn="l" defTabSz="822325">
                <a:lnSpc>
                  <a:spcPct val="140000"/>
                </a:lnSpc>
                <a:spcBef>
                  <a:spcPct val="20000"/>
                </a:spcBef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5pPr>
              <a:lvl6pPr marL="25146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6pPr>
              <a:lvl7pPr marL="29718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7pPr>
              <a:lvl8pPr marL="34290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8pPr>
              <a:lvl9pPr marL="38862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CH" altLang="de-DE" sz="1400">
                  <a:latin typeface="Arial Unicode MS" panose="020B0604020202020204" pitchFamily="34" charset="-128"/>
                  <a:cs typeface="Arial" panose="020B0604020202020204" pitchFamily="34" charset="0"/>
                </a:rPr>
                <a:t>Voting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CH" altLang="de-DE" sz="1400">
                  <a:latin typeface="Arial Unicode MS" panose="020B0604020202020204" pitchFamily="34" charset="-128"/>
                  <a:cs typeface="Arial" panose="020B0604020202020204" pitchFamily="34" charset="0"/>
                </a:rPr>
                <a:t>Sphere</a:t>
              </a:r>
              <a:endParaRPr lang="de-CH" altLang="de-DE">
                <a:latin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5611" name="AutoShape 8"/>
            <p:cNvSpPr>
              <a:spLocks noChangeArrowheads="1"/>
            </p:cNvSpPr>
            <p:nvPr/>
          </p:nvSpPr>
          <p:spPr bwMode="auto">
            <a:xfrm>
              <a:off x="4277" y="1598"/>
              <a:ext cx="1339" cy="908"/>
            </a:xfrm>
            <a:prstGeom prst="chevron">
              <a:avLst>
                <a:gd name="adj" fmla="val 36409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296" tIns="41148" rIns="82296" bIns="41148" anchor="ctr"/>
            <a:lstStyle>
              <a:lvl1pPr algn="l" defTabSz="822325">
                <a:lnSpc>
                  <a:spcPct val="140000"/>
                </a:lnSpc>
                <a:spcBef>
                  <a:spcPct val="2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>
                  <a:solidFill>
                    <a:schemeClr val="hlink"/>
                  </a:solidFill>
                  <a:latin typeface="Verdana" panose="020B0604030504040204" pitchFamily="34" charset="0"/>
                </a:defRPr>
              </a:lvl2pPr>
              <a:lvl3pPr marL="1143000" indent="-228600" algn="l" defTabSz="822325">
                <a:lnSpc>
                  <a:spcPct val="140000"/>
                </a:lnSpc>
                <a:spcBef>
                  <a:spcPct val="20000"/>
                </a:spcBef>
                <a:buChar char="•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3pPr>
              <a:lvl4pPr marL="1600200" indent="-22860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4pPr>
              <a:lvl5pPr marL="2057400" indent="-228600" algn="l" defTabSz="822325">
                <a:lnSpc>
                  <a:spcPct val="140000"/>
                </a:lnSpc>
                <a:spcBef>
                  <a:spcPct val="20000"/>
                </a:spcBef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5pPr>
              <a:lvl6pPr marL="25146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6pPr>
              <a:lvl7pPr marL="29718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7pPr>
              <a:lvl8pPr marL="34290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8pPr>
              <a:lvl9pPr marL="38862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de-DE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612" name="Rectangle 9"/>
            <p:cNvSpPr>
              <a:spLocks noChangeArrowheads="1"/>
            </p:cNvSpPr>
            <p:nvPr/>
          </p:nvSpPr>
          <p:spPr bwMode="auto">
            <a:xfrm>
              <a:off x="4671" y="1860"/>
              <a:ext cx="688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296" tIns="41148" rIns="82296" bIns="41148" anchor="ctr">
              <a:spAutoFit/>
            </a:bodyPr>
            <a:lstStyle>
              <a:lvl1pPr algn="l" defTabSz="822325">
                <a:lnSpc>
                  <a:spcPct val="140000"/>
                </a:lnSpc>
                <a:spcBef>
                  <a:spcPct val="2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>
                  <a:solidFill>
                    <a:schemeClr val="hlink"/>
                  </a:solidFill>
                  <a:latin typeface="Verdana" panose="020B0604030504040204" pitchFamily="34" charset="0"/>
                </a:defRPr>
              </a:lvl2pPr>
              <a:lvl3pPr marL="1143000" indent="-228600" algn="l" defTabSz="822325">
                <a:lnSpc>
                  <a:spcPct val="140000"/>
                </a:lnSpc>
                <a:spcBef>
                  <a:spcPct val="20000"/>
                </a:spcBef>
                <a:buChar char="•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3pPr>
              <a:lvl4pPr marL="1600200" indent="-228600" algn="l" defTabSz="822325">
                <a:lnSpc>
                  <a:spcPct val="140000"/>
                </a:lnSpc>
                <a:spcBef>
                  <a:spcPct val="20000"/>
                </a:spcBef>
                <a:buChar char="–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4pPr>
              <a:lvl5pPr marL="2057400" indent="-228600" algn="l" defTabSz="822325">
                <a:lnSpc>
                  <a:spcPct val="140000"/>
                </a:lnSpc>
                <a:spcBef>
                  <a:spcPct val="20000"/>
                </a:spcBef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5pPr>
              <a:lvl6pPr marL="25146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6pPr>
              <a:lvl7pPr marL="29718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7pPr>
              <a:lvl8pPr marL="34290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8pPr>
              <a:lvl9pPr marL="3886200" indent="-228600" defTabSz="822325" eaLnBrk="0" fontAlgn="base" hangingPunct="0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folHlink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CH" altLang="de-DE" sz="1400">
                  <a:latin typeface="Arial Unicode MS" panose="020B0604020202020204" pitchFamily="34" charset="-128"/>
                  <a:cs typeface="Arial" panose="020B0604020202020204" pitchFamily="34" charset="0"/>
                </a:rPr>
                <a:t>Post-Voting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CH" altLang="de-DE" sz="1400">
                  <a:latin typeface="Arial Unicode MS" panose="020B0604020202020204" pitchFamily="34" charset="-128"/>
                  <a:cs typeface="Arial" panose="020B0604020202020204" pitchFamily="34" charset="0"/>
                </a:rPr>
                <a:t>Sphere</a:t>
              </a:r>
              <a:endParaRPr lang="de-CH" altLang="de-DE">
                <a:latin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900113" y="3212976"/>
            <a:ext cx="20574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148" tIns="0" rIns="41148" bIns="0"/>
          <a:lstStyle>
            <a:lvl1pPr marL="150813" indent="-150813" algn="l" defTabSz="739775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defTabSz="739775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 defTabSz="739775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 defTabSz="739775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 defTabSz="739775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ts val="563"/>
              </a:spcBef>
              <a:buFont typeface="Wingdings" panose="05000000000000000000" pitchFamily="2" charset="2"/>
              <a:buNone/>
            </a:pPr>
            <a:r>
              <a:rPr lang="de-CH" altLang="de-DE" sz="1800" b="1" dirty="0">
                <a:latin typeface="Arial Unicode MS" panose="020B0604020202020204" pitchFamily="34" charset="-128"/>
                <a:cs typeface="Arial" panose="020B0604020202020204" pitchFamily="34" charset="0"/>
              </a:rPr>
              <a:t>Opinion </a:t>
            </a:r>
            <a:r>
              <a:rPr lang="de-CH" altLang="de-DE" sz="1800" b="1" dirty="0" err="1">
                <a:latin typeface="Arial Unicode MS" panose="020B0604020202020204" pitchFamily="34" charset="-128"/>
                <a:cs typeface="Arial" panose="020B0604020202020204" pitchFamily="34" charset="0"/>
              </a:rPr>
              <a:t>formation</a:t>
            </a:r>
            <a:endParaRPr lang="de-CH" altLang="de-DE" sz="1800" dirty="0">
              <a:latin typeface="Arial Unicode MS" panose="020B0604020202020204" pitchFamily="34" charset="-128"/>
              <a:cs typeface="Arial" panose="020B0604020202020204" pitchFamily="34" charset="0"/>
            </a:endParaRPr>
          </a:p>
          <a:p>
            <a:pPr eaLnBrk="1" hangingPunct="1">
              <a:spcBef>
                <a:spcPts val="563"/>
              </a:spcBef>
            </a:pPr>
            <a:r>
              <a:rPr lang="de-CH" altLang="de-DE" sz="1800" dirty="0">
                <a:latin typeface="Arial Unicode MS" panose="020B0604020202020204" pitchFamily="34" charset="-128"/>
                <a:cs typeface="Arial" panose="020B0604020202020204" pitchFamily="34" charset="0"/>
              </a:rPr>
              <a:t>Websites, </a:t>
            </a:r>
            <a:r>
              <a:rPr lang="de-CH" altLang="de-DE" sz="1800" dirty="0" err="1">
                <a:latin typeface="Arial Unicode MS" panose="020B0604020202020204" pitchFamily="34" charset="-128"/>
                <a:cs typeface="Arial" panose="020B0604020202020204" pitchFamily="34" charset="0"/>
              </a:rPr>
              <a:t>blogs</a:t>
            </a:r>
            <a:r>
              <a:rPr lang="de-CH" altLang="de-DE" sz="1800" dirty="0">
                <a:latin typeface="Arial Unicode MS" panose="020B0604020202020204" pitchFamily="34" charset="-128"/>
                <a:cs typeface="Arial" panose="020B0604020202020204" pitchFamily="34" charset="0"/>
              </a:rPr>
              <a:t>, etc.</a:t>
            </a:r>
          </a:p>
          <a:p>
            <a:pPr eaLnBrk="1" hangingPunct="1">
              <a:spcBef>
                <a:spcPts val="563"/>
              </a:spcBef>
            </a:pPr>
            <a:r>
              <a:rPr lang="de-CH" altLang="de-DE" sz="1800" dirty="0" err="1">
                <a:latin typeface="Arial Unicode MS" panose="020B0604020202020204" pitchFamily="34" charset="-128"/>
                <a:cs typeface="Arial" panose="020B0604020202020204" pitchFamily="34" charset="0"/>
              </a:rPr>
              <a:t>Voting</a:t>
            </a:r>
            <a:r>
              <a:rPr lang="de-CH" altLang="de-DE" sz="1800" dirty="0">
                <a:latin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de-CH" altLang="de-DE" sz="1800" dirty="0" err="1">
                <a:latin typeface="Arial Unicode MS" panose="020B0604020202020204" pitchFamily="34" charset="-128"/>
                <a:cs typeface="Arial" panose="020B0604020202020204" pitchFamily="34" charset="0"/>
              </a:rPr>
              <a:t>assistance</a:t>
            </a:r>
            <a:r>
              <a:rPr lang="de-CH" altLang="de-DE" sz="1800" dirty="0">
                <a:latin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de-CH" altLang="de-DE" sz="1800" dirty="0" err="1">
                <a:latin typeface="Arial Unicode MS" panose="020B0604020202020204" pitchFamily="34" charset="-128"/>
                <a:cs typeface="Arial" panose="020B0604020202020204" pitchFamily="34" charset="0"/>
              </a:rPr>
              <a:t>tools</a:t>
            </a:r>
            <a:endParaRPr lang="de-CH" altLang="de-DE" sz="1800" dirty="0">
              <a:latin typeface="Arial Unicode MS" panose="020B0604020202020204" pitchFamily="34" charset="-128"/>
              <a:cs typeface="Arial" panose="020B0604020202020204" pitchFamily="34" charset="0"/>
            </a:endParaRPr>
          </a:p>
          <a:p>
            <a:pPr algn="r" eaLnBrk="1" hangingPunct="1">
              <a:spcBef>
                <a:spcPts val="563"/>
              </a:spcBef>
              <a:buFont typeface="Wingdings" panose="05000000000000000000" pitchFamily="2" charset="2"/>
              <a:buNone/>
            </a:pPr>
            <a:r>
              <a:rPr lang="en-GB" altLang="de-DE" sz="1800" dirty="0">
                <a:latin typeface="Arial Unicode MS" panose="020B0604020202020204" pitchFamily="34" charset="-128"/>
                <a:ea typeface="ヒラギノ角ゴ Pro W3"/>
                <a:cs typeface="ヒラギノ角ゴ Pro W3"/>
              </a:rPr>
              <a:t>⇒ </a:t>
            </a:r>
            <a:r>
              <a:rPr lang="en-GB" altLang="de-DE" sz="2800" b="1" dirty="0" err="1">
                <a:solidFill>
                  <a:schemeClr val="tx2"/>
                </a:solidFill>
                <a:latin typeface="Arial Unicode MS" panose="020B0604020202020204" pitchFamily="34" charset="-128"/>
                <a:ea typeface="ヒラギノ角ゴ Pro W3"/>
                <a:cs typeface="ヒラギノ角ゴ Pro W3"/>
              </a:rPr>
              <a:t>smartvote</a:t>
            </a:r>
            <a:endParaRPr lang="de-CH" altLang="de-DE" sz="2800" b="1" dirty="0">
              <a:solidFill>
                <a:schemeClr val="tx2"/>
              </a:solidFill>
              <a:latin typeface="Arial Unicode MS" panose="020B0604020202020204" pitchFamily="34" charset="-128"/>
              <a:cs typeface="Arial" panose="020B0604020202020204" pitchFamily="34" charset="0"/>
            </a:endParaRPr>
          </a:p>
          <a:p>
            <a:pPr algn="r" eaLnBrk="1" hangingPunct="1">
              <a:spcBef>
                <a:spcPts val="563"/>
              </a:spcBef>
              <a:buFont typeface="Wingdings" panose="05000000000000000000" pitchFamily="2" charset="2"/>
              <a:buNone/>
            </a:pPr>
            <a:endParaRPr lang="de-CH" altLang="de-DE" sz="1600" dirty="0">
              <a:latin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3492500" y="3212976"/>
            <a:ext cx="20574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148" tIns="0" rIns="41148" bIns="0"/>
          <a:lstStyle>
            <a:lvl1pPr marL="150813" indent="-150813" algn="l" defTabSz="739775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defTabSz="739775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 defTabSz="739775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 defTabSz="739775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 defTabSz="739775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ts val="563"/>
              </a:spcBef>
              <a:buFont typeface="Wingdings" panose="05000000000000000000" pitchFamily="2" charset="2"/>
              <a:buNone/>
            </a:pPr>
            <a:r>
              <a:rPr lang="de-CH" altLang="de-DE" sz="1800" b="1">
                <a:latin typeface="Arial Unicode MS" panose="020B0604020202020204" pitchFamily="34" charset="-128"/>
                <a:cs typeface="Arial" panose="020B0604020202020204" pitchFamily="34" charset="0"/>
              </a:rPr>
              <a:t>Act of voting</a:t>
            </a:r>
            <a:endParaRPr lang="de-CH" altLang="de-DE" sz="1800">
              <a:latin typeface="Arial Unicode MS" panose="020B0604020202020204" pitchFamily="34" charset="-128"/>
              <a:cs typeface="Arial" panose="020B0604020202020204" pitchFamily="34" charset="0"/>
            </a:endParaRPr>
          </a:p>
          <a:p>
            <a:pPr eaLnBrk="1" hangingPunct="1">
              <a:spcBef>
                <a:spcPts val="563"/>
              </a:spcBef>
            </a:pPr>
            <a:r>
              <a:rPr lang="de-CH" altLang="de-DE" sz="1800">
                <a:latin typeface="Arial Unicode MS" panose="020B0604020202020204" pitchFamily="34" charset="-128"/>
                <a:cs typeface="Arial" panose="020B0604020202020204" pitchFamily="34" charset="0"/>
              </a:rPr>
              <a:t>E-voting</a:t>
            </a:r>
          </a:p>
        </p:txBody>
      </p:sp>
      <p:sp>
        <p:nvSpPr>
          <p:cNvPr id="25606" name="Rectangle 12"/>
          <p:cNvSpPr>
            <a:spLocks noChangeArrowheads="1"/>
          </p:cNvSpPr>
          <p:nvPr/>
        </p:nvSpPr>
        <p:spPr bwMode="auto">
          <a:xfrm>
            <a:off x="6019800" y="3232026"/>
            <a:ext cx="20574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148" tIns="0" rIns="41148" bIns="0"/>
          <a:lstStyle>
            <a:lvl1pPr marL="150813" indent="-150813" algn="l" defTabSz="739775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defTabSz="739775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 defTabSz="739775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 defTabSz="739775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 defTabSz="739775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defTabSz="73977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ts val="563"/>
              </a:spcBef>
              <a:buFont typeface="Wingdings" panose="05000000000000000000" pitchFamily="2" charset="2"/>
              <a:buNone/>
            </a:pPr>
            <a:r>
              <a:rPr lang="de-CH" altLang="de-DE" sz="1800" b="1">
                <a:latin typeface="Arial Unicode MS" panose="020B0604020202020204" pitchFamily="34" charset="-128"/>
                <a:cs typeface="Arial" panose="020B0604020202020204" pitchFamily="34" charset="0"/>
              </a:rPr>
              <a:t>Monitoring</a:t>
            </a:r>
            <a:endParaRPr lang="de-CH" altLang="de-DE" sz="1800">
              <a:latin typeface="Arial Unicode MS" panose="020B0604020202020204" pitchFamily="34" charset="-128"/>
              <a:cs typeface="Arial" panose="020B0604020202020204" pitchFamily="34" charset="0"/>
            </a:endParaRPr>
          </a:p>
          <a:p>
            <a:pPr eaLnBrk="1" hangingPunct="1">
              <a:spcBef>
                <a:spcPts val="563"/>
              </a:spcBef>
            </a:pPr>
            <a:r>
              <a:rPr lang="de-CH" altLang="de-DE" sz="1800">
                <a:latin typeface="Arial Unicode MS" panose="020B0604020202020204" pitchFamily="34" charset="-128"/>
                <a:cs typeface="Arial" panose="020B0604020202020204" pitchFamily="34" charset="0"/>
              </a:rPr>
              <a:t>MP/party activities</a:t>
            </a:r>
          </a:p>
          <a:p>
            <a:pPr eaLnBrk="1" hangingPunct="1">
              <a:spcBef>
                <a:spcPts val="563"/>
              </a:spcBef>
              <a:buFont typeface="Wingdings" panose="05000000000000000000" pitchFamily="2" charset="2"/>
              <a:buNone/>
            </a:pPr>
            <a:r>
              <a:rPr lang="en-GB" altLang="de-DE" sz="1800">
                <a:latin typeface="Arial Unicode MS" panose="020B0604020202020204" pitchFamily="34" charset="-128"/>
                <a:ea typeface="ヒラギノ角ゴ Pro W3"/>
                <a:cs typeface="ヒラギノ角ゴ Pro W3"/>
              </a:rPr>
              <a:t>⇒ smartmonitor</a:t>
            </a:r>
            <a:endParaRPr lang="de-CH" altLang="de-DE" sz="1800">
              <a:latin typeface="Arial Unicode MS" panose="020B0604020202020204" pitchFamily="34" charset="-128"/>
              <a:cs typeface="Arial" panose="020B0604020202020204" pitchFamily="34" charset="0"/>
            </a:endParaRPr>
          </a:p>
          <a:p>
            <a:pPr algn="r" eaLnBrk="1" hangingPunct="1">
              <a:spcBef>
                <a:spcPts val="563"/>
              </a:spcBef>
              <a:buFont typeface="Wingdings" panose="05000000000000000000" pitchFamily="2" charset="2"/>
              <a:buNone/>
            </a:pPr>
            <a:endParaRPr lang="de-CH" altLang="de-DE" sz="1800">
              <a:latin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1575" y="548680"/>
            <a:ext cx="6692900" cy="304800"/>
          </a:xfrm>
        </p:spPr>
        <p:txBody>
          <a:bodyPr/>
          <a:lstStyle/>
          <a:p>
            <a:pPr eaLnBrk="1" hangingPunct="1"/>
            <a:r>
              <a:rPr lang="de-CH" altLang="de-DE" sz="2400" dirty="0" err="1" smtClean="0"/>
              <a:t>Creuser</a:t>
            </a:r>
            <a:r>
              <a:rPr lang="de-CH" altLang="de-DE" sz="2400" dirty="0" smtClean="0"/>
              <a:t> </a:t>
            </a:r>
            <a:r>
              <a:rPr lang="de-CH" altLang="de-DE" sz="2400" dirty="0" err="1" smtClean="0"/>
              <a:t>un</a:t>
            </a:r>
            <a:r>
              <a:rPr lang="de-CH" altLang="de-DE" sz="2400" dirty="0" smtClean="0"/>
              <a:t> </a:t>
            </a:r>
            <a:r>
              <a:rPr lang="de-CH" altLang="de-DE" sz="2400" dirty="0" err="1" smtClean="0"/>
              <a:t>tunnel</a:t>
            </a:r>
            <a:endParaRPr lang="de-DE" altLang="de-DE" sz="2400" dirty="0" smtClean="0"/>
          </a:p>
        </p:txBody>
      </p:sp>
      <p:pic>
        <p:nvPicPr>
          <p:cNvPr id="24579" name="Picture 5" descr="ber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56792"/>
            <a:ext cx="432117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6929438" y="2924175"/>
            <a:ext cx="2035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de-DE" sz="2800">
                <a:latin typeface="Times" panose="02020603060405020304" pitchFamily="18" charset="0"/>
                <a:cs typeface="Arial" panose="020B0604020202020204" pitchFamily="34" charset="0"/>
              </a:rPr>
              <a:t>Le vote électronique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214313" y="3000375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de-DE" sz="2800">
                <a:latin typeface="Times" panose="02020603060405020304" pitchFamily="18" charset="0"/>
                <a:cs typeface="Arial" panose="020B0604020202020204" pitchFamily="34" charset="0"/>
              </a:rPr>
              <a:t>Smartvote</a:t>
            </a:r>
          </a:p>
        </p:txBody>
      </p:sp>
    </p:spTree>
    <p:extLst>
      <p:ext uri="{BB962C8B-B14F-4D97-AF65-F5344CB8AC3E}">
        <p14:creationId xmlns:p14="http://schemas.microsoft.com/office/powerpoint/2010/main" val="19378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243263" y="1598613"/>
            <a:ext cx="1414462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243263" y="1598613"/>
            <a:ext cx="1414462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243263" y="1598613"/>
            <a:ext cx="1414462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29" name="Rectangle 5">
            <a:hlinkClick r:id="rId3"/>
          </p:cNvPr>
          <p:cNvSpPr>
            <a:spLocks noChangeArrowheads="1"/>
          </p:cNvSpPr>
          <p:nvPr/>
        </p:nvSpPr>
        <p:spPr bwMode="auto">
          <a:xfrm>
            <a:off x="3243263" y="1598613"/>
            <a:ext cx="1414462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243263" y="1598613"/>
            <a:ext cx="1414462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243263" y="1598613"/>
            <a:ext cx="1414462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243263" y="1598613"/>
            <a:ext cx="1414462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33" name="Picture 9" descr="http://socio.ch/poli/images/csp.gif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2914650"/>
            <a:ext cx="771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evp">
            <a:hlinkClick r:id="rId3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697038"/>
            <a:ext cx="7143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37" name="Picture 13" descr="http://socio.ch/poli/images/pdc.gif">
            <a:hlinkClick r:id="rId8"/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406775"/>
            <a:ext cx="162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39" name="Picture 15" descr="http://socio.ch/poli/images/edu.gif">
            <a:hlinkClick r:id="rId11"/>
          </p:cNvPr>
          <p:cNvPicPr>
            <a:picLocks noChangeAspect="1" noChangeArrowheads="1"/>
          </p:cNvPicPr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079875"/>
            <a:ext cx="7715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Rectangle 16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42" name="Picture 18" descr="http://socio.ch/poli/images/prd.gif">
            <a:hlinkClick r:id="rId14"/>
          </p:cNvPr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3917950"/>
            <a:ext cx="13779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44" name="Picture 20" descr="http://socio.ch/poli/images/FP.GIF">
            <a:hlinkClick r:id="rId17"/>
          </p:cNvPr>
          <p:cNvPicPr>
            <a:picLocks noChangeAspect="1" noChangeArrowheads="1"/>
          </p:cNvPicPr>
          <p:nvPr/>
        </p:nvPicPr>
        <p:blipFill>
          <a:blip r:embed="rId18" r:link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406525"/>
            <a:ext cx="790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46" name="Picture 22" descr="http://socio.ch/poli/images/gruene.gif">
            <a:hlinkClick r:id="rId20"/>
          </p:cNvPr>
          <p:cNvPicPr>
            <a:picLocks noChangeAspect="1" noChangeArrowheads="1"/>
          </p:cNvPicPr>
          <p:nvPr/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484438"/>
            <a:ext cx="771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23" descr="http://socio.ch/poli/images/kvp.gif">
            <a:hlinkClick r:id="rId23"/>
          </p:cNvPr>
          <p:cNvPicPr>
            <a:picLocks noChangeAspect="1" noChangeArrowheads="1"/>
          </p:cNvPicPr>
          <p:nvPr/>
        </p:nvPicPr>
        <p:blipFill>
          <a:blip r:embed="rId24" r:link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5341938"/>
            <a:ext cx="819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24" descr="lps">
            <a:hlinkClick r:id="rId26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4895850"/>
            <a:ext cx="4667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50" name="Rectangle 26">
            <a:hlinkClick r:id="rId26"/>
          </p:cNvPr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52" name="Picture 28" descr="http://socio.ch/poli/images/Pop.gif">
            <a:hlinkClick r:id="rId28"/>
          </p:cNvPr>
          <p:cNvPicPr>
            <a:picLocks noChangeAspect="1" noChangeArrowheads="1"/>
          </p:cNvPicPr>
          <p:nvPr/>
        </p:nvPicPr>
        <p:blipFill>
          <a:blip r:embed="rId29" r:link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235575"/>
            <a:ext cx="5048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54" name="Picture 30" descr="http://socio.ch/poli/images/sd.gif">
            <a:hlinkClick r:id="rId31"/>
          </p:cNvPr>
          <p:cNvPicPr>
            <a:picLocks noChangeAspect="1" noChangeArrowheads="1"/>
          </p:cNvPicPr>
          <p:nvPr/>
        </p:nvPicPr>
        <p:blipFill>
          <a:blip r:embed="rId32" r:link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925638"/>
            <a:ext cx="64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32" descr="http://socio.ch/poli/images/lega.gif">
            <a:hlinkClick r:id="rId31"/>
          </p:cNvPr>
          <p:cNvPicPr>
            <a:picLocks noChangeAspect="1" noChangeArrowheads="1"/>
          </p:cNvPicPr>
          <p:nvPr/>
        </p:nvPicPr>
        <p:blipFill>
          <a:blip r:embed="rId34" r:link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3146425"/>
            <a:ext cx="4191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6" name="Rectangle 33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57" name="Picture 34" descr="http://socio.ch/poli/images/sol.gif">
            <a:hlinkClick r:id="rId36"/>
          </p:cNvPr>
          <p:cNvPicPr>
            <a:picLocks noChangeAspect="1" noChangeArrowheads="1"/>
          </p:cNvPicPr>
          <p:nvPr/>
        </p:nvPicPr>
        <p:blipFill>
          <a:blip r:embed="rId37" r:link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5043488"/>
            <a:ext cx="8477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8" name="Rectangle 35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59" name="Picture 36" descr="http://socio.ch/poli/images/ps.gif">
            <a:hlinkClick r:id="rId39"/>
          </p:cNvPr>
          <p:cNvPicPr>
            <a:picLocks noChangeAspect="1" noChangeArrowheads="1"/>
          </p:cNvPicPr>
          <p:nvPr/>
        </p:nvPicPr>
        <p:blipFill>
          <a:blip r:embed="rId40" r:link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762125"/>
            <a:ext cx="162718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0" name="Rectangle 37"/>
          <p:cNvSpPr>
            <a:spLocks noChangeArrowheads="1"/>
          </p:cNvSpPr>
          <p:nvPr/>
        </p:nvSpPr>
        <p:spPr bwMode="auto">
          <a:xfrm>
            <a:off x="0" y="0"/>
            <a:ext cx="1414463" cy="0"/>
          </a:xfrm>
          <a:prstGeom prst="rect">
            <a:avLst/>
          </a:prstGeom>
          <a:solidFill>
            <a:srgbClr val="EAF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CH" altLang="de-DE" sz="2800"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61" name="Picture 38" descr="http://socio.ch/poli/images/udc.gif">
            <a:hlinkClick r:id="rId42"/>
          </p:cNvPr>
          <p:cNvPicPr>
            <a:picLocks noChangeAspect="1" noChangeArrowheads="1"/>
          </p:cNvPicPr>
          <p:nvPr/>
        </p:nvPicPr>
        <p:blipFill>
          <a:blip r:embed="rId43" r:link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5178425"/>
            <a:ext cx="15128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8" name="Rectangle 39"/>
          <p:cNvSpPr>
            <a:spLocks noChangeArrowheads="1"/>
          </p:cNvSpPr>
          <p:nvPr/>
        </p:nvSpPr>
        <p:spPr bwMode="auto">
          <a:xfrm>
            <a:off x="1812925" y="425450"/>
            <a:ext cx="3025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altLang="de-DE" sz="2400" b="1" dirty="0" smtClean="0">
                <a:solidFill>
                  <a:schemeClr val="tx2"/>
                </a:solidFill>
                <a:latin typeface="+mj-lt"/>
              </a:rPr>
              <a:t>Voter – tâche difficile</a:t>
            </a:r>
            <a:endParaRPr lang="de-DE" altLang="de-DE" sz="2400" b="1" dirty="0" smtClean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52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3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281"/>
            <a:ext cx="7128792" cy="560990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96336" y="510496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C00000"/>
                </a:solidFill>
              </a:rPr>
              <a:t>VAAs</a:t>
            </a:r>
            <a:endParaRPr lang="de-CH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2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549275"/>
            <a:ext cx="6692900" cy="376238"/>
          </a:xfrm>
        </p:spPr>
        <p:txBody>
          <a:bodyPr/>
          <a:lstStyle/>
          <a:p>
            <a:pPr eaLnBrk="1" hangingPunct="1"/>
            <a:r>
              <a:rPr lang="fr-FR" altLang="de-DE" sz="2400" dirty="0" smtClean="0"/>
              <a:t>Elections 2015 (conseil national)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643063"/>
            <a:ext cx="8159750" cy="4114800"/>
          </a:xfrm>
        </p:spPr>
        <p:txBody>
          <a:bodyPr/>
          <a:lstStyle/>
          <a:p>
            <a:pPr eaLnBrk="1" hangingPunct="1"/>
            <a:endParaRPr lang="de-CH" altLang="de-DE" dirty="0" smtClean="0"/>
          </a:p>
          <a:p>
            <a:pPr eaLnBrk="1" hangingPunct="1"/>
            <a:endParaRPr lang="de-CH" altLang="de-DE" dirty="0" smtClean="0"/>
          </a:p>
          <a:p>
            <a:pPr eaLnBrk="1" hangingPunct="1">
              <a:buFont typeface="Wingdings" pitchFamily="2" charset="2"/>
              <a:buNone/>
            </a:pPr>
            <a:r>
              <a:rPr lang="fr-FR" altLang="de-DE" sz="3000" dirty="0" smtClean="0"/>
              <a:t>	Par exemple ZH: 35 listes, 873 candidats (CH: 422 listes, candidats 3788)</a:t>
            </a:r>
          </a:p>
        </p:txBody>
      </p:sp>
    </p:spTree>
    <p:extLst>
      <p:ext uri="{BB962C8B-B14F-4D97-AF65-F5344CB8AC3E}">
        <p14:creationId xmlns:p14="http://schemas.microsoft.com/office/powerpoint/2010/main" val="22833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6632"/>
            <a:ext cx="7978810" cy="58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19864" cy="549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0648"/>
            <a:ext cx="8656638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5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492375"/>
            <a:ext cx="13255625" cy="2228850"/>
          </a:xfrm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214813"/>
            <a:ext cx="52419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4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23664" y="116632"/>
            <a:ext cx="8154987" cy="727075"/>
          </a:xfrm>
        </p:spPr>
        <p:txBody>
          <a:bodyPr lIns="123444" rIns="148133" anchor="ctr"/>
          <a:lstStyle/>
          <a:p>
            <a:pPr eaLnBrk="1" hangingPunct="1"/>
            <a:r>
              <a:rPr lang="de-CH" altLang="de-DE" sz="2400" dirty="0" err="1" smtClean="0"/>
              <a:t>Recommandation</a:t>
            </a:r>
            <a:r>
              <a:rPr lang="de-CH" altLang="de-DE" sz="2400" dirty="0" smtClean="0"/>
              <a:t> (</a:t>
            </a:r>
            <a:r>
              <a:rPr lang="de-CH" altLang="de-DE" sz="2400" dirty="0" err="1" smtClean="0"/>
              <a:t>personnes</a:t>
            </a:r>
            <a:r>
              <a:rPr lang="de-CH" altLang="de-DE" sz="2400" dirty="0" smtClean="0"/>
              <a:t>)</a:t>
            </a:r>
          </a:p>
        </p:txBody>
      </p:sp>
      <p:sp>
        <p:nvSpPr>
          <p:cNvPr id="32771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3707"/>
            <a:ext cx="8686800" cy="44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010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7079" y="188640"/>
            <a:ext cx="8686800" cy="990600"/>
          </a:xfrm>
        </p:spPr>
        <p:txBody>
          <a:bodyPr/>
          <a:lstStyle/>
          <a:p>
            <a:pPr eaLnBrk="1" hangingPunct="1"/>
            <a:r>
              <a:rPr lang="fr-FR" altLang="de-DE" sz="2400" dirty="0" smtClean="0"/>
              <a:t>Informations sur les candidats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2384"/>
            <a:ext cx="8136904" cy="467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94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altLang="de-DE" smtClean="0"/>
          </a:p>
        </p:txBody>
      </p:sp>
      <p:sp>
        <p:nvSpPr>
          <p:cNvPr id="348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776864" cy="553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07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229600" cy="565150"/>
          </a:xfrm>
        </p:spPr>
        <p:txBody>
          <a:bodyPr lIns="123444" rIns="148133" anchor="ctr"/>
          <a:lstStyle/>
          <a:p>
            <a:pPr eaLnBrk="1" hangingPunct="1"/>
            <a:r>
              <a:rPr lang="de-CH" altLang="de-DE" sz="2400" dirty="0" err="1" smtClean="0"/>
              <a:t>Comparer</a:t>
            </a:r>
            <a:r>
              <a:rPr lang="de-CH" altLang="de-DE" sz="2400" dirty="0" smtClean="0"/>
              <a:t> les </a:t>
            </a:r>
            <a:r>
              <a:rPr lang="de-CH" altLang="de-DE" sz="2400" dirty="0" err="1" smtClean="0"/>
              <a:t>profils</a:t>
            </a:r>
            <a:r>
              <a:rPr lang="de-CH" altLang="de-DE" sz="2400" dirty="0" smtClean="0"/>
              <a:t> (</a:t>
            </a:r>
            <a:r>
              <a:rPr lang="de-CH" altLang="de-DE" sz="2400" dirty="0" err="1" smtClean="0"/>
              <a:t>smartspider</a:t>
            </a:r>
            <a:r>
              <a:rPr lang="de-CH" altLang="de-DE" sz="2400" dirty="0" smtClean="0"/>
              <a:t>)</a:t>
            </a:r>
          </a:p>
        </p:txBody>
      </p:sp>
      <p:pic>
        <p:nvPicPr>
          <p:cNvPr id="35843" name="Picture 3" descr="sv_smartspid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032110"/>
            <a:ext cx="6442075" cy="4894263"/>
          </a:xfrm>
        </p:spPr>
      </p:pic>
    </p:spTree>
    <p:extLst>
      <p:ext uri="{BB962C8B-B14F-4D97-AF65-F5344CB8AC3E}">
        <p14:creationId xmlns:p14="http://schemas.microsoft.com/office/powerpoint/2010/main" val="100872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39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00808"/>
            <a:ext cx="2880000" cy="25682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700809"/>
            <a:ext cx="2736304" cy="25365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813179"/>
            <a:ext cx="2599245" cy="24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4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04" y="332656"/>
            <a:ext cx="4833118" cy="531937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07504" y="2730734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Conseil </a:t>
            </a:r>
            <a:r>
              <a:rPr lang="de-CH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fédéral</a:t>
            </a:r>
            <a:r>
              <a:rPr lang="de-CH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décide</a:t>
            </a:r>
            <a:r>
              <a:rPr lang="de-CH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5 </a:t>
            </a:r>
            <a:r>
              <a:rPr lang="de-CH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avril</a:t>
            </a:r>
            <a:r>
              <a:rPr lang="de-CH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 …</a:t>
            </a:r>
            <a:endParaRPr lang="de-CH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8723" y="116632"/>
            <a:ext cx="8686800" cy="990600"/>
          </a:xfrm>
        </p:spPr>
        <p:txBody>
          <a:bodyPr/>
          <a:lstStyle/>
          <a:p>
            <a:r>
              <a:rPr lang="fr-CH" dirty="0" smtClean="0"/>
              <a:t>Questions de recherche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8723" y="1340768"/>
            <a:ext cx="8686800" cy="4343400"/>
          </a:xfrm>
        </p:spPr>
        <p:txBody>
          <a:bodyPr/>
          <a:lstStyle/>
          <a:p>
            <a:r>
              <a:rPr lang="fr-CH" sz="2000" dirty="0" smtClean="0"/>
              <a:t>Utilisation de </a:t>
            </a:r>
            <a:r>
              <a:rPr lang="fr-CH" sz="2000" dirty="0" err="1" smtClean="0"/>
              <a:t>smartvote</a:t>
            </a:r>
            <a:endParaRPr lang="fr-CH" sz="2000" dirty="0" smtClean="0"/>
          </a:p>
          <a:p>
            <a:r>
              <a:rPr lang="fr-CH" sz="2000" dirty="0" smtClean="0"/>
              <a:t>Fonctionnement et dysfonctionnement de </a:t>
            </a:r>
            <a:r>
              <a:rPr lang="fr-CH" sz="2000" dirty="0" err="1" smtClean="0"/>
              <a:t>smartvote</a:t>
            </a:r>
            <a:r>
              <a:rPr lang="fr-CH" sz="2000" dirty="0" smtClean="0"/>
              <a:t> (aspects techniques)</a:t>
            </a:r>
          </a:p>
          <a:p>
            <a:r>
              <a:rPr lang="fr-CH" sz="2000" dirty="0" smtClean="0"/>
              <a:t>Effet sur l’intérêt politique</a:t>
            </a:r>
          </a:p>
          <a:p>
            <a:r>
              <a:rPr lang="fr-CH" sz="2000" dirty="0" smtClean="0"/>
              <a:t>Effet sur la participation</a:t>
            </a:r>
          </a:p>
          <a:p>
            <a:r>
              <a:rPr lang="fr-CH" sz="2000" dirty="0" smtClean="0"/>
              <a:t>Effet sur le résultat</a:t>
            </a:r>
          </a:p>
          <a:p>
            <a:r>
              <a:rPr lang="fr-CH" sz="2000" dirty="0" smtClean="0"/>
              <a:t>Effet sur les partis</a:t>
            </a:r>
          </a:p>
          <a:p>
            <a:r>
              <a:rPr lang="fr-CH" sz="2000" dirty="0" smtClean="0"/>
              <a:t>Effet sur les campagnes</a:t>
            </a:r>
          </a:p>
          <a:p>
            <a:r>
              <a:rPr lang="fr-CH" sz="2000" dirty="0" smtClean="0"/>
              <a:t>Effet sur le fonctionnement de la démocratie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40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2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altLang="de-DE" smtClean="0"/>
          </a:p>
        </p:txBody>
      </p:sp>
      <p:sp>
        <p:nvSpPr>
          <p:cNvPr id="3686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7500938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32" y="835571"/>
            <a:ext cx="37560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7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altLang="de-DE" smtClean="0"/>
          </a:p>
        </p:txBody>
      </p:sp>
      <p:sp>
        <p:nvSpPr>
          <p:cNvPr id="378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178"/>
            <a:ext cx="5334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95" y="445740"/>
            <a:ext cx="3851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feld 5"/>
          <p:cNvSpPr txBox="1">
            <a:spLocks noChangeArrowheads="1"/>
          </p:cNvSpPr>
          <p:nvPr/>
        </p:nvSpPr>
        <p:spPr bwMode="auto">
          <a:xfrm>
            <a:off x="428625" y="5301208"/>
            <a:ext cx="4215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CH" altLang="de-DE" sz="1600" dirty="0">
                <a:latin typeface="Arial Unicode MS" panose="020B0604020202020204" pitchFamily="34" charset="-128"/>
                <a:cs typeface="Arial" panose="020B0604020202020204" pitchFamily="34" charset="0"/>
              </a:rPr>
              <a:t>Nombre d‘électeurs 2011: </a:t>
            </a:r>
            <a:r>
              <a:rPr lang="de-CH" altLang="de-DE" sz="1600" dirty="0">
                <a:latin typeface="Times" panose="02020603060405020304" pitchFamily="18" charset="0"/>
                <a:cs typeface="Arial" panose="020B0604020202020204" pitchFamily="34" charset="0"/>
              </a:rPr>
              <a:t>2'485'403 = 48.5%</a:t>
            </a:r>
            <a:endParaRPr lang="fr-CH" altLang="de-DE" sz="1600" dirty="0">
              <a:latin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990600"/>
          </a:xfrm>
        </p:spPr>
        <p:txBody>
          <a:bodyPr/>
          <a:lstStyle/>
          <a:p>
            <a:r>
              <a:rPr lang="fr-CH" altLang="de-DE" sz="2400" dirty="0" smtClean="0"/>
              <a:t>Résultats de nos recherches</a:t>
            </a:r>
          </a:p>
        </p:txBody>
      </p:sp>
      <p:sp>
        <p:nvSpPr>
          <p:cNvPr id="38915" name="Inhaltsplatzhalter 4"/>
          <p:cNvSpPr>
            <a:spLocks noGrp="1"/>
          </p:cNvSpPr>
          <p:nvPr>
            <p:ph idx="1"/>
          </p:nvPr>
        </p:nvSpPr>
        <p:spPr>
          <a:xfrm>
            <a:off x="827088" y="1412875"/>
            <a:ext cx="7640637" cy="4114800"/>
          </a:xfrm>
        </p:spPr>
        <p:txBody>
          <a:bodyPr/>
          <a:lstStyle/>
          <a:p>
            <a:r>
              <a:rPr lang="fr-CH" altLang="de-DE" sz="2000" dirty="0" smtClean="0"/>
              <a:t>Candidats et utilisateurs apprécient </a:t>
            </a:r>
            <a:r>
              <a:rPr lang="fr-CH" altLang="de-DE" sz="2000" dirty="0" err="1" smtClean="0"/>
              <a:t>smartvote</a:t>
            </a:r>
            <a:endParaRPr lang="fr-CH" altLang="de-DE" sz="2000" dirty="0" smtClean="0"/>
          </a:p>
          <a:p>
            <a:r>
              <a:rPr lang="fr-CH" altLang="de-DE" sz="2000" dirty="0" smtClean="0"/>
              <a:t>Utilisateurs s’intéressent d’avantage aux élections</a:t>
            </a:r>
          </a:p>
          <a:p>
            <a:r>
              <a:rPr lang="fr-CH" altLang="de-DE" sz="2000" dirty="0" smtClean="0"/>
              <a:t>Effet positif sur la participation</a:t>
            </a:r>
          </a:p>
          <a:p>
            <a:r>
              <a:rPr lang="fr-CH" altLang="de-DE" sz="2000" dirty="0" smtClean="0"/>
              <a:t>Effet sur la décision électorale</a:t>
            </a:r>
          </a:p>
          <a:p>
            <a:endParaRPr lang="de-CH" altLang="de-DE" dirty="0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7186"/>
            <a:ext cx="62642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31424"/>
            <a:ext cx="8686800" cy="990600"/>
          </a:xfrm>
        </p:spPr>
        <p:txBody>
          <a:bodyPr/>
          <a:lstStyle/>
          <a:p>
            <a:r>
              <a:rPr lang="en-GB" dirty="0" smtClean="0"/>
              <a:t>Theoretical model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smartvote = issue voting</a:t>
            </a:r>
          </a:p>
          <a:p>
            <a:endParaRPr lang="en-GB" dirty="0" smtClean="0"/>
          </a:p>
          <a:p>
            <a:r>
              <a:rPr lang="en-GB" dirty="0" smtClean="0"/>
              <a:t>issue voting -&gt; promissory voting, sanction model, delegate model</a:t>
            </a:r>
          </a:p>
          <a:p>
            <a:endParaRPr lang="en-GB" dirty="0" smtClean="0"/>
          </a:p>
          <a:p>
            <a:r>
              <a:rPr lang="en-GB" dirty="0" smtClean="0"/>
              <a:t>VAAs    ,   trustee   </a:t>
            </a:r>
          </a:p>
          <a:p>
            <a:endParaRPr lang="en-GB" dirty="0" smtClean="0"/>
          </a:p>
          <a:p>
            <a:r>
              <a:rPr lang="en-GB" dirty="0" smtClean="0"/>
              <a:t>Liberal representative democracy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44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  <p:sp>
        <p:nvSpPr>
          <p:cNvPr id="5" name="Pfeil nach unten 4"/>
          <p:cNvSpPr/>
          <p:nvPr/>
        </p:nvSpPr>
        <p:spPr bwMode="auto">
          <a:xfrm>
            <a:off x="3563888" y="3890319"/>
            <a:ext cx="288032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6" name="Pfeil nach unten 5"/>
          <p:cNvSpPr/>
          <p:nvPr/>
        </p:nvSpPr>
        <p:spPr bwMode="auto">
          <a:xfrm rot="10800000">
            <a:off x="1547664" y="3870805"/>
            <a:ext cx="288032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7" name="Pfeil nach unten 6"/>
          <p:cNvSpPr/>
          <p:nvPr/>
        </p:nvSpPr>
        <p:spPr bwMode="auto">
          <a:xfrm>
            <a:off x="6084168" y="4941168"/>
            <a:ext cx="288032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568952" cy="504056"/>
          </a:xfrm>
        </p:spPr>
        <p:txBody>
          <a:bodyPr/>
          <a:lstStyle/>
          <a:p>
            <a:pPr eaLnBrk="1" hangingPunct="1"/>
            <a:r>
              <a:rPr lang="fr-FR" altLang="de-DE" sz="2800" dirty="0" err="1" smtClean="0"/>
              <a:t>Smartvote</a:t>
            </a:r>
            <a:r>
              <a:rPr lang="fr-FR" altLang="de-DE" sz="2800" dirty="0" smtClean="0"/>
              <a:t> 201x: « Le bulletin de vote »</a:t>
            </a:r>
          </a:p>
        </p:txBody>
      </p:sp>
      <p:pic>
        <p:nvPicPr>
          <p:cNvPr id="39939" name="Picture 5" descr="anleitung2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12875"/>
            <a:ext cx="34861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8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0020"/>
            <a:ext cx="8686800" cy="990600"/>
          </a:xfrm>
        </p:spPr>
        <p:txBody>
          <a:bodyPr/>
          <a:lstStyle/>
          <a:p>
            <a:pPr eaLnBrk="1" hangingPunct="1"/>
            <a:r>
              <a:rPr lang="de-CH" altLang="de-DE" sz="2400" dirty="0" smtClean="0"/>
              <a:t>Le </a:t>
            </a:r>
            <a:r>
              <a:rPr lang="de-CH" altLang="de-DE" sz="2400" dirty="0" err="1" smtClean="0"/>
              <a:t>percement</a:t>
            </a:r>
            <a:endParaRPr lang="de-DE" altLang="de-DE" sz="2400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41988" name="Picture 4" descr="90046-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864"/>
            <a:ext cx="6119813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188664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11613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9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487" y="116632"/>
            <a:ext cx="8686800" cy="990600"/>
          </a:xfrm>
        </p:spPr>
        <p:txBody>
          <a:bodyPr/>
          <a:lstStyle/>
          <a:p>
            <a:pPr eaLnBrk="1" hangingPunct="1"/>
            <a:r>
              <a:rPr lang="fr-CH" altLang="de-DE" sz="2400" dirty="0" smtClean="0"/>
              <a:t>Le dernier kilomètre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122607"/>
            <a:ext cx="7640638" cy="4114800"/>
          </a:xfrm>
        </p:spPr>
        <p:txBody>
          <a:bodyPr/>
          <a:lstStyle/>
          <a:p>
            <a:pPr eaLnBrk="1" hangingPunct="1"/>
            <a:r>
              <a:rPr lang="fr-FR" altLang="de-DE" dirty="0" smtClean="0"/>
              <a:t>E-</a:t>
            </a:r>
            <a:r>
              <a:rPr lang="fr-FR" altLang="de-DE" dirty="0" err="1" smtClean="0"/>
              <a:t>Voting</a:t>
            </a:r>
            <a:r>
              <a:rPr lang="fr-FR" altLang="de-DE" dirty="0" smtClean="0"/>
              <a:t> nous donne la possibilité de voter par internet</a:t>
            </a:r>
          </a:p>
          <a:p>
            <a:pPr eaLnBrk="1" hangingPunct="1"/>
            <a:endParaRPr lang="fr-FR" altLang="de-DE" dirty="0" smtClean="0"/>
          </a:p>
          <a:p>
            <a:pPr eaLnBrk="1" hangingPunct="1"/>
            <a:r>
              <a:rPr lang="fr-FR" altLang="de-DE" dirty="0" err="1" smtClean="0"/>
              <a:t>Smartvote</a:t>
            </a:r>
            <a:r>
              <a:rPr lang="fr-FR" altLang="de-DE" dirty="0" smtClean="0"/>
              <a:t> nous donne la  possibilité de choisir les candidats</a:t>
            </a:r>
          </a:p>
          <a:p>
            <a:pPr eaLnBrk="1" hangingPunct="1"/>
            <a:endParaRPr lang="fr-FR" altLang="de-DE" dirty="0" smtClean="0"/>
          </a:p>
          <a:p>
            <a:pPr eaLnBrk="1" hangingPunct="1">
              <a:buFont typeface="Wingdings" pitchFamily="2" charset="2"/>
              <a:buNone/>
            </a:pPr>
            <a:r>
              <a:rPr lang="fr-FR" altLang="de-DE" dirty="0" smtClean="0"/>
              <a:t>	=&gt; </a:t>
            </a:r>
            <a:r>
              <a:rPr lang="fr-FR" altLang="de-DE" dirty="0" smtClean="0">
                <a:solidFill>
                  <a:schemeClr val="tx2"/>
                </a:solidFill>
              </a:rPr>
              <a:t>avec un clic, de la sélection à l’élection</a:t>
            </a:r>
            <a:r>
              <a:rPr lang="fr-FR" altLang="de-DE" dirty="0" smtClean="0">
                <a:solidFill>
                  <a:schemeClr val="tx2"/>
                </a:solidFill>
              </a:rPr>
              <a:t>!</a:t>
            </a:r>
          </a:p>
          <a:p>
            <a:pPr eaLnBrk="1" hangingPunct="1">
              <a:buFont typeface="Wingdings" pitchFamily="2" charset="2"/>
              <a:buNone/>
            </a:pPr>
            <a:endParaRPr lang="fr-FR" altLang="de-DE" dirty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fr-FR" altLang="de-DE" b="1" dirty="0" smtClean="0">
                <a:solidFill>
                  <a:srgbClr val="C00000"/>
                </a:solidFill>
              </a:rPr>
              <a:t>Participation: 48% -&gt; 68%</a:t>
            </a:r>
            <a:endParaRPr lang="fr-FR" altLang="de-DE" b="1" dirty="0" smtClean="0">
              <a:solidFill>
                <a:srgbClr val="C00000"/>
              </a:solidFill>
            </a:endParaRPr>
          </a:p>
          <a:p>
            <a:pPr eaLnBrk="1" hangingPunct="1"/>
            <a:endParaRPr lang="fr-FR" altLang="de-DE" dirty="0" smtClean="0"/>
          </a:p>
          <a:p>
            <a:pPr eaLnBrk="1" hangingPunct="1"/>
            <a:endParaRPr lang="de-CH" altLang="de-DE" dirty="0" smtClean="0"/>
          </a:p>
          <a:p>
            <a:pPr eaLnBrk="1" hangingPunct="1"/>
            <a:endParaRPr lang="de-CH" altLang="de-DE" dirty="0" smtClean="0"/>
          </a:p>
          <a:p>
            <a:pPr eaLnBrk="1" hangingPunct="1">
              <a:buFont typeface="Wingdings" pitchFamily="2" charset="2"/>
              <a:buNone/>
            </a:pP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0761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de-DE" sz="2400" smtClean="0"/>
              <a:t>D’autres possibilités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773238"/>
            <a:ext cx="7640637" cy="4114800"/>
          </a:xfrm>
        </p:spPr>
        <p:txBody>
          <a:bodyPr/>
          <a:lstStyle/>
          <a:p>
            <a:pPr eaLnBrk="1" hangingPunct="1"/>
            <a:r>
              <a:rPr lang="fr-FR" altLang="de-DE" dirty="0" smtClean="0"/>
              <a:t>Monitoring des élus</a:t>
            </a:r>
          </a:p>
          <a:p>
            <a:pPr eaLnBrk="1" hangingPunct="1"/>
            <a:r>
              <a:rPr lang="fr-FR" altLang="de-DE" dirty="0" smtClean="0"/>
              <a:t>Signer des initiatives et des referendums</a:t>
            </a:r>
          </a:p>
          <a:p>
            <a:pPr eaLnBrk="1" hangingPunct="1"/>
            <a:r>
              <a:rPr lang="fr-FR" altLang="de-DE" dirty="0" smtClean="0"/>
              <a:t>Traitement performant et intelligent d’information </a:t>
            </a:r>
          </a:p>
          <a:p>
            <a:pPr eaLnBrk="1" hangingPunct="1"/>
            <a:r>
              <a:rPr lang="fr-FR" altLang="de-DE" dirty="0" smtClean="0"/>
              <a:t>Recommandations électroniques de vote </a:t>
            </a:r>
          </a:p>
          <a:p>
            <a:pPr eaLnBrk="1" hangingPunct="1"/>
            <a:r>
              <a:rPr lang="fr-FR" altLang="de-DE" dirty="0" smtClean="0"/>
              <a:t>Et d’autres.</a:t>
            </a:r>
          </a:p>
        </p:txBody>
      </p:sp>
      <p:sp>
        <p:nvSpPr>
          <p:cNvPr id="577540" name="Text Box 4"/>
          <p:cNvSpPr txBox="1">
            <a:spLocks noChangeArrowheads="1"/>
          </p:cNvSpPr>
          <p:nvPr/>
        </p:nvSpPr>
        <p:spPr bwMode="auto">
          <a:xfrm>
            <a:off x="3563938" y="4868863"/>
            <a:ext cx="4824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lnSpc>
                <a:spcPct val="14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40000"/>
              </a:lnSpc>
              <a:spcBef>
                <a:spcPct val="20000"/>
              </a:spcBef>
              <a:buChar char="–"/>
              <a:defRPr>
                <a:solidFill>
                  <a:schemeClr val="hlink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40000"/>
              </a:lnSpc>
              <a:spcBef>
                <a:spcPct val="20000"/>
              </a:spcBef>
              <a:buChar char="•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40000"/>
              </a:lnSpc>
              <a:spcBef>
                <a:spcPct val="20000"/>
              </a:spcBef>
              <a:buChar char="–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40000"/>
              </a:lnSpc>
              <a:spcBef>
                <a:spcPct val="20000"/>
              </a:spcBef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folHlink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de-DE" sz="2800" b="1">
                <a:solidFill>
                  <a:schemeClr val="tx2"/>
                </a:solidFill>
                <a:latin typeface="Times" panose="02020603060405020304" pitchFamily="18" charset="0"/>
                <a:cs typeface="Arial" panose="020B0604020202020204" pitchFamily="34" charset="0"/>
              </a:rPr>
              <a:t>Une affaire lucrative?</a:t>
            </a:r>
          </a:p>
        </p:txBody>
      </p:sp>
    </p:spTree>
    <p:extLst>
      <p:ext uri="{BB962C8B-B14F-4D97-AF65-F5344CB8AC3E}">
        <p14:creationId xmlns:p14="http://schemas.microsoft.com/office/powerpoint/2010/main" val="22942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4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400" smtClean="0"/>
              <a:t>Et finalement:</a:t>
            </a:r>
            <a:endParaRPr lang="de-DE" altLang="de-DE" sz="240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989138"/>
            <a:ext cx="7640638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CH" altLang="de-DE" sz="3400" dirty="0" smtClean="0">
                <a:hlinkClick r:id="rId3"/>
              </a:rPr>
              <a:t>www.mypolitics.ch</a:t>
            </a:r>
            <a:endParaRPr lang="de-CH" altLang="de-DE" sz="3400" dirty="0" smtClean="0"/>
          </a:p>
          <a:p>
            <a:pPr eaLnBrk="1" hangingPunct="1">
              <a:buFont typeface="Wingdings" pitchFamily="2" charset="2"/>
              <a:buNone/>
            </a:pPr>
            <a:endParaRPr lang="de-CH" altLang="de-DE" sz="3400" dirty="0" smtClean="0"/>
          </a:p>
          <a:p>
            <a:pPr eaLnBrk="1" hangingPunct="1">
              <a:buFont typeface="Wingdings" pitchFamily="2" charset="2"/>
              <a:buNone/>
            </a:pPr>
            <a:r>
              <a:rPr lang="fr-FR" altLang="de-DE" dirty="0" smtClean="0"/>
              <a:t>Le site pour toutes vos affaires politiques</a:t>
            </a:r>
            <a:r>
              <a:rPr lang="de-CH" altLang="de-DE" dirty="0" smtClean="0"/>
              <a:t>!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1124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5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" y="-99392"/>
            <a:ext cx="6154017" cy="46805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03" y="3748774"/>
            <a:ext cx="5272088" cy="2146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6209547" y="1340768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les </a:t>
            </a:r>
            <a:r>
              <a:rPr lang="de-CH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prochaines</a:t>
            </a:r>
            <a:r>
              <a:rPr lang="de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étapes</a:t>
            </a:r>
            <a:r>
              <a:rPr lang="de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</a:t>
            </a:r>
            <a:r>
              <a:rPr lang="de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l’introduction</a:t>
            </a:r>
            <a:r>
              <a:rPr lang="de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généralisée</a:t>
            </a:r>
            <a:r>
              <a:rPr lang="de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</a:t>
            </a:r>
            <a:r>
              <a:rPr lang="de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électronique</a:t>
            </a:r>
            <a:r>
              <a:rPr lang="de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CH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2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1556792"/>
            <a:ext cx="6858000" cy="430108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GB" sz="4800" b="1" dirty="0" smtClean="0">
                <a:solidFill>
                  <a:schemeClr val="tx2"/>
                </a:solidFill>
                <a:latin typeface="+mj-lt"/>
              </a:rPr>
              <a:t>	</a:t>
            </a:r>
            <a:r>
              <a:rPr lang="fr-CH" sz="3200" b="1" dirty="0" smtClean="0">
                <a:solidFill>
                  <a:schemeClr val="tx2"/>
                </a:solidFill>
                <a:latin typeface="+mj-lt"/>
              </a:rPr>
              <a:t>Quelles mesures d’accompagnement doivent et peuvent être prises?</a:t>
            </a:r>
            <a:endParaRPr lang="fr-CH" sz="4800" b="1" dirty="0" smtClean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760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6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49" y="457200"/>
            <a:ext cx="4565213" cy="28997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962175"/>
            <a:ext cx="491006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329" y="332656"/>
            <a:ext cx="6336704" cy="524870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7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4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</a:t>
            </a:r>
            <a:r>
              <a:rPr lang="fr-FR" smtClean="0">
                <a:solidFill>
                  <a:schemeClr val="bg2"/>
                </a:solidFill>
              </a:rPr>
              <a:t>Diapositive </a:t>
            </a:r>
            <a:fld id="{BD5916F8-1878-4F70-BC71-CACDD71767FB}" type="slidenum">
              <a:rPr lang="fr-FR" smtClean="0">
                <a:solidFill>
                  <a:schemeClr val="bg2"/>
                </a:solidFill>
              </a:rPr>
              <a:pPr>
                <a:defRPr/>
              </a:pPr>
              <a:t>8</a:t>
            </a:fld>
            <a:r>
              <a:rPr lang="fr-FR" smtClean="0">
                <a:solidFill>
                  <a:schemeClr val="bg2"/>
                </a:solidFill>
              </a:rPr>
              <a:t> </a:t>
            </a:r>
            <a:r>
              <a:rPr lang="fr-FR" smtClean="0"/>
              <a:t>|</a:t>
            </a:r>
            <a:endParaRPr lang="fr-F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4824536" cy="27852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852936"/>
            <a:ext cx="4392488" cy="24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de-DE" sz="2800" smtClean="0"/>
              <a:t>I</a:t>
            </a:r>
            <a:r>
              <a:rPr lang="fr-CH" altLang="de-DE" sz="2400" smtClean="0"/>
              <a:t>nternet et démocratie</a:t>
            </a:r>
          </a:p>
        </p:txBody>
      </p:sp>
      <p:sp>
        <p:nvSpPr>
          <p:cNvPr id="4099" name="Inhaltsplatzhalter 2"/>
          <p:cNvSpPr>
            <a:spLocks noGrp="1"/>
          </p:cNvSpPr>
          <p:nvPr>
            <p:ph idx="1"/>
          </p:nvPr>
        </p:nvSpPr>
        <p:spPr>
          <a:xfrm>
            <a:off x="1143000" y="1643063"/>
            <a:ext cx="7640638" cy="4114800"/>
          </a:xfrm>
        </p:spPr>
        <p:txBody>
          <a:bodyPr/>
          <a:lstStyle/>
          <a:p>
            <a:pPr>
              <a:defRPr/>
            </a:pPr>
            <a:r>
              <a:rPr lang="fr-CH" altLang="de-DE" sz="2000" dirty="0" smtClean="0"/>
              <a:t>Optimistes</a:t>
            </a:r>
          </a:p>
          <a:p>
            <a:pPr>
              <a:defRPr/>
            </a:pPr>
            <a:r>
              <a:rPr lang="fr-CH" altLang="de-DE" sz="2000" dirty="0" smtClean="0"/>
              <a:t>Alarmistes</a:t>
            </a:r>
          </a:p>
          <a:p>
            <a:pPr>
              <a:defRPr/>
            </a:pPr>
            <a:r>
              <a:rPr lang="fr-CH" altLang="de-DE" sz="2000" dirty="0" smtClean="0"/>
              <a:t>Relativistes</a:t>
            </a:r>
          </a:p>
          <a:p>
            <a:pPr>
              <a:defRPr/>
            </a:pPr>
            <a:endParaRPr lang="fr-CH" altLang="de-DE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fr-CH" altLang="de-DE" sz="2000" dirty="0" smtClean="0"/>
              <a:t>(Pour la nouvelle génération Internet (2.0 notamment), Internet est quelque chose de normal. La question qui se pose est plutôt la suivante: «</a:t>
            </a:r>
            <a:r>
              <a:rPr lang="fr-CH" altLang="de-DE" sz="2000" i="1" dirty="0" smtClean="0"/>
              <a:t>Quels sont les principaux atouts d’Internet pour la démocratie sur les plans théorique et empirique?</a:t>
            </a:r>
            <a:r>
              <a:rPr lang="fr-CH" altLang="de-DE" sz="2000" dirty="0" smtClean="0"/>
              <a:t>» (voir </a:t>
            </a:r>
            <a:r>
              <a:rPr lang="fr-CH" altLang="de-DE" sz="2000" dirty="0" err="1" smtClean="0"/>
              <a:t>Meisselbach</a:t>
            </a:r>
            <a:r>
              <a:rPr lang="fr-CH" altLang="de-DE" sz="2000" dirty="0" smtClean="0"/>
              <a:t> 2009: 6)).</a:t>
            </a:r>
          </a:p>
        </p:txBody>
      </p:sp>
    </p:spTree>
    <p:extLst>
      <p:ext uri="{BB962C8B-B14F-4D97-AF65-F5344CB8AC3E}">
        <p14:creationId xmlns:p14="http://schemas.microsoft.com/office/powerpoint/2010/main" val="20678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Verdana"/>
        <a:ea typeface="ヒラギノ角ゴ Pro W3"/>
        <a:cs typeface=""/>
      </a:majorFont>
      <a:minorFont>
        <a:latin typeface="Verdana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IDHEAP</Template>
  <TotalTime>0</TotalTime>
  <Words>754</Words>
  <Application>Microsoft Office PowerPoint</Application>
  <PresentationFormat>Bildschirmpräsentation (4:3)</PresentationFormat>
  <Paragraphs>202</Paragraphs>
  <Slides>50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50</vt:i4>
      </vt:variant>
    </vt:vector>
  </HeadingPairs>
  <TitlesOfParts>
    <vt:vector size="60" baseType="lpstr">
      <vt:lpstr>Arial Unicode MS</vt:lpstr>
      <vt:lpstr>Arial</vt:lpstr>
      <vt:lpstr>Calibri</vt:lpstr>
      <vt:lpstr>Times</vt:lpstr>
      <vt:lpstr>Times New Roman</vt:lpstr>
      <vt:lpstr>Verdana</vt:lpstr>
      <vt:lpstr>Wingdings</vt:lpstr>
      <vt:lpstr>ヒラギノ角ゴ Pro W3</vt:lpstr>
      <vt:lpstr>Benutzerdefiniertes Design</vt:lpstr>
      <vt:lpstr>Nouvelle présentation</vt:lpstr>
      <vt:lpstr>De l’e-voting au smartvoting    Faculté de droit, des sciences criminelles et d’administration publique, cérémonie d’ouverture des cours, mardi 19 septembre 2017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Internet et démocratie</vt:lpstr>
      <vt:lpstr>Démocratie</vt:lpstr>
      <vt:lpstr>Formule de Gettysburg (Abraham Lincoln, 1863)</vt:lpstr>
      <vt:lpstr>Démocratie  (1)</vt:lpstr>
      <vt:lpstr>Les Etats-Nations nous amènent la démocratie représentative (2)</vt:lpstr>
      <vt:lpstr>Médias sociaux = web 2.0 = démocratie (3)</vt:lpstr>
      <vt:lpstr>PowerPoint-Präsentation</vt:lpstr>
      <vt:lpstr>Démocratie 3.0</vt:lpstr>
      <vt:lpstr>www.bundestag.de </vt:lpstr>
      <vt:lpstr>Pétition contre les scanners corporels</vt:lpstr>
      <vt:lpstr>www.number10.gov.uk/communicate</vt:lpstr>
      <vt:lpstr>www.barackobama.com et www.whitehouse.gov  </vt:lpstr>
      <vt:lpstr>www.fixmystreet.com</vt:lpstr>
      <vt:lpstr>Web 2.0: campagnes contre des personnalités politiques</vt:lpstr>
      <vt:lpstr>Campagnes de référendum  </vt:lpstr>
      <vt:lpstr>www.amazee.com</vt:lpstr>
      <vt:lpstr>PowerPoint-Präsentation</vt:lpstr>
      <vt:lpstr>Les élections !!!</vt:lpstr>
      <vt:lpstr>PowerPoint-Präsentation</vt:lpstr>
      <vt:lpstr>Creuser un tunnel</vt:lpstr>
      <vt:lpstr>PowerPoint-Präsentation</vt:lpstr>
      <vt:lpstr>Elections 2015 (conseil national)</vt:lpstr>
      <vt:lpstr>PowerPoint-Präsentation</vt:lpstr>
      <vt:lpstr>PowerPoint-Präsentation</vt:lpstr>
      <vt:lpstr>PowerPoint-Präsentation</vt:lpstr>
      <vt:lpstr>PowerPoint-Präsentation</vt:lpstr>
      <vt:lpstr>Recommandation (personnes)</vt:lpstr>
      <vt:lpstr>Informations sur les candidats</vt:lpstr>
      <vt:lpstr>PowerPoint-Präsentation</vt:lpstr>
      <vt:lpstr>Comparer les profils (smartspider)</vt:lpstr>
      <vt:lpstr>PowerPoint-Präsentation</vt:lpstr>
      <vt:lpstr>Questions de recherche</vt:lpstr>
      <vt:lpstr>PowerPoint-Präsentation</vt:lpstr>
      <vt:lpstr>PowerPoint-Präsentation</vt:lpstr>
      <vt:lpstr>Résultats de nos recherches</vt:lpstr>
      <vt:lpstr>Theoretical model</vt:lpstr>
      <vt:lpstr>Smartvote 201x: « Le bulletin de vote »</vt:lpstr>
      <vt:lpstr>Le percement</vt:lpstr>
      <vt:lpstr>Le dernier kilomètre</vt:lpstr>
      <vt:lpstr>D’autres possibilités</vt:lpstr>
      <vt:lpstr>Et finalement:</vt:lpstr>
      <vt:lpstr>PowerPoint-Präsentation</vt:lpstr>
    </vt:vector>
  </TitlesOfParts>
  <Company>IDHEAP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Approche institutionnelle de l’administration cantonale</dc:title>
  <dc:creator>Service Informatique</dc:creator>
  <cp:lastModifiedBy>aladner</cp:lastModifiedBy>
  <cp:revision>448</cp:revision>
  <cp:lastPrinted>2017-09-11T08:48:29Z</cp:lastPrinted>
  <dcterms:created xsi:type="dcterms:W3CDTF">2002-03-07T14:06:24Z</dcterms:created>
  <dcterms:modified xsi:type="dcterms:W3CDTF">2017-09-19T04:34:26Z</dcterms:modified>
</cp:coreProperties>
</file>