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92"/>
  </p:notesMasterIdLst>
  <p:handoutMasterIdLst>
    <p:handoutMasterId r:id="rId93"/>
  </p:handoutMasterIdLst>
  <p:sldIdLst>
    <p:sldId id="258" r:id="rId2"/>
    <p:sldId id="397" r:id="rId3"/>
    <p:sldId id="395" r:id="rId4"/>
    <p:sldId id="370" r:id="rId5"/>
    <p:sldId id="371" r:id="rId6"/>
    <p:sldId id="373" r:id="rId7"/>
    <p:sldId id="372" r:id="rId8"/>
    <p:sldId id="345" r:id="rId9"/>
    <p:sldId id="310" r:id="rId10"/>
    <p:sldId id="312" r:id="rId11"/>
    <p:sldId id="336" r:id="rId12"/>
    <p:sldId id="337" r:id="rId13"/>
    <p:sldId id="309" r:id="rId14"/>
    <p:sldId id="308" r:id="rId15"/>
    <p:sldId id="314" r:id="rId16"/>
    <p:sldId id="331" r:id="rId17"/>
    <p:sldId id="329" r:id="rId18"/>
    <p:sldId id="330" r:id="rId19"/>
    <p:sldId id="325" r:id="rId20"/>
    <p:sldId id="326" r:id="rId21"/>
    <p:sldId id="327" r:id="rId22"/>
    <p:sldId id="392" r:id="rId23"/>
    <p:sldId id="332" r:id="rId24"/>
    <p:sldId id="334" r:id="rId25"/>
    <p:sldId id="333" r:id="rId26"/>
    <p:sldId id="346" r:id="rId27"/>
    <p:sldId id="406" r:id="rId28"/>
    <p:sldId id="348" r:id="rId29"/>
    <p:sldId id="364" r:id="rId30"/>
    <p:sldId id="365" r:id="rId31"/>
    <p:sldId id="362" r:id="rId32"/>
    <p:sldId id="349" r:id="rId33"/>
    <p:sldId id="350" r:id="rId34"/>
    <p:sldId id="356" r:id="rId35"/>
    <p:sldId id="351" r:id="rId36"/>
    <p:sldId id="368" r:id="rId37"/>
    <p:sldId id="357" r:id="rId38"/>
    <p:sldId id="358" r:id="rId39"/>
    <p:sldId id="405" r:id="rId40"/>
    <p:sldId id="359" r:id="rId41"/>
    <p:sldId id="361" r:id="rId42"/>
    <p:sldId id="374" r:id="rId43"/>
    <p:sldId id="375" r:id="rId44"/>
    <p:sldId id="376" r:id="rId45"/>
    <p:sldId id="360" r:id="rId46"/>
    <p:sldId id="347" r:id="rId47"/>
    <p:sldId id="291" r:id="rId48"/>
    <p:sldId id="292" r:id="rId49"/>
    <p:sldId id="403" r:id="rId50"/>
    <p:sldId id="404" r:id="rId51"/>
    <p:sldId id="293" r:id="rId52"/>
    <p:sldId id="295" r:id="rId53"/>
    <p:sldId id="296" r:id="rId54"/>
    <p:sldId id="297" r:id="rId55"/>
    <p:sldId id="298" r:id="rId56"/>
    <p:sldId id="299" r:id="rId57"/>
    <p:sldId id="300" r:id="rId58"/>
    <p:sldId id="302" r:id="rId59"/>
    <p:sldId id="301" r:id="rId60"/>
    <p:sldId id="303" r:id="rId61"/>
    <p:sldId id="338" r:id="rId62"/>
    <p:sldId id="380" r:id="rId63"/>
    <p:sldId id="381" r:id="rId64"/>
    <p:sldId id="382" r:id="rId65"/>
    <p:sldId id="383" r:id="rId66"/>
    <p:sldId id="384" r:id="rId67"/>
    <p:sldId id="385" r:id="rId68"/>
    <p:sldId id="386" r:id="rId69"/>
    <p:sldId id="342" r:id="rId70"/>
    <p:sldId id="317" r:id="rId71"/>
    <p:sldId id="287" r:id="rId72"/>
    <p:sldId id="318" r:id="rId73"/>
    <p:sldId id="319" r:id="rId74"/>
    <p:sldId id="320" r:id="rId75"/>
    <p:sldId id="321" r:id="rId76"/>
    <p:sldId id="323" r:id="rId77"/>
    <p:sldId id="393" r:id="rId78"/>
    <p:sldId id="340" r:id="rId79"/>
    <p:sldId id="341" r:id="rId80"/>
    <p:sldId id="322" r:id="rId81"/>
    <p:sldId id="289" r:id="rId82"/>
    <p:sldId id="339" r:id="rId83"/>
    <p:sldId id="388" r:id="rId84"/>
    <p:sldId id="389" r:id="rId85"/>
    <p:sldId id="390" r:id="rId86"/>
    <p:sldId id="391" r:id="rId87"/>
    <p:sldId id="398" r:id="rId88"/>
    <p:sldId id="399" r:id="rId89"/>
    <p:sldId id="400" r:id="rId90"/>
    <p:sldId id="401" r:id="rId91"/>
  </p:sldIdLst>
  <p:sldSz cx="9144000" cy="6858000" type="screen4x3"/>
  <p:notesSz cx="10234613" cy="7099300"/>
  <p:defaultTextStyle>
    <a:defPPr>
      <a:defRPr lang="fr-CH"/>
    </a:defPPr>
    <a:lvl1pPr algn="l" rtl="0" eaLnBrk="0" fontAlgn="base" hangingPunct="0">
      <a:spcBef>
        <a:spcPct val="0"/>
      </a:spcBef>
      <a:spcAft>
        <a:spcPct val="0"/>
      </a:spcAft>
      <a:defRPr sz="2400" kern="1200">
        <a:solidFill>
          <a:schemeClr val="tx1"/>
        </a:solidFill>
        <a:latin typeface="Arial" charset="0"/>
        <a:ea typeface="ヒラギノ角ゴ Pro W3"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ヒラギノ角ゴ Pro W3"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ヒラギノ角ゴ Pro W3"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ヒラギノ角ゴ Pro W3"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ヒラギノ角ゴ Pro W3" pitchFamily="1" charset="-128"/>
        <a:cs typeface="+mn-cs"/>
      </a:defRPr>
    </a:lvl5pPr>
    <a:lvl6pPr marL="2286000" algn="l" defTabSz="914400" rtl="0" eaLnBrk="1" latinLnBrk="0" hangingPunct="1">
      <a:defRPr sz="2400" kern="1200">
        <a:solidFill>
          <a:schemeClr val="tx1"/>
        </a:solidFill>
        <a:latin typeface="Arial" charset="0"/>
        <a:ea typeface="ヒラギノ角ゴ Pro W3" pitchFamily="1" charset="-128"/>
        <a:cs typeface="+mn-cs"/>
      </a:defRPr>
    </a:lvl6pPr>
    <a:lvl7pPr marL="2743200" algn="l" defTabSz="914400" rtl="0" eaLnBrk="1" latinLnBrk="0" hangingPunct="1">
      <a:defRPr sz="2400" kern="1200">
        <a:solidFill>
          <a:schemeClr val="tx1"/>
        </a:solidFill>
        <a:latin typeface="Arial" charset="0"/>
        <a:ea typeface="ヒラギノ角ゴ Pro W3" pitchFamily="1" charset="-128"/>
        <a:cs typeface="+mn-cs"/>
      </a:defRPr>
    </a:lvl7pPr>
    <a:lvl8pPr marL="3200400" algn="l" defTabSz="914400" rtl="0" eaLnBrk="1" latinLnBrk="0" hangingPunct="1">
      <a:defRPr sz="2400" kern="1200">
        <a:solidFill>
          <a:schemeClr val="tx1"/>
        </a:solidFill>
        <a:latin typeface="Arial" charset="0"/>
        <a:ea typeface="ヒラギノ角ゴ Pro W3" pitchFamily="1" charset="-128"/>
        <a:cs typeface="+mn-cs"/>
      </a:defRPr>
    </a:lvl8pPr>
    <a:lvl9pPr marL="3657600" algn="l" defTabSz="914400" rtl="0" eaLnBrk="1" latinLnBrk="0" hangingPunct="1">
      <a:defRPr sz="2400" kern="1200">
        <a:solidFill>
          <a:schemeClr val="tx1"/>
        </a:solidFill>
        <a:latin typeface="Arial" charset="0"/>
        <a:ea typeface="ヒラギノ角ゴ Pro W3"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B223"/>
    <a:srgbClr val="8A7264"/>
    <a:srgbClr val="46A186"/>
    <a:srgbClr val="776FA8"/>
    <a:srgbClr val="ABABAB"/>
    <a:srgbClr val="B58F17"/>
    <a:srgbClr val="8ABE18"/>
    <a:srgbClr val="BE59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75" autoAdjust="0"/>
    <p:restoredTop sz="90900" autoAdjust="0"/>
  </p:normalViewPr>
  <p:slideViewPr>
    <p:cSldViewPr>
      <p:cViewPr varScale="1">
        <p:scale>
          <a:sx n="58" d="100"/>
          <a:sy n="58" d="100"/>
        </p:scale>
        <p:origin x="1752" y="51"/>
      </p:cViewPr>
      <p:guideLst>
        <p:guide orient="horz" pos="2160"/>
        <p:guide pos="2880"/>
      </p:guideLst>
    </p:cSldViewPr>
  </p:slideViewPr>
  <p:outlineViewPr>
    <p:cViewPr>
      <p:scale>
        <a:sx n="33" d="100"/>
        <a:sy n="33" d="100"/>
      </p:scale>
      <p:origin x="0" y="-35799"/>
    </p:cViewPr>
  </p:outlineViewPr>
  <p:notesTextViewPr>
    <p:cViewPr>
      <p:scale>
        <a:sx n="1" d="1"/>
        <a:sy n="1" d="1"/>
      </p:scale>
      <p:origin x="0" y="0"/>
    </p:cViewPr>
  </p:notesTextViewPr>
  <p:sorterViewPr>
    <p:cViewPr>
      <p:scale>
        <a:sx n="100" d="100"/>
        <a:sy n="100" d="100"/>
      </p:scale>
      <p:origin x="0" y="-18612"/>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oleObject" Target="file:///E:\PEFA\SECO-PEFA\2011\Vietnam-Delegation\PF-Stat.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E:\PEFA\SECO-PEFA\2011\Vietnam-Delegation\PF-Stat.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pPr>
        <a:solidFill>
          <a:srgbClr val="0066CC">
            <a:lumMod val="20000"/>
            <a:lumOff val="80000"/>
          </a:srgbClr>
        </a:solidFill>
      </c:spPr>
    </c:sideWall>
    <c:backWall>
      <c:thickness val="0"/>
      <c:spPr>
        <a:solidFill>
          <a:srgbClr val="0066CC">
            <a:lumMod val="20000"/>
            <a:lumOff val="80000"/>
          </a:srgbClr>
        </a:solidFill>
      </c:spPr>
    </c:backWall>
    <c:plotArea>
      <c:layout/>
      <c:bar3DChart>
        <c:barDir val="bar"/>
        <c:grouping val="percentStacked"/>
        <c:varyColors val="0"/>
        <c:ser>
          <c:idx val="0"/>
          <c:order val="0"/>
          <c:tx>
            <c:strRef>
              <c:f>Tabelle1!$C$65</c:f>
              <c:strCache>
                <c:ptCount val="1"/>
                <c:pt idx="0">
                  <c:v>Confederation</c:v>
                </c:pt>
              </c:strCache>
            </c:strRef>
          </c:tx>
          <c:spPr>
            <a:solidFill>
              <a:srgbClr val="FF0000"/>
            </a:solidFill>
          </c:spPr>
          <c:invertIfNegative val="0"/>
          <c:cat>
            <c:strRef>
              <c:f>Tabelle1!$A$66:$A$78</c:f>
              <c:strCache>
                <c:ptCount val="13"/>
                <c:pt idx="0">
                  <c:v>Income Tax</c:v>
                </c:pt>
                <c:pt idx="1">
                  <c:v>Wealth Tax</c:v>
                </c:pt>
                <c:pt idx="2">
                  <c:v>Tax on Profits</c:v>
                </c:pt>
                <c:pt idx="3">
                  <c:v>Tax on Capital</c:v>
                </c:pt>
                <c:pt idx="4">
                  <c:v>Land Value Tax</c:v>
                </c:pt>
                <c:pt idx="5">
                  <c:v>Consumption Taxes</c:v>
                </c:pt>
                <c:pt idx="6">
                  <c:v>Withholding Tax</c:v>
                </c:pt>
                <c:pt idx="7">
                  <c:v>Capital Gains Tax</c:v>
                </c:pt>
                <c:pt idx="8">
                  <c:v>Capital Transfer Tax</c:v>
                </c:pt>
                <c:pt idx="9">
                  <c:v>Inheritance Tax</c:v>
                </c:pt>
                <c:pt idx="10">
                  <c:v>Motor Vehicle Tax &amp; Charges</c:v>
                </c:pt>
                <c:pt idx="11">
                  <c:v>Tariffs</c:v>
                </c:pt>
                <c:pt idx="12">
                  <c:v>Other</c:v>
                </c:pt>
              </c:strCache>
            </c:strRef>
          </c:cat>
          <c:val>
            <c:numRef>
              <c:f>Tabelle1!$C$66:$C$78</c:f>
              <c:numCache>
                <c:formatCode>#,##0</c:formatCode>
                <c:ptCount val="13"/>
                <c:pt idx="0">
                  <c:v>9048821</c:v>
                </c:pt>
                <c:pt idx="1">
                  <c:v>0</c:v>
                </c:pt>
                <c:pt idx="2">
                  <c:v>8463738</c:v>
                </c:pt>
                <c:pt idx="5">
                  <c:v>31093054</c:v>
                </c:pt>
                <c:pt idx="6">
                  <c:v>6460150</c:v>
                </c:pt>
                <c:pt idx="10">
                  <c:v>2131753</c:v>
                </c:pt>
                <c:pt idx="11" formatCode="General">
                  <c:v>1017108</c:v>
                </c:pt>
                <c:pt idx="12">
                  <c:v>620949</c:v>
                </c:pt>
              </c:numCache>
            </c:numRef>
          </c:val>
          <c:extLst xmlns:c16r2="http://schemas.microsoft.com/office/drawing/2015/06/chart">
            <c:ext xmlns:c16="http://schemas.microsoft.com/office/drawing/2014/chart" uri="{C3380CC4-5D6E-409C-BE32-E72D297353CC}">
              <c16:uniqueId val="{00000000-A8BF-40CA-B0E5-8D0C74909832}"/>
            </c:ext>
          </c:extLst>
        </c:ser>
        <c:ser>
          <c:idx val="1"/>
          <c:order val="1"/>
          <c:tx>
            <c:strRef>
              <c:f>Tabelle1!$D$65</c:f>
              <c:strCache>
                <c:ptCount val="1"/>
                <c:pt idx="0">
                  <c:v>Cantons</c:v>
                </c:pt>
              </c:strCache>
            </c:strRef>
          </c:tx>
          <c:spPr>
            <a:solidFill>
              <a:schemeClr val="tx2">
                <a:lumMod val="60000"/>
                <a:lumOff val="40000"/>
              </a:schemeClr>
            </a:solidFill>
          </c:spPr>
          <c:invertIfNegative val="0"/>
          <c:cat>
            <c:strRef>
              <c:f>Tabelle1!$A$66:$A$78</c:f>
              <c:strCache>
                <c:ptCount val="13"/>
                <c:pt idx="0">
                  <c:v>Income Tax</c:v>
                </c:pt>
                <c:pt idx="1">
                  <c:v>Wealth Tax</c:v>
                </c:pt>
                <c:pt idx="2">
                  <c:v>Tax on Profits</c:v>
                </c:pt>
                <c:pt idx="3">
                  <c:v>Tax on Capital</c:v>
                </c:pt>
                <c:pt idx="4">
                  <c:v>Land Value Tax</c:v>
                </c:pt>
                <c:pt idx="5">
                  <c:v>Consumption Taxes</c:v>
                </c:pt>
                <c:pt idx="6">
                  <c:v>Withholding Tax</c:v>
                </c:pt>
                <c:pt idx="7">
                  <c:v>Capital Gains Tax</c:v>
                </c:pt>
                <c:pt idx="8">
                  <c:v>Capital Transfer Tax</c:v>
                </c:pt>
                <c:pt idx="9">
                  <c:v>Inheritance Tax</c:v>
                </c:pt>
                <c:pt idx="10">
                  <c:v>Motor Vehicle Tax &amp; Charges</c:v>
                </c:pt>
                <c:pt idx="11">
                  <c:v>Tariffs</c:v>
                </c:pt>
                <c:pt idx="12">
                  <c:v>Other</c:v>
                </c:pt>
              </c:strCache>
            </c:strRef>
          </c:cat>
          <c:val>
            <c:numRef>
              <c:f>Tabelle1!$D$66:$D$78</c:f>
              <c:numCache>
                <c:formatCode>#,##0</c:formatCode>
                <c:ptCount val="13"/>
                <c:pt idx="0">
                  <c:v>23667777</c:v>
                </c:pt>
                <c:pt idx="1">
                  <c:v>3199411</c:v>
                </c:pt>
                <c:pt idx="2">
                  <c:v>6009279</c:v>
                </c:pt>
                <c:pt idx="3">
                  <c:v>994611</c:v>
                </c:pt>
                <c:pt idx="4">
                  <c:v>261958</c:v>
                </c:pt>
                <c:pt idx="5">
                  <c:v>0</c:v>
                </c:pt>
                <c:pt idx="6">
                  <c:v>0</c:v>
                </c:pt>
                <c:pt idx="7">
                  <c:v>824045</c:v>
                </c:pt>
                <c:pt idx="8">
                  <c:v>851176</c:v>
                </c:pt>
                <c:pt idx="9">
                  <c:v>770909</c:v>
                </c:pt>
                <c:pt idx="10">
                  <c:v>1990180</c:v>
                </c:pt>
                <c:pt idx="11">
                  <c:v>0</c:v>
                </c:pt>
                <c:pt idx="12">
                  <c:v>116941</c:v>
                </c:pt>
              </c:numCache>
            </c:numRef>
          </c:val>
          <c:extLst xmlns:c16r2="http://schemas.microsoft.com/office/drawing/2015/06/chart">
            <c:ext xmlns:c16="http://schemas.microsoft.com/office/drawing/2014/chart" uri="{C3380CC4-5D6E-409C-BE32-E72D297353CC}">
              <c16:uniqueId val="{00000001-A8BF-40CA-B0E5-8D0C74909832}"/>
            </c:ext>
          </c:extLst>
        </c:ser>
        <c:ser>
          <c:idx val="2"/>
          <c:order val="2"/>
          <c:tx>
            <c:strRef>
              <c:f>Tabelle1!$E$65</c:f>
              <c:strCache>
                <c:ptCount val="1"/>
                <c:pt idx="0">
                  <c:v>Municipalities</c:v>
                </c:pt>
              </c:strCache>
            </c:strRef>
          </c:tx>
          <c:spPr>
            <a:solidFill>
              <a:srgbClr val="FFC000"/>
            </a:solidFill>
          </c:spPr>
          <c:invertIfNegative val="0"/>
          <c:cat>
            <c:strRef>
              <c:f>Tabelle1!$A$66:$A$78</c:f>
              <c:strCache>
                <c:ptCount val="13"/>
                <c:pt idx="0">
                  <c:v>Income Tax</c:v>
                </c:pt>
                <c:pt idx="1">
                  <c:v>Wealth Tax</c:v>
                </c:pt>
                <c:pt idx="2">
                  <c:v>Tax on Profits</c:v>
                </c:pt>
                <c:pt idx="3">
                  <c:v>Tax on Capital</c:v>
                </c:pt>
                <c:pt idx="4">
                  <c:v>Land Value Tax</c:v>
                </c:pt>
                <c:pt idx="5">
                  <c:v>Consumption Taxes</c:v>
                </c:pt>
                <c:pt idx="6">
                  <c:v>Withholding Tax</c:v>
                </c:pt>
                <c:pt idx="7">
                  <c:v>Capital Gains Tax</c:v>
                </c:pt>
                <c:pt idx="8">
                  <c:v>Capital Transfer Tax</c:v>
                </c:pt>
                <c:pt idx="9">
                  <c:v>Inheritance Tax</c:v>
                </c:pt>
                <c:pt idx="10">
                  <c:v>Motor Vehicle Tax &amp; Charges</c:v>
                </c:pt>
                <c:pt idx="11">
                  <c:v>Tariffs</c:v>
                </c:pt>
                <c:pt idx="12">
                  <c:v>Other</c:v>
                </c:pt>
              </c:strCache>
            </c:strRef>
          </c:cat>
          <c:val>
            <c:numRef>
              <c:f>Tabelle1!$E$66:$E$78</c:f>
              <c:numCache>
                <c:formatCode>#,##0</c:formatCode>
                <c:ptCount val="13"/>
                <c:pt idx="0">
                  <c:v>16397545</c:v>
                </c:pt>
                <c:pt idx="1">
                  <c:v>2189547</c:v>
                </c:pt>
                <c:pt idx="2">
                  <c:v>3130186</c:v>
                </c:pt>
                <c:pt idx="3">
                  <c:v>528323</c:v>
                </c:pt>
                <c:pt idx="4">
                  <c:v>651282</c:v>
                </c:pt>
                <c:pt idx="5">
                  <c:v>0</c:v>
                </c:pt>
                <c:pt idx="6">
                  <c:v>0</c:v>
                </c:pt>
                <c:pt idx="7">
                  <c:v>616745</c:v>
                </c:pt>
                <c:pt idx="8">
                  <c:v>228399</c:v>
                </c:pt>
                <c:pt idx="9">
                  <c:v>103704</c:v>
                </c:pt>
                <c:pt idx="10">
                  <c:v>0</c:v>
                </c:pt>
                <c:pt idx="11">
                  <c:v>0</c:v>
                </c:pt>
                <c:pt idx="12">
                  <c:v>228322</c:v>
                </c:pt>
              </c:numCache>
            </c:numRef>
          </c:val>
          <c:extLst xmlns:c16r2="http://schemas.microsoft.com/office/drawing/2015/06/chart">
            <c:ext xmlns:c16="http://schemas.microsoft.com/office/drawing/2014/chart" uri="{C3380CC4-5D6E-409C-BE32-E72D297353CC}">
              <c16:uniqueId val="{00000002-A8BF-40CA-B0E5-8D0C74909832}"/>
            </c:ext>
          </c:extLst>
        </c:ser>
        <c:dLbls>
          <c:showLegendKey val="0"/>
          <c:showVal val="0"/>
          <c:showCatName val="0"/>
          <c:showSerName val="0"/>
          <c:showPercent val="0"/>
          <c:showBubbleSize val="0"/>
        </c:dLbls>
        <c:gapWidth val="150"/>
        <c:shape val="box"/>
        <c:axId val="823099736"/>
        <c:axId val="823102480"/>
        <c:axId val="0"/>
      </c:bar3DChart>
      <c:catAx>
        <c:axId val="823099736"/>
        <c:scaling>
          <c:orientation val="minMax"/>
        </c:scaling>
        <c:delete val="0"/>
        <c:axPos val="l"/>
        <c:numFmt formatCode="General" sourceLinked="0"/>
        <c:majorTickMark val="out"/>
        <c:minorTickMark val="none"/>
        <c:tickLblPos val="nextTo"/>
        <c:crossAx val="823102480"/>
        <c:crosses val="autoZero"/>
        <c:auto val="1"/>
        <c:lblAlgn val="ctr"/>
        <c:lblOffset val="100"/>
        <c:tickLblSkip val="1"/>
        <c:noMultiLvlLbl val="0"/>
      </c:catAx>
      <c:valAx>
        <c:axId val="823102480"/>
        <c:scaling>
          <c:orientation val="minMax"/>
        </c:scaling>
        <c:delete val="0"/>
        <c:axPos val="b"/>
        <c:majorGridlines/>
        <c:numFmt formatCode="0%" sourceLinked="1"/>
        <c:majorTickMark val="out"/>
        <c:minorTickMark val="none"/>
        <c:tickLblPos val="nextTo"/>
        <c:crossAx val="823099736"/>
        <c:crosses val="autoZero"/>
        <c:crossBetween val="between"/>
      </c:valAx>
    </c:plotArea>
    <c:legend>
      <c:legendPos val="b"/>
      <c:overlay val="0"/>
    </c:legend>
    <c:plotVisOnly val="1"/>
    <c:dispBlanksAs val="gap"/>
    <c:showDLblsOverMax val="0"/>
  </c:chart>
  <c:spPr>
    <a:solidFill>
      <a:srgbClr val="0066CC">
        <a:lumMod val="20000"/>
        <a:lumOff val="80000"/>
      </a:srgbClr>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Weight of Income Sources</a:t>
            </a:r>
          </a:p>
        </c:rich>
      </c:tx>
      <c:overlay val="0"/>
    </c:title>
    <c:autoTitleDeleted val="0"/>
    <c:plotArea>
      <c:layout/>
      <c:barChart>
        <c:barDir val="bar"/>
        <c:grouping val="clustered"/>
        <c:varyColors val="0"/>
        <c:ser>
          <c:idx val="0"/>
          <c:order val="0"/>
          <c:spPr>
            <a:solidFill>
              <a:schemeClr val="accent2"/>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Tabelle1!$A$84:$A$96</c:f>
              <c:strCache>
                <c:ptCount val="13"/>
                <c:pt idx="0">
                  <c:v>Income Tax</c:v>
                </c:pt>
                <c:pt idx="1">
                  <c:v>Wealth Tax</c:v>
                </c:pt>
                <c:pt idx="2">
                  <c:v>Tax on Profits</c:v>
                </c:pt>
                <c:pt idx="3">
                  <c:v>Tax on Capital</c:v>
                </c:pt>
                <c:pt idx="4">
                  <c:v>Land Value Tax</c:v>
                </c:pt>
                <c:pt idx="5">
                  <c:v>Consumption Taxes</c:v>
                </c:pt>
                <c:pt idx="6">
                  <c:v>Withholding Tax</c:v>
                </c:pt>
                <c:pt idx="7">
                  <c:v>Capital Gains Tax</c:v>
                </c:pt>
                <c:pt idx="8">
                  <c:v>Capital Transfer Tax</c:v>
                </c:pt>
                <c:pt idx="9">
                  <c:v>Inheritance Tax</c:v>
                </c:pt>
                <c:pt idx="10">
                  <c:v>Motor Vehicle Tax &amp; Charges</c:v>
                </c:pt>
                <c:pt idx="11">
                  <c:v>Tariffs</c:v>
                </c:pt>
                <c:pt idx="12">
                  <c:v>Other</c:v>
                </c:pt>
              </c:strCache>
            </c:strRef>
          </c:cat>
          <c:val>
            <c:numRef>
              <c:f>Tabelle1!$B$84:$B$96</c:f>
              <c:numCache>
                <c:formatCode>0.0%</c:formatCode>
                <c:ptCount val="13"/>
                <c:pt idx="0">
                  <c:v>0.40391277789081798</c:v>
                </c:pt>
                <c:pt idx="1">
                  <c:v>4.4318578371955672E-2</c:v>
                </c:pt>
                <c:pt idx="2">
                  <c:v>0.14476804824846423</c:v>
                </c:pt>
                <c:pt idx="3">
                  <c:v>1.2524549242045702E-2</c:v>
                </c:pt>
                <c:pt idx="4">
                  <c:v>7.5104497961210517E-3</c:v>
                </c:pt>
                <c:pt idx="5">
                  <c:v>0.25570805163492627</c:v>
                </c:pt>
                <c:pt idx="6">
                  <c:v>5.3128019195842542E-2</c:v>
                </c:pt>
                <c:pt idx="7">
                  <c:v>1.1849000220920261E-2</c:v>
                </c:pt>
                <c:pt idx="8">
                  <c:v>8.878382285759906E-3</c:v>
                </c:pt>
                <c:pt idx="9">
                  <c:v>7.1927828692729167E-3</c:v>
                </c:pt>
                <c:pt idx="10">
                  <c:v>3.3898614668076879E-2</c:v>
                </c:pt>
                <c:pt idx="11">
                  <c:v>8.3646561377437641E-3</c:v>
                </c:pt>
                <c:pt idx="12">
                  <c:v>7.9460894380553922E-3</c:v>
                </c:pt>
              </c:numCache>
            </c:numRef>
          </c:val>
          <c:extLst xmlns:c16r2="http://schemas.microsoft.com/office/drawing/2015/06/chart">
            <c:ext xmlns:c16="http://schemas.microsoft.com/office/drawing/2014/chart" uri="{C3380CC4-5D6E-409C-BE32-E72D297353CC}">
              <c16:uniqueId val="{00000000-E867-4B82-B17A-E4EE68314521}"/>
            </c:ext>
          </c:extLst>
        </c:ser>
        <c:dLbls>
          <c:showLegendKey val="0"/>
          <c:showVal val="0"/>
          <c:showCatName val="0"/>
          <c:showSerName val="0"/>
          <c:showPercent val="0"/>
          <c:showBubbleSize val="0"/>
        </c:dLbls>
        <c:gapWidth val="150"/>
        <c:axId val="823098952"/>
        <c:axId val="823101304"/>
      </c:barChart>
      <c:catAx>
        <c:axId val="823098952"/>
        <c:scaling>
          <c:orientation val="minMax"/>
        </c:scaling>
        <c:delete val="0"/>
        <c:axPos val="l"/>
        <c:numFmt formatCode="General" sourceLinked="0"/>
        <c:majorTickMark val="out"/>
        <c:minorTickMark val="none"/>
        <c:tickLblPos val="nextTo"/>
        <c:crossAx val="823101304"/>
        <c:crosses val="autoZero"/>
        <c:auto val="1"/>
        <c:lblAlgn val="ctr"/>
        <c:lblOffset val="100"/>
        <c:noMultiLvlLbl val="0"/>
      </c:catAx>
      <c:valAx>
        <c:axId val="823101304"/>
        <c:scaling>
          <c:orientation val="minMax"/>
        </c:scaling>
        <c:delete val="0"/>
        <c:axPos val="b"/>
        <c:majorGridlines/>
        <c:numFmt formatCode="0.0%" sourceLinked="1"/>
        <c:majorTickMark val="out"/>
        <c:minorTickMark val="none"/>
        <c:tickLblPos val="nextTo"/>
        <c:crossAx val="823098952"/>
        <c:crosses val="autoZero"/>
        <c:crossBetween val="between"/>
      </c:valAx>
    </c:plotArea>
    <c:plotVisOnly val="1"/>
    <c:dispBlanksAs val="gap"/>
    <c:showDLblsOverMax val="0"/>
  </c:chart>
  <c:spPr>
    <a:solidFill>
      <a:srgbClr val="0066CC">
        <a:lumMod val="20000"/>
        <a:lumOff val="80000"/>
      </a:srgbClr>
    </a:solidFill>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4435304" cy="355681"/>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sz="quarter" idx="1"/>
          </p:nvPr>
        </p:nvSpPr>
        <p:spPr>
          <a:xfrm>
            <a:off x="5797022" y="0"/>
            <a:ext cx="4435304" cy="355681"/>
          </a:xfrm>
          <a:prstGeom prst="rect">
            <a:avLst/>
          </a:prstGeom>
        </p:spPr>
        <p:txBody>
          <a:bodyPr vert="horz" lIns="91440" tIns="45720" rIns="91440" bIns="45720" rtlCol="0"/>
          <a:lstStyle>
            <a:lvl1pPr algn="r">
              <a:defRPr sz="1200"/>
            </a:lvl1pPr>
          </a:lstStyle>
          <a:p>
            <a:fld id="{05786C34-3248-4122-9501-DB1AD47ACF1A}" type="datetimeFigureOut">
              <a:rPr lang="de-CH" smtClean="0"/>
              <a:t>21.03.2018</a:t>
            </a:fld>
            <a:endParaRPr lang="de-CH"/>
          </a:p>
        </p:txBody>
      </p:sp>
      <p:sp>
        <p:nvSpPr>
          <p:cNvPr id="4" name="Fußzeilenplatzhalter 3"/>
          <p:cNvSpPr>
            <a:spLocks noGrp="1"/>
          </p:cNvSpPr>
          <p:nvPr>
            <p:ph type="ftr" sz="quarter" idx="2"/>
          </p:nvPr>
        </p:nvSpPr>
        <p:spPr>
          <a:xfrm>
            <a:off x="1" y="6743619"/>
            <a:ext cx="4435304" cy="355681"/>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5797022" y="6743619"/>
            <a:ext cx="4435304" cy="355681"/>
          </a:xfrm>
          <a:prstGeom prst="rect">
            <a:avLst/>
          </a:prstGeom>
        </p:spPr>
        <p:txBody>
          <a:bodyPr vert="horz" lIns="91440" tIns="45720" rIns="91440" bIns="45720" rtlCol="0" anchor="b"/>
          <a:lstStyle>
            <a:lvl1pPr algn="r">
              <a:defRPr sz="1200"/>
            </a:lvl1pPr>
          </a:lstStyle>
          <a:p>
            <a:fld id="{B8B97CB5-0DCD-4E4C-A151-810C6D68ECD1}" type="slidenum">
              <a:rPr lang="de-CH" smtClean="0"/>
              <a:t>‹Nr.›</a:t>
            </a:fld>
            <a:endParaRPr lang="de-CH"/>
          </a:p>
        </p:txBody>
      </p:sp>
    </p:spTree>
    <p:extLst>
      <p:ext uri="{BB962C8B-B14F-4D97-AF65-F5344CB8AC3E}">
        <p14:creationId xmlns:p14="http://schemas.microsoft.com/office/powerpoint/2010/main" val="963043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1" y="0"/>
            <a:ext cx="4434998" cy="35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t" anchorCtr="0" compatLnSpc="1">
            <a:prstTxWarp prst="textNoShape">
              <a:avLst/>
            </a:prstTxWarp>
          </a:bodyPr>
          <a:lstStyle>
            <a:lvl1pPr>
              <a:defRPr sz="1300" smtClean="0"/>
            </a:lvl1pPr>
          </a:lstStyle>
          <a:p>
            <a:pPr>
              <a:defRPr/>
            </a:pPr>
            <a:endParaRPr lang="fr-FR" altLang="fr-FR"/>
          </a:p>
        </p:txBody>
      </p:sp>
      <p:sp>
        <p:nvSpPr>
          <p:cNvPr id="7171" name="Rectangle 3"/>
          <p:cNvSpPr>
            <a:spLocks noGrp="1" noChangeArrowheads="1"/>
          </p:cNvSpPr>
          <p:nvPr>
            <p:ph type="dt" idx="1"/>
          </p:nvPr>
        </p:nvSpPr>
        <p:spPr bwMode="auto">
          <a:xfrm>
            <a:off x="5799615" y="0"/>
            <a:ext cx="4434998" cy="35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t" anchorCtr="0" compatLnSpc="1">
            <a:prstTxWarp prst="textNoShape">
              <a:avLst/>
            </a:prstTxWarp>
          </a:bodyPr>
          <a:lstStyle>
            <a:lvl1pPr algn="r">
              <a:defRPr sz="1300" smtClean="0"/>
            </a:lvl1pPr>
          </a:lstStyle>
          <a:p>
            <a:pPr>
              <a:defRPr/>
            </a:pPr>
            <a:endParaRPr lang="fr-FR" altLang="fr-FR"/>
          </a:p>
        </p:txBody>
      </p:sp>
      <p:sp>
        <p:nvSpPr>
          <p:cNvPr id="5124" name="Rectangle 4"/>
          <p:cNvSpPr>
            <a:spLocks noGrp="1" noRot="1" noChangeAspect="1" noChangeArrowheads="1" noTextEdit="1"/>
          </p:cNvSpPr>
          <p:nvPr>
            <p:ph type="sldImg" idx="2"/>
          </p:nvPr>
        </p:nvSpPr>
        <p:spPr bwMode="auto">
          <a:xfrm>
            <a:off x="3343275" y="533400"/>
            <a:ext cx="3548063" cy="26606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1364617" y="3372167"/>
            <a:ext cx="7505382" cy="3194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t" anchorCtr="0" compatLnSpc="1">
            <a:prstTxWarp prst="textNoShape">
              <a:avLst/>
            </a:prstTxWarp>
          </a:bodyPr>
          <a:lstStyle/>
          <a:p>
            <a:pPr lvl="0"/>
            <a:r>
              <a:rPr lang="fr-FR" altLang="fr-FR" noProof="0" smtClean="0"/>
              <a:t>Cliquez pour modifier les styles du texte du masque</a:t>
            </a:r>
          </a:p>
          <a:p>
            <a:pPr lvl="1"/>
            <a:r>
              <a:rPr lang="fr-FR" altLang="fr-FR" noProof="0" smtClean="0"/>
              <a:t>Deuxième niveau</a:t>
            </a:r>
          </a:p>
          <a:p>
            <a:pPr lvl="2"/>
            <a:r>
              <a:rPr lang="fr-FR" altLang="fr-FR" noProof="0" smtClean="0"/>
              <a:t>Troisième niveau</a:t>
            </a:r>
          </a:p>
          <a:p>
            <a:pPr lvl="3"/>
            <a:r>
              <a:rPr lang="fr-FR" altLang="fr-FR" noProof="0" smtClean="0"/>
              <a:t>Quatrième niveau</a:t>
            </a:r>
          </a:p>
          <a:p>
            <a:pPr lvl="4"/>
            <a:r>
              <a:rPr lang="fr-FR" altLang="fr-FR" noProof="0" smtClean="0"/>
              <a:t>Cinquième niveau</a:t>
            </a:r>
          </a:p>
        </p:txBody>
      </p:sp>
      <p:sp>
        <p:nvSpPr>
          <p:cNvPr id="7174" name="Rectangle 6"/>
          <p:cNvSpPr>
            <a:spLocks noGrp="1" noChangeArrowheads="1"/>
          </p:cNvSpPr>
          <p:nvPr>
            <p:ph type="ftr" sz="quarter" idx="4"/>
          </p:nvPr>
        </p:nvSpPr>
        <p:spPr bwMode="auto">
          <a:xfrm>
            <a:off x="1" y="6744335"/>
            <a:ext cx="4434998" cy="35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b" anchorCtr="0" compatLnSpc="1">
            <a:prstTxWarp prst="textNoShape">
              <a:avLst/>
            </a:prstTxWarp>
          </a:bodyPr>
          <a:lstStyle>
            <a:lvl1pPr>
              <a:defRPr sz="1300" smtClean="0"/>
            </a:lvl1pPr>
          </a:lstStyle>
          <a:p>
            <a:pPr>
              <a:defRPr/>
            </a:pPr>
            <a:endParaRPr lang="fr-FR" altLang="fr-FR"/>
          </a:p>
        </p:txBody>
      </p:sp>
      <p:sp>
        <p:nvSpPr>
          <p:cNvPr id="7175" name="Rectangle 7"/>
          <p:cNvSpPr>
            <a:spLocks noGrp="1" noChangeArrowheads="1"/>
          </p:cNvSpPr>
          <p:nvPr>
            <p:ph type="sldNum" sz="quarter" idx="5"/>
          </p:nvPr>
        </p:nvSpPr>
        <p:spPr bwMode="auto">
          <a:xfrm>
            <a:off x="5799615" y="6744335"/>
            <a:ext cx="4434998" cy="35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b" anchorCtr="0" compatLnSpc="1">
            <a:prstTxWarp prst="textNoShape">
              <a:avLst/>
            </a:prstTxWarp>
          </a:bodyPr>
          <a:lstStyle>
            <a:lvl1pPr algn="r">
              <a:defRPr sz="1300" smtClean="0"/>
            </a:lvl1pPr>
          </a:lstStyle>
          <a:p>
            <a:pPr>
              <a:defRPr/>
            </a:pPr>
            <a:fld id="{6C959802-D56C-4578-9B3C-3C902232936E}" type="slidenum">
              <a:rPr lang="fr-FR" altLang="fr-FR"/>
              <a:pPr>
                <a:defRPr/>
              </a:pPr>
              <a:t>‹Nr.›</a:t>
            </a:fld>
            <a:endParaRPr lang="fr-FR" altLang="fr-FR"/>
          </a:p>
        </p:txBody>
      </p:sp>
    </p:spTree>
    <p:extLst>
      <p:ext uri="{BB962C8B-B14F-4D97-AF65-F5344CB8AC3E}">
        <p14:creationId xmlns:p14="http://schemas.microsoft.com/office/powerpoint/2010/main" val="19389926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sz="2600">
                <a:solidFill>
                  <a:schemeClr val="tx1"/>
                </a:solidFill>
                <a:latin typeface="Arial" charset="0"/>
                <a:ea typeface="ヒラギノ角ゴ Pro W3" pitchFamily="1" charset="-128"/>
              </a:defRPr>
            </a:lvl1pPr>
            <a:lvl2pPr marL="804763" indent="-309524">
              <a:defRPr sz="2600">
                <a:solidFill>
                  <a:schemeClr val="tx1"/>
                </a:solidFill>
                <a:latin typeface="Arial" charset="0"/>
                <a:ea typeface="ヒラギノ角ゴ Pro W3" pitchFamily="1" charset="-128"/>
              </a:defRPr>
            </a:lvl2pPr>
            <a:lvl3pPr marL="1238098" indent="-247620">
              <a:defRPr sz="2600">
                <a:solidFill>
                  <a:schemeClr val="tx1"/>
                </a:solidFill>
                <a:latin typeface="Arial" charset="0"/>
                <a:ea typeface="ヒラギノ角ゴ Pro W3" pitchFamily="1" charset="-128"/>
              </a:defRPr>
            </a:lvl3pPr>
            <a:lvl4pPr marL="1733337" indent="-247620">
              <a:defRPr sz="2600">
                <a:solidFill>
                  <a:schemeClr val="tx1"/>
                </a:solidFill>
                <a:latin typeface="Arial" charset="0"/>
                <a:ea typeface="ヒラギノ角ゴ Pro W3" pitchFamily="1" charset="-128"/>
              </a:defRPr>
            </a:lvl4pPr>
            <a:lvl5pPr marL="2228576" indent="-247620">
              <a:defRPr sz="2600">
                <a:solidFill>
                  <a:schemeClr val="tx1"/>
                </a:solidFill>
                <a:latin typeface="Arial" charset="0"/>
                <a:ea typeface="ヒラギノ角ゴ Pro W3" pitchFamily="1" charset="-128"/>
              </a:defRPr>
            </a:lvl5pPr>
            <a:lvl6pPr marL="2723815" indent="-247620" eaLnBrk="0" fontAlgn="base" hangingPunct="0">
              <a:spcBef>
                <a:spcPct val="0"/>
              </a:spcBef>
              <a:spcAft>
                <a:spcPct val="0"/>
              </a:spcAft>
              <a:defRPr sz="2600">
                <a:solidFill>
                  <a:schemeClr val="tx1"/>
                </a:solidFill>
                <a:latin typeface="Arial" charset="0"/>
                <a:ea typeface="ヒラギノ角ゴ Pro W3" pitchFamily="1" charset="-128"/>
              </a:defRPr>
            </a:lvl6pPr>
            <a:lvl7pPr marL="3219054" indent="-247620" eaLnBrk="0" fontAlgn="base" hangingPunct="0">
              <a:spcBef>
                <a:spcPct val="0"/>
              </a:spcBef>
              <a:spcAft>
                <a:spcPct val="0"/>
              </a:spcAft>
              <a:defRPr sz="2600">
                <a:solidFill>
                  <a:schemeClr val="tx1"/>
                </a:solidFill>
                <a:latin typeface="Arial" charset="0"/>
                <a:ea typeface="ヒラギノ角ゴ Pro W3" pitchFamily="1" charset="-128"/>
              </a:defRPr>
            </a:lvl7pPr>
            <a:lvl8pPr marL="3714293" indent="-247620" eaLnBrk="0" fontAlgn="base" hangingPunct="0">
              <a:spcBef>
                <a:spcPct val="0"/>
              </a:spcBef>
              <a:spcAft>
                <a:spcPct val="0"/>
              </a:spcAft>
              <a:defRPr sz="2600">
                <a:solidFill>
                  <a:schemeClr val="tx1"/>
                </a:solidFill>
                <a:latin typeface="Arial" charset="0"/>
                <a:ea typeface="ヒラギノ角ゴ Pro W3" pitchFamily="1" charset="-128"/>
              </a:defRPr>
            </a:lvl8pPr>
            <a:lvl9pPr marL="4209532" indent="-247620" eaLnBrk="0" fontAlgn="base" hangingPunct="0">
              <a:spcBef>
                <a:spcPct val="0"/>
              </a:spcBef>
              <a:spcAft>
                <a:spcPct val="0"/>
              </a:spcAft>
              <a:defRPr sz="2600">
                <a:solidFill>
                  <a:schemeClr val="tx1"/>
                </a:solidFill>
                <a:latin typeface="Arial" charset="0"/>
                <a:ea typeface="ヒラギノ角ゴ Pro W3" pitchFamily="1" charset="-128"/>
              </a:defRPr>
            </a:lvl9pPr>
          </a:lstStyle>
          <a:p>
            <a:fld id="{0A918122-32F0-4466-964E-C981A17668FC}" type="slidenum">
              <a:rPr lang="fr-FR" altLang="fr-FR" sz="1300"/>
              <a:pPr/>
              <a:t>1</a:t>
            </a:fld>
            <a:endParaRPr lang="fr-FR" altLang="fr-FR" sz="13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fr-FR" altLang="fr-FR" smtClean="0"/>
          </a:p>
        </p:txBody>
      </p:sp>
    </p:spTree>
    <p:extLst>
      <p:ext uri="{BB962C8B-B14F-4D97-AF65-F5344CB8AC3E}">
        <p14:creationId xmlns:p14="http://schemas.microsoft.com/office/powerpoint/2010/main" val="3085213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DBBC1F86-2F82-4B09-B157-925B46644DBE}" type="slidenum">
              <a:rPr lang="fr-FR" altLang="de-DE" sz="1200" smtClean="0">
                <a:latin typeface="Times New Roman" pitchFamily="18" charset="0"/>
              </a:rPr>
              <a:pPr/>
              <a:t>17</a:t>
            </a:fld>
            <a:endParaRPr lang="fr-FR" altLang="de-DE" sz="1200" smtClean="0">
              <a:latin typeface="Times New Roman" pitchFamily="18"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3118383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5B338CA2-1D7E-427F-83EB-DEC80A6ED8F3}" type="slidenum">
              <a:rPr lang="fr-FR" altLang="de-DE" sz="1200" smtClean="0">
                <a:latin typeface="Times New Roman" pitchFamily="18" charset="0"/>
              </a:rPr>
              <a:pPr/>
              <a:t>18</a:t>
            </a:fld>
            <a:endParaRPr lang="fr-FR" altLang="de-DE" sz="1200" smtClean="0">
              <a:latin typeface="Times New Roman" pitchFamily="18"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4038264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880F2CE1-D5A6-4A10-A558-87CE22EC64AB}" type="slidenum">
              <a:rPr lang="fr-FR" altLang="de-DE" sz="1200" smtClean="0">
                <a:latin typeface="Times New Roman" pitchFamily="18" charset="0"/>
              </a:rPr>
              <a:pPr/>
              <a:t>19</a:t>
            </a:fld>
            <a:endParaRPr lang="fr-FR" altLang="de-DE" sz="1200" smtClean="0">
              <a:latin typeface="Times New Roman" pitchFamily="18"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297151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281CDDDA-F784-4AFF-AA18-9CDA5A94A153}" type="slidenum">
              <a:rPr lang="fr-FR" altLang="de-DE" sz="1200" smtClean="0">
                <a:latin typeface="Times New Roman" pitchFamily="18" charset="0"/>
              </a:rPr>
              <a:pPr/>
              <a:t>20</a:t>
            </a:fld>
            <a:endParaRPr lang="fr-FR" altLang="de-DE" sz="1200" smtClean="0">
              <a:latin typeface="Times New Roman" pitchFamily="18"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2445974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CD0D39CC-50E8-4006-AE08-02589EF99C3D}" type="slidenum">
              <a:rPr lang="fr-FR" altLang="de-DE" sz="1200" smtClean="0">
                <a:latin typeface="Times New Roman" pitchFamily="18" charset="0"/>
              </a:rPr>
              <a:pPr/>
              <a:t>21</a:t>
            </a:fld>
            <a:endParaRPr lang="fr-FR" altLang="de-DE" sz="1200" smtClean="0">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3663804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E9B702B7-75E2-4A40-97A9-0D35914904E2}" type="slidenum">
              <a:rPr lang="fr-FR" altLang="de-DE" sz="1200" smtClean="0">
                <a:latin typeface="Times New Roman" pitchFamily="18" charset="0"/>
              </a:rPr>
              <a:pPr/>
              <a:t>23</a:t>
            </a:fld>
            <a:endParaRPr lang="fr-FR" altLang="de-DE" sz="1200" smtClean="0">
              <a:latin typeface="Times New Roman" pitchFamily="18"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3745112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E6207044-5F5D-4E16-8D2C-F88D64B85B29}" type="slidenum">
              <a:rPr lang="fr-FR" altLang="de-DE" sz="1200" smtClean="0">
                <a:latin typeface="Times New Roman" pitchFamily="18" charset="0"/>
              </a:rPr>
              <a:pPr/>
              <a:t>24</a:t>
            </a:fld>
            <a:endParaRPr lang="fr-FR" altLang="de-DE" sz="1200" smtClean="0">
              <a:latin typeface="Times New Roman" pitchFamily="18"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2243487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A6624FA7-9E58-480A-90DA-2CD2CB9CD937}" type="slidenum">
              <a:rPr lang="fr-FR" altLang="de-DE" sz="1200" smtClean="0">
                <a:latin typeface="Times New Roman" pitchFamily="18" charset="0"/>
              </a:rPr>
              <a:pPr/>
              <a:t>25</a:t>
            </a:fld>
            <a:endParaRPr lang="fr-FR" altLang="de-DE" sz="1200" smtClean="0">
              <a:latin typeface="Times New Roman" pitchFamily="18"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2413842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lienbildplatzhalter 1"/>
          <p:cNvSpPr>
            <a:spLocks noGrp="1" noRot="1" noChangeAspect="1" noTextEdit="1"/>
          </p:cNvSpPr>
          <p:nvPr>
            <p:ph type="sldImg"/>
          </p:nvPr>
        </p:nvSpPr>
        <p:spPr>
          <a:ln/>
        </p:spPr>
      </p:sp>
      <p:sp>
        <p:nvSpPr>
          <p:cNvPr id="7270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7270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defRPr sz="3600">
                <a:solidFill>
                  <a:schemeClr val="tx1"/>
                </a:solidFill>
                <a:latin typeface="Times" panose="02020603060405020304" pitchFamily="18" charset="0"/>
              </a:defRPr>
            </a:lvl1pPr>
            <a:lvl2pPr marL="742950" indent="-285750" defTabSz="950913">
              <a:defRPr sz="3600">
                <a:solidFill>
                  <a:schemeClr val="tx1"/>
                </a:solidFill>
                <a:latin typeface="Times" panose="02020603060405020304" pitchFamily="18" charset="0"/>
              </a:defRPr>
            </a:lvl2pPr>
            <a:lvl3pPr marL="1143000" indent="-228600" defTabSz="950913">
              <a:defRPr sz="3600">
                <a:solidFill>
                  <a:schemeClr val="tx1"/>
                </a:solidFill>
                <a:latin typeface="Times" panose="02020603060405020304" pitchFamily="18" charset="0"/>
              </a:defRPr>
            </a:lvl3pPr>
            <a:lvl4pPr marL="1600200" indent="-228600" defTabSz="950913">
              <a:defRPr sz="3600">
                <a:solidFill>
                  <a:schemeClr val="tx1"/>
                </a:solidFill>
                <a:latin typeface="Times" panose="02020603060405020304" pitchFamily="18" charset="0"/>
              </a:defRPr>
            </a:lvl4pPr>
            <a:lvl5pPr marL="2057400" indent="-228600" defTabSz="950913">
              <a:defRPr sz="3600">
                <a:solidFill>
                  <a:schemeClr val="tx1"/>
                </a:solidFill>
                <a:latin typeface="Times" panose="02020603060405020304" pitchFamily="18" charset="0"/>
              </a:defRPr>
            </a:lvl5pPr>
            <a:lvl6pPr marL="2514600" indent="-228600" defTabSz="950913" eaLnBrk="0" fontAlgn="base" hangingPunct="0">
              <a:spcBef>
                <a:spcPct val="0"/>
              </a:spcBef>
              <a:spcAft>
                <a:spcPct val="0"/>
              </a:spcAft>
              <a:defRPr sz="3600">
                <a:solidFill>
                  <a:schemeClr val="tx1"/>
                </a:solidFill>
                <a:latin typeface="Times" panose="02020603060405020304" pitchFamily="18" charset="0"/>
              </a:defRPr>
            </a:lvl6pPr>
            <a:lvl7pPr marL="2971800" indent="-228600" defTabSz="950913" eaLnBrk="0" fontAlgn="base" hangingPunct="0">
              <a:spcBef>
                <a:spcPct val="0"/>
              </a:spcBef>
              <a:spcAft>
                <a:spcPct val="0"/>
              </a:spcAft>
              <a:defRPr sz="3600">
                <a:solidFill>
                  <a:schemeClr val="tx1"/>
                </a:solidFill>
                <a:latin typeface="Times" panose="02020603060405020304" pitchFamily="18" charset="0"/>
              </a:defRPr>
            </a:lvl7pPr>
            <a:lvl8pPr marL="3429000" indent="-228600" defTabSz="950913" eaLnBrk="0" fontAlgn="base" hangingPunct="0">
              <a:spcBef>
                <a:spcPct val="0"/>
              </a:spcBef>
              <a:spcAft>
                <a:spcPct val="0"/>
              </a:spcAft>
              <a:defRPr sz="3600">
                <a:solidFill>
                  <a:schemeClr val="tx1"/>
                </a:solidFill>
                <a:latin typeface="Times" panose="02020603060405020304" pitchFamily="18" charset="0"/>
              </a:defRPr>
            </a:lvl8pPr>
            <a:lvl9pPr marL="3886200" indent="-228600" defTabSz="950913" eaLnBrk="0" fontAlgn="base" hangingPunct="0">
              <a:spcBef>
                <a:spcPct val="0"/>
              </a:spcBef>
              <a:spcAft>
                <a:spcPct val="0"/>
              </a:spcAft>
              <a:defRPr sz="3600">
                <a:solidFill>
                  <a:schemeClr val="tx1"/>
                </a:solidFill>
                <a:latin typeface="Times" panose="02020603060405020304" pitchFamily="18" charset="0"/>
              </a:defRPr>
            </a:lvl9pPr>
          </a:lstStyle>
          <a:p>
            <a:fld id="{A9339C9A-2500-4AAC-AA41-D858A62B953F}" type="slidenum">
              <a:rPr lang="fr-FR" altLang="de-DE" sz="1200">
                <a:latin typeface="Times New Roman" panose="02020603050405020304" pitchFamily="18" charset="0"/>
              </a:rPr>
              <a:pPr/>
              <a:t>27</a:t>
            </a:fld>
            <a:endParaRPr lang="fr-FR" altLang="de-DE" sz="1200">
              <a:latin typeface="Times New Roman" panose="02020603050405020304" pitchFamily="18" charset="0"/>
            </a:endParaRPr>
          </a:p>
        </p:txBody>
      </p:sp>
    </p:spTree>
    <p:extLst>
      <p:ext uri="{BB962C8B-B14F-4D97-AF65-F5344CB8AC3E}">
        <p14:creationId xmlns:p14="http://schemas.microsoft.com/office/powerpoint/2010/main" val="3140660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4B0FBA6-DC4F-4BFA-BAF3-76DB36B934A7}" type="slidenum">
              <a:rPr lang="fr-FR" altLang="fr-FR" smtClean="0"/>
              <a:pPr/>
              <a:t>28</a:t>
            </a:fld>
            <a:endParaRPr lang="fr-FR" altLang="fr-FR"/>
          </a:p>
        </p:txBody>
      </p:sp>
    </p:spTree>
    <p:extLst>
      <p:ext uri="{BB962C8B-B14F-4D97-AF65-F5344CB8AC3E}">
        <p14:creationId xmlns:p14="http://schemas.microsoft.com/office/powerpoint/2010/main" val="2366813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972" eaLnBrk="0" hangingPunct="0">
              <a:spcBef>
                <a:spcPct val="30000"/>
              </a:spcBef>
              <a:defRPr sz="1200">
                <a:solidFill>
                  <a:schemeClr val="tx1"/>
                </a:solidFill>
                <a:latin typeface="Arial Unicode MS" pitchFamily="34" charset="-128"/>
              </a:defRPr>
            </a:lvl1pPr>
            <a:lvl2pPr marL="716798" indent="-275692" defTabSz="918972" eaLnBrk="0" hangingPunct="0">
              <a:spcBef>
                <a:spcPct val="30000"/>
              </a:spcBef>
              <a:defRPr sz="1200">
                <a:solidFill>
                  <a:schemeClr val="tx1"/>
                </a:solidFill>
                <a:latin typeface="Arial Unicode MS" pitchFamily="34" charset="-128"/>
              </a:defRPr>
            </a:lvl2pPr>
            <a:lvl3pPr marL="1102766" indent="-220553" defTabSz="918972" eaLnBrk="0" hangingPunct="0">
              <a:spcBef>
                <a:spcPct val="30000"/>
              </a:spcBef>
              <a:defRPr sz="1200">
                <a:solidFill>
                  <a:schemeClr val="tx1"/>
                </a:solidFill>
                <a:latin typeface="Arial Unicode MS" pitchFamily="34" charset="-128"/>
              </a:defRPr>
            </a:lvl3pPr>
            <a:lvl4pPr marL="1543873" indent="-220553" defTabSz="918972" eaLnBrk="0" hangingPunct="0">
              <a:spcBef>
                <a:spcPct val="30000"/>
              </a:spcBef>
              <a:defRPr sz="1200">
                <a:solidFill>
                  <a:schemeClr val="tx1"/>
                </a:solidFill>
                <a:latin typeface="Arial Unicode MS" pitchFamily="34" charset="-128"/>
              </a:defRPr>
            </a:lvl4pPr>
            <a:lvl5pPr marL="1984980" indent="-220553" defTabSz="918972" eaLnBrk="0" hangingPunct="0">
              <a:spcBef>
                <a:spcPct val="30000"/>
              </a:spcBef>
              <a:defRPr sz="1200">
                <a:solidFill>
                  <a:schemeClr val="tx1"/>
                </a:solidFill>
                <a:latin typeface="Arial Unicode MS" pitchFamily="34" charset="-128"/>
              </a:defRPr>
            </a:lvl5pPr>
            <a:lvl6pPr marL="2426086" indent="-220553" defTabSz="918972" eaLnBrk="0" fontAlgn="base" hangingPunct="0">
              <a:spcBef>
                <a:spcPct val="30000"/>
              </a:spcBef>
              <a:spcAft>
                <a:spcPct val="0"/>
              </a:spcAft>
              <a:defRPr sz="1200">
                <a:solidFill>
                  <a:schemeClr val="tx1"/>
                </a:solidFill>
                <a:latin typeface="Arial Unicode MS" pitchFamily="34" charset="-128"/>
              </a:defRPr>
            </a:lvl6pPr>
            <a:lvl7pPr marL="2867193" indent="-220553" defTabSz="918972" eaLnBrk="0" fontAlgn="base" hangingPunct="0">
              <a:spcBef>
                <a:spcPct val="30000"/>
              </a:spcBef>
              <a:spcAft>
                <a:spcPct val="0"/>
              </a:spcAft>
              <a:defRPr sz="1200">
                <a:solidFill>
                  <a:schemeClr val="tx1"/>
                </a:solidFill>
                <a:latin typeface="Arial Unicode MS" pitchFamily="34" charset="-128"/>
              </a:defRPr>
            </a:lvl7pPr>
            <a:lvl8pPr marL="3308299" indent="-220553" defTabSz="918972" eaLnBrk="0" fontAlgn="base" hangingPunct="0">
              <a:spcBef>
                <a:spcPct val="30000"/>
              </a:spcBef>
              <a:spcAft>
                <a:spcPct val="0"/>
              </a:spcAft>
              <a:defRPr sz="1200">
                <a:solidFill>
                  <a:schemeClr val="tx1"/>
                </a:solidFill>
                <a:latin typeface="Arial Unicode MS" pitchFamily="34" charset="-128"/>
              </a:defRPr>
            </a:lvl8pPr>
            <a:lvl9pPr marL="3749406" indent="-220553" defTabSz="918972" eaLnBrk="0" fontAlgn="base" hangingPunct="0">
              <a:spcBef>
                <a:spcPct val="30000"/>
              </a:spcBef>
              <a:spcAft>
                <a:spcPct val="0"/>
              </a:spcAft>
              <a:defRPr sz="1200">
                <a:solidFill>
                  <a:schemeClr val="tx1"/>
                </a:solidFill>
                <a:latin typeface="Arial Unicode MS" pitchFamily="34" charset="-128"/>
              </a:defRPr>
            </a:lvl9pPr>
          </a:lstStyle>
          <a:p>
            <a:pPr eaLnBrk="1" hangingPunct="1">
              <a:spcBef>
                <a:spcPct val="0"/>
              </a:spcBef>
            </a:pPr>
            <a:fld id="{A7FA5BFF-0668-4337-8BB2-9618F5404CA6}" type="slidenum">
              <a:rPr lang="de-DE" altLang="de-DE" smtClean="0"/>
              <a:pPr eaLnBrk="1" hangingPunct="1">
                <a:spcBef>
                  <a:spcPct val="0"/>
                </a:spcBef>
              </a:pPr>
              <a:t>2</a:t>
            </a:fld>
            <a:endParaRPr lang="de-DE" altLang="de-DE" smtClean="0"/>
          </a:p>
        </p:txBody>
      </p:sp>
      <p:sp>
        <p:nvSpPr>
          <p:cNvPr id="31747" name="Rectangle 2"/>
          <p:cNvSpPr>
            <a:spLocks noGrp="1" noRot="1" noChangeAspect="1" noChangeArrowheads="1" noTextEdit="1"/>
          </p:cNvSpPr>
          <p:nvPr>
            <p:ph type="sldImg"/>
          </p:nvPr>
        </p:nvSpPr>
        <p:spPr>
          <a:xfrm>
            <a:off x="3270250" y="512763"/>
            <a:ext cx="3394075" cy="2546350"/>
          </a:xfrm>
          <a:ln/>
        </p:spPr>
      </p:sp>
      <p:sp>
        <p:nvSpPr>
          <p:cNvPr id="31748" name="Rectangle 3"/>
          <p:cNvSpPr>
            <a:spLocks noGrp="1" noChangeArrowheads="1"/>
          </p:cNvSpPr>
          <p:nvPr>
            <p:ph type="body" idx="1"/>
          </p:nvPr>
        </p:nvSpPr>
        <p:spPr>
          <a:xfrm>
            <a:off x="1321088" y="3228592"/>
            <a:ext cx="7284462" cy="30568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dirty="0" smtClean="0"/>
              <a:t>Es geht um Politik, um politische Ideen, wie sie im politischen </a:t>
            </a:r>
            <a:r>
              <a:rPr lang="de-CH" altLang="de-DE" dirty="0" err="1" smtClean="0"/>
              <a:t>Intressenvermittlungssystem</a:t>
            </a:r>
            <a:r>
              <a:rPr lang="de-CH" altLang="de-DE" dirty="0" smtClean="0"/>
              <a:t> abgebildet werden und es geht im die wichtigsten Elemente des politischen Systems </a:t>
            </a:r>
            <a:endParaRPr lang="de-DE" altLang="de-DE" dirty="0" smtClean="0"/>
          </a:p>
          <a:p>
            <a:pPr eaLnBrk="1" hangingPunct="1"/>
            <a:endParaRPr lang="de-DE" altLang="de-DE" dirty="0" smtClean="0"/>
          </a:p>
        </p:txBody>
      </p:sp>
    </p:spTree>
    <p:extLst>
      <p:ext uri="{BB962C8B-B14F-4D97-AF65-F5344CB8AC3E}">
        <p14:creationId xmlns:p14="http://schemas.microsoft.com/office/powerpoint/2010/main" val="3100823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8FE4B904-F54E-4F14-8A45-D1E7B105B6D4}" type="slidenum">
              <a:rPr lang="de-CH" smtClean="0"/>
              <a:pPr/>
              <a:t>36</a:t>
            </a:fld>
            <a:endParaRPr lang="de-CH"/>
          </a:p>
        </p:txBody>
      </p:sp>
    </p:spTree>
    <p:extLst>
      <p:ext uri="{BB962C8B-B14F-4D97-AF65-F5344CB8AC3E}">
        <p14:creationId xmlns:p14="http://schemas.microsoft.com/office/powerpoint/2010/main" val="1223169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6C959802-D56C-4578-9B3C-3C902232936E}" type="slidenum">
              <a:rPr lang="fr-FR" altLang="fr-FR" smtClean="0"/>
              <a:pPr>
                <a:defRPr/>
              </a:pPr>
              <a:t>41</a:t>
            </a:fld>
            <a:endParaRPr lang="fr-FR" altLang="fr-FR"/>
          </a:p>
        </p:txBody>
      </p:sp>
    </p:spTree>
    <p:extLst>
      <p:ext uri="{BB962C8B-B14F-4D97-AF65-F5344CB8AC3E}">
        <p14:creationId xmlns:p14="http://schemas.microsoft.com/office/powerpoint/2010/main" val="3858538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p:cNvSpPr>
            <a:spLocks noGrp="1" noRot="1" noChangeAspect="1" noTextEdit="1"/>
          </p:cNvSpPr>
          <p:nvPr>
            <p:ph type="sldImg"/>
          </p:nvPr>
        </p:nvSpPr>
        <p:spPr>
          <a:ln/>
        </p:spPr>
      </p:sp>
      <p:sp>
        <p:nvSpPr>
          <p:cNvPr id="522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5222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60405020304" pitchFamily="18" charset="0"/>
              </a:defRPr>
            </a:lvl1pPr>
            <a:lvl2pPr marL="742950" indent="-285750">
              <a:defRPr sz="2800">
                <a:solidFill>
                  <a:schemeClr val="tx1"/>
                </a:solidFill>
                <a:latin typeface="Times" panose="02020603060405020304" pitchFamily="18" charset="0"/>
              </a:defRPr>
            </a:lvl2pPr>
            <a:lvl3pPr marL="1143000" indent="-228600">
              <a:defRPr sz="2800">
                <a:solidFill>
                  <a:schemeClr val="tx1"/>
                </a:solidFill>
                <a:latin typeface="Times" panose="02020603060405020304" pitchFamily="18" charset="0"/>
              </a:defRPr>
            </a:lvl3pPr>
            <a:lvl4pPr marL="1600200" indent="-228600">
              <a:defRPr sz="2800">
                <a:solidFill>
                  <a:schemeClr val="tx1"/>
                </a:solidFill>
                <a:latin typeface="Times" panose="02020603060405020304" pitchFamily="18" charset="0"/>
              </a:defRPr>
            </a:lvl4pPr>
            <a:lvl5pPr marL="2057400" indent="-228600">
              <a:defRPr sz="2800">
                <a:solidFill>
                  <a:schemeClr val="tx1"/>
                </a:solidFill>
                <a:latin typeface="Times" panose="02020603060405020304" pitchFamily="18" charset="0"/>
              </a:defRPr>
            </a:lvl5pPr>
            <a:lvl6pPr marL="2514600" indent="-228600" algn="r" eaLnBrk="0" fontAlgn="base" hangingPunct="0">
              <a:spcBef>
                <a:spcPct val="0"/>
              </a:spcBef>
              <a:spcAft>
                <a:spcPct val="0"/>
              </a:spcAft>
              <a:defRPr sz="2800">
                <a:solidFill>
                  <a:schemeClr val="tx1"/>
                </a:solidFill>
                <a:latin typeface="Times" panose="02020603060405020304" pitchFamily="18" charset="0"/>
              </a:defRPr>
            </a:lvl6pPr>
            <a:lvl7pPr marL="2971800" indent="-228600" algn="r" eaLnBrk="0" fontAlgn="base" hangingPunct="0">
              <a:spcBef>
                <a:spcPct val="0"/>
              </a:spcBef>
              <a:spcAft>
                <a:spcPct val="0"/>
              </a:spcAft>
              <a:defRPr sz="2800">
                <a:solidFill>
                  <a:schemeClr val="tx1"/>
                </a:solidFill>
                <a:latin typeface="Times" panose="02020603060405020304" pitchFamily="18" charset="0"/>
              </a:defRPr>
            </a:lvl7pPr>
            <a:lvl8pPr marL="3429000" indent="-228600" algn="r" eaLnBrk="0" fontAlgn="base" hangingPunct="0">
              <a:spcBef>
                <a:spcPct val="0"/>
              </a:spcBef>
              <a:spcAft>
                <a:spcPct val="0"/>
              </a:spcAft>
              <a:defRPr sz="2800">
                <a:solidFill>
                  <a:schemeClr val="tx1"/>
                </a:solidFill>
                <a:latin typeface="Times" panose="02020603060405020304" pitchFamily="18" charset="0"/>
              </a:defRPr>
            </a:lvl8pPr>
            <a:lvl9pPr marL="3886200" indent="-228600" algn="r" eaLnBrk="0" fontAlgn="base" hangingPunct="0">
              <a:spcBef>
                <a:spcPct val="0"/>
              </a:spcBef>
              <a:spcAft>
                <a:spcPct val="0"/>
              </a:spcAft>
              <a:defRPr sz="2800">
                <a:solidFill>
                  <a:schemeClr val="tx1"/>
                </a:solidFill>
                <a:latin typeface="Times" panose="02020603060405020304" pitchFamily="18" charset="0"/>
              </a:defRPr>
            </a:lvl9pPr>
          </a:lstStyle>
          <a:p>
            <a:fld id="{ED9E75F7-D849-4EFA-8F0B-054ACCAF7F3A}" type="slidenum">
              <a:rPr lang="fr-FR" altLang="de-DE" sz="1200">
                <a:latin typeface="Times New Roman" panose="02020603050405020304" pitchFamily="18" charset="0"/>
              </a:rPr>
              <a:pPr/>
              <a:t>47</a:t>
            </a:fld>
            <a:endParaRPr lang="fr-FR" altLang="de-DE" sz="1200">
              <a:latin typeface="Times New Roman" panose="02020603050405020304" pitchFamily="18" charset="0"/>
            </a:endParaRPr>
          </a:p>
        </p:txBody>
      </p:sp>
    </p:spTree>
    <p:extLst>
      <p:ext uri="{BB962C8B-B14F-4D97-AF65-F5344CB8AC3E}">
        <p14:creationId xmlns:p14="http://schemas.microsoft.com/office/powerpoint/2010/main" val="3781005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a:ln/>
        </p:spPr>
      </p:sp>
      <p:sp>
        <p:nvSpPr>
          <p:cNvPr id="5325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5325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60405020304" pitchFamily="18" charset="0"/>
              </a:defRPr>
            </a:lvl1pPr>
            <a:lvl2pPr marL="742950" indent="-285750">
              <a:defRPr sz="2800">
                <a:solidFill>
                  <a:schemeClr val="tx1"/>
                </a:solidFill>
                <a:latin typeface="Times" panose="02020603060405020304" pitchFamily="18" charset="0"/>
              </a:defRPr>
            </a:lvl2pPr>
            <a:lvl3pPr marL="1143000" indent="-228600">
              <a:defRPr sz="2800">
                <a:solidFill>
                  <a:schemeClr val="tx1"/>
                </a:solidFill>
                <a:latin typeface="Times" panose="02020603060405020304" pitchFamily="18" charset="0"/>
              </a:defRPr>
            </a:lvl3pPr>
            <a:lvl4pPr marL="1600200" indent="-228600">
              <a:defRPr sz="2800">
                <a:solidFill>
                  <a:schemeClr val="tx1"/>
                </a:solidFill>
                <a:latin typeface="Times" panose="02020603060405020304" pitchFamily="18" charset="0"/>
              </a:defRPr>
            </a:lvl4pPr>
            <a:lvl5pPr marL="2057400" indent="-228600">
              <a:defRPr sz="2800">
                <a:solidFill>
                  <a:schemeClr val="tx1"/>
                </a:solidFill>
                <a:latin typeface="Times" panose="02020603060405020304" pitchFamily="18" charset="0"/>
              </a:defRPr>
            </a:lvl5pPr>
            <a:lvl6pPr marL="2514600" indent="-228600" algn="r" eaLnBrk="0" fontAlgn="base" hangingPunct="0">
              <a:spcBef>
                <a:spcPct val="0"/>
              </a:spcBef>
              <a:spcAft>
                <a:spcPct val="0"/>
              </a:spcAft>
              <a:defRPr sz="2800">
                <a:solidFill>
                  <a:schemeClr val="tx1"/>
                </a:solidFill>
                <a:latin typeface="Times" panose="02020603060405020304" pitchFamily="18" charset="0"/>
              </a:defRPr>
            </a:lvl6pPr>
            <a:lvl7pPr marL="2971800" indent="-228600" algn="r" eaLnBrk="0" fontAlgn="base" hangingPunct="0">
              <a:spcBef>
                <a:spcPct val="0"/>
              </a:spcBef>
              <a:spcAft>
                <a:spcPct val="0"/>
              </a:spcAft>
              <a:defRPr sz="2800">
                <a:solidFill>
                  <a:schemeClr val="tx1"/>
                </a:solidFill>
                <a:latin typeface="Times" panose="02020603060405020304" pitchFamily="18" charset="0"/>
              </a:defRPr>
            </a:lvl7pPr>
            <a:lvl8pPr marL="3429000" indent="-228600" algn="r" eaLnBrk="0" fontAlgn="base" hangingPunct="0">
              <a:spcBef>
                <a:spcPct val="0"/>
              </a:spcBef>
              <a:spcAft>
                <a:spcPct val="0"/>
              </a:spcAft>
              <a:defRPr sz="2800">
                <a:solidFill>
                  <a:schemeClr val="tx1"/>
                </a:solidFill>
                <a:latin typeface="Times" panose="02020603060405020304" pitchFamily="18" charset="0"/>
              </a:defRPr>
            </a:lvl8pPr>
            <a:lvl9pPr marL="3886200" indent="-228600" algn="r" eaLnBrk="0" fontAlgn="base" hangingPunct="0">
              <a:spcBef>
                <a:spcPct val="0"/>
              </a:spcBef>
              <a:spcAft>
                <a:spcPct val="0"/>
              </a:spcAft>
              <a:defRPr sz="2800">
                <a:solidFill>
                  <a:schemeClr val="tx1"/>
                </a:solidFill>
                <a:latin typeface="Times" panose="02020603060405020304" pitchFamily="18" charset="0"/>
              </a:defRPr>
            </a:lvl9pPr>
          </a:lstStyle>
          <a:p>
            <a:fld id="{252AACF0-60FE-4EE4-9157-294FF82CA3B6}" type="slidenum">
              <a:rPr lang="fr-FR" altLang="de-DE" sz="1200">
                <a:latin typeface="Times New Roman" panose="02020603050405020304" pitchFamily="18" charset="0"/>
              </a:rPr>
              <a:pPr/>
              <a:t>48</a:t>
            </a:fld>
            <a:endParaRPr lang="fr-FR" altLang="de-DE" sz="1200">
              <a:latin typeface="Times New Roman" panose="02020603050405020304" pitchFamily="18" charset="0"/>
            </a:endParaRPr>
          </a:p>
        </p:txBody>
      </p:sp>
    </p:spTree>
    <p:extLst>
      <p:ext uri="{BB962C8B-B14F-4D97-AF65-F5344CB8AC3E}">
        <p14:creationId xmlns:p14="http://schemas.microsoft.com/office/powerpoint/2010/main" val="2195450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p:cNvSpPr>
            <a:spLocks noGrp="1" noRot="1" noChangeAspect="1" noTextEdit="1"/>
          </p:cNvSpPr>
          <p:nvPr>
            <p:ph type="sldImg"/>
          </p:nvPr>
        </p:nvSpPr>
        <p:spPr>
          <a:ln/>
        </p:spPr>
      </p:sp>
      <p:sp>
        <p:nvSpPr>
          <p:cNvPr id="5427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5427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800">
                <a:solidFill>
                  <a:schemeClr val="tx1"/>
                </a:solidFill>
                <a:latin typeface="Times" panose="02020603060405020304" pitchFamily="18" charset="0"/>
              </a:defRPr>
            </a:lvl1pPr>
            <a:lvl2pPr marL="742950" indent="-285750" defTabSz="915988">
              <a:defRPr sz="2800">
                <a:solidFill>
                  <a:schemeClr val="tx1"/>
                </a:solidFill>
                <a:latin typeface="Times" panose="02020603060405020304" pitchFamily="18" charset="0"/>
              </a:defRPr>
            </a:lvl2pPr>
            <a:lvl3pPr marL="1143000" indent="-228600" defTabSz="915988">
              <a:defRPr sz="2800">
                <a:solidFill>
                  <a:schemeClr val="tx1"/>
                </a:solidFill>
                <a:latin typeface="Times" panose="02020603060405020304" pitchFamily="18" charset="0"/>
              </a:defRPr>
            </a:lvl3pPr>
            <a:lvl4pPr marL="1600200" indent="-228600" defTabSz="915988">
              <a:defRPr sz="2800">
                <a:solidFill>
                  <a:schemeClr val="tx1"/>
                </a:solidFill>
                <a:latin typeface="Times" panose="02020603060405020304" pitchFamily="18" charset="0"/>
              </a:defRPr>
            </a:lvl4pPr>
            <a:lvl5pPr marL="2057400" indent="-228600" defTabSz="915988">
              <a:defRPr sz="2800">
                <a:solidFill>
                  <a:schemeClr val="tx1"/>
                </a:solidFill>
                <a:latin typeface="Times" panose="02020603060405020304" pitchFamily="18" charset="0"/>
              </a:defRPr>
            </a:lvl5pPr>
            <a:lvl6pPr marL="2514600" indent="-228600" algn="r" defTabSz="915988" eaLnBrk="0" fontAlgn="base" hangingPunct="0">
              <a:spcBef>
                <a:spcPct val="0"/>
              </a:spcBef>
              <a:spcAft>
                <a:spcPct val="0"/>
              </a:spcAft>
              <a:defRPr sz="2800">
                <a:solidFill>
                  <a:schemeClr val="tx1"/>
                </a:solidFill>
                <a:latin typeface="Times" panose="02020603060405020304" pitchFamily="18" charset="0"/>
              </a:defRPr>
            </a:lvl6pPr>
            <a:lvl7pPr marL="2971800" indent="-228600" algn="r" defTabSz="915988" eaLnBrk="0" fontAlgn="base" hangingPunct="0">
              <a:spcBef>
                <a:spcPct val="0"/>
              </a:spcBef>
              <a:spcAft>
                <a:spcPct val="0"/>
              </a:spcAft>
              <a:defRPr sz="2800">
                <a:solidFill>
                  <a:schemeClr val="tx1"/>
                </a:solidFill>
                <a:latin typeface="Times" panose="02020603060405020304" pitchFamily="18" charset="0"/>
              </a:defRPr>
            </a:lvl7pPr>
            <a:lvl8pPr marL="3429000" indent="-228600" algn="r" defTabSz="915988" eaLnBrk="0" fontAlgn="base" hangingPunct="0">
              <a:spcBef>
                <a:spcPct val="0"/>
              </a:spcBef>
              <a:spcAft>
                <a:spcPct val="0"/>
              </a:spcAft>
              <a:defRPr sz="2800">
                <a:solidFill>
                  <a:schemeClr val="tx1"/>
                </a:solidFill>
                <a:latin typeface="Times" panose="02020603060405020304" pitchFamily="18" charset="0"/>
              </a:defRPr>
            </a:lvl8pPr>
            <a:lvl9pPr marL="3886200" indent="-228600" algn="r" defTabSz="915988" eaLnBrk="0" fontAlgn="base" hangingPunct="0">
              <a:spcBef>
                <a:spcPct val="0"/>
              </a:spcBef>
              <a:spcAft>
                <a:spcPct val="0"/>
              </a:spcAft>
              <a:defRPr sz="2800">
                <a:solidFill>
                  <a:schemeClr val="tx1"/>
                </a:solidFill>
                <a:latin typeface="Times" panose="02020603060405020304" pitchFamily="18" charset="0"/>
              </a:defRPr>
            </a:lvl9pPr>
          </a:lstStyle>
          <a:p>
            <a:fld id="{0084CF5C-FECB-4413-9306-3F208E1F87E1}" type="slidenum">
              <a:rPr lang="fr-FR" altLang="de-DE" sz="1200">
                <a:latin typeface="Times New Roman" panose="02020603050405020304" pitchFamily="18" charset="0"/>
              </a:rPr>
              <a:pPr/>
              <a:t>52</a:t>
            </a:fld>
            <a:endParaRPr lang="fr-FR" altLang="de-DE" sz="1200">
              <a:latin typeface="Times New Roman" panose="02020603050405020304" pitchFamily="18" charset="0"/>
            </a:endParaRPr>
          </a:p>
        </p:txBody>
      </p:sp>
    </p:spTree>
    <p:extLst>
      <p:ext uri="{BB962C8B-B14F-4D97-AF65-F5344CB8AC3E}">
        <p14:creationId xmlns:p14="http://schemas.microsoft.com/office/powerpoint/2010/main" val="624601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ln/>
        </p:spPr>
      </p:sp>
      <p:sp>
        <p:nvSpPr>
          <p:cNvPr id="942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9421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18" charset="0"/>
              </a:defRPr>
            </a:lvl1pPr>
            <a:lvl2pPr marL="746442" indent="-287093">
              <a:defRPr sz="2800">
                <a:solidFill>
                  <a:schemeClr val="tx1"/>
                </a:solidFill>
                <a:latin typeface="Times" pitchFamily="18" charset="0"/>
              </a:defRPr>
            </a:lvl2pPr>
            <a:lvl3pPr marL="1148372" indent="-229674">
              <a:defRPr sz="2800">
                <a:solidFill>
                  <a:schemeClr val="tx1"/>
                </a:solidFill>
                <a:latin typeface="Times" pitchFamily="18" charset="0"/>
              </a:defRPr>
            </a:lvl3pPr>
            <a:lvl4pPr marL="1607721" indent="-229674">
              <a:defRPr sz="2800">
                <a:solidFill>
                  <a:schemeClr val="tx1"/>
                </a:solidFill>
                <a:latin typeface="Times" pitchFamily="18" charset="0"/>
              </a:defRPr>
            </a:lvl4pPr>
            <a:lvl5pPr marL="2067070" indent="-229674">
              <a:defRPr sz="2800">
                <a:solidFill>
                  <a:schemeClr val="tx1"/>
                </a:solidFill>
                <a:latin typeface="Times" pitchFamily="18" charset="0"/>
              </a:defRPr>
            </a:lvl5pPr>
            <a:lvl6pPr marL="2526419" indent="-229674" algn="r" eaLnBrk="0" fontAlgn="base" hangingPunct="0">
              <a:spcBef>
                <a:spcPct val="0"/>
              </a:spcBef>
              <a:spcAft>
                <a:spcPct val="0"/>
              </a:spcAft>
              <a:defRPr sz="2800">
                <a:solidFill>
                  <a:schemeClr val="tx1"/>
                </a:solidFill>
                <a:latin typeface="Times" pitchFamily="18" charset="0"/>
              </a:defRPr>
            </a:lvl6pPr>
            <a:lvl7pPr marL="2985767" indent="-229674" algn="r" eaLnBrk="0" fontAlgn="base" hangingPunct="0">
              <a:spcBef>
                <a:spcPct val="0"/>
              </a:spcBef>
              <a:spcAft>
                <a:spcPct val="0"/>
              </a:spcAft>
              <a:defRPr sz="2800">
                <a:solidFill>
                  <a:schemeClr val="tx1"/>
                </a:solidFill>
                <a:latin typeface="Times" pitchFamily="18" charset="0"/>
              </a:defRPr>
            </a:lvl7pPr>
            <a:lvl8pPr marL="3445116" indent="-229674" algn="r" eaLnBrk="0" fontAlgn="base" hangingPunct="0">
              <a:spcBef>
                <a:spcPct val="0"/>
              </a:spcBef>
              <a:spcAft>
                <a:spcPct val="0"/>
              </a:spcAft>
              <a:defRPr sz="2800">
                <a:solidFill>
                  <a:schemeClr val="tx1"/>
                </a:solidFill>
                <a:latin typeface="Times" pitchFamily="18" charset="0"/>
              </a:defRPr>
            </a:lvl8pPr>
            <a:lvl9pPr marL="3904465" indent="-229674" algn="r" eaLnBrk="0" fontAlgn="base" hangingPunct="0">
              <a:spcBef>
                <a:spcPct val="0"/>
              </a:spcBef>
              <a:spcAft>
                <a:spcPct val="0"/>
              </a:spcAft>
              <a:defRPr sz="2800">
                <a:solidFill>
                  <a:schemeClr val="tx1"/>
                </a:solidFill>
                <a:latin typeface="Times" pitchFamily="18" charset="0"/>
              </a:defRPr>
            </a:lvl9pPr>
          </a:lstStyle>
          <a:p>
            <a:fld id="{9377B080-10F1-4BCA-B53E-05DAD6FFADEB}" type="slidenum">
              <a:rPr lang="fr-FR" altLang="de-DE" sz="1200">
                <a:latin typeface="Times New Roman" pitchFamily="18" charset="0"/>
              </a:rPr>
              <a:pPr/>
              <a:t>62</a:t>
            </a:fld>
            <a:endParaRPr lang="fr-FR" altLang="de-DE" sz="1200">
              <a:latin typeface="Times New Roman" pitchFamily="18" charset="0"/>
            </a:endParaRPr>
          </a:p>
        </p:txBody>
      </p:sp>
    </p:spTree>
    <p:extLst>
      <p:ext uri="{BB962C8B-B14F-4D97-AF65-F5344CB8AC3E}">
        <p14:creationId xmlns:p14="http://schemas.microsoft.com/office/powerpoint/2010/main" val="3582029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e l'image des diapositives 1"/>
          <p:cNvSpPr>
            <a:spLocks noGrp="1" noRot="1" noChangeAspect="1" noTextEdit="1"/>
          </p:cNvSpPr>
          <p:nvPr>
            <p:ph type="sldImg"/>
          </p:nvPr>
        </p:nvSpPr>
        <p:spPr>
          <a:ln/>
        </p:spPr>
      </p:sp>
      <p:sp>
        <p:nvSpPr>
          <p:cNvPr id="37891" name="Espace réservé des commentaires 2"/>
          <p:cNvSpPr>
            <a:spLocks noGrp="1"/>
          </p:cNvSpPr>
          <p:nvPr>
            <p:ph type="body" idx="1"/>
          </p:nvPr>
        </p:nvSpPr>
        <p:spPr>
          <a:noFill/>
        </p:spPr>
        <p:txBody>
          <a:bodyPr/>
          <a:lstStyle/>
          <a:p>
            <a:r>
              <a:rPr lang="fr-CH" altLang="fr-FR" smtClean="0">
                <a:latin typeface="Arial" panose="020B0604020202020204" pitchFamily="34" charset="0"/>
              </a:rPr>
              <a:t>Le fédéralisme suisse comporte une séparation classique des pouvoirs, dite </a:t>
            </a:r>
            <a:r>
              <a:rPr lang="fr-CH" altLang="fr-FR" b="1" smtClean="0">
                <a:latin typeface="Arial" panose="020B0604020202020204" pitchFamily="34" charset="0"/>
              </a:rPr>
              <a:t>horizontale</a:t>
            </a:r>
            <a:r>
              <a:rPr lang="fr-CH" altLang="fr-FR" smtClean="0">
                <a:latin typeface="Arial" panose="020B0604020202020204" pitchFamily="34" charset="0"/>
              </a:rPr>
              <a:t>, mais aussi une structure </a:t>
            </a:r>
            <a:r>
              <a:rPr lang="fr-CH" altLang="fr-FR" b="1" smtClean="0">
                <a:latin typeface="Arial" panose="020B0604020202020204" pitchFamily="34" charset="0"/>
              </a:rPr>
              <a:t>verticale</a:t>
            </a:r>
            <a:r>
              <a:rPr lang="fr-CH" altLang="fr-FR" smtClean="0">
                <a:latin typeface="Arial" panose="020B0604020202020204" pitchFamily="34" charset="0"/>
              </a:rPr>
              <a:t>. Cette dernière implique la </a:t>
            </a:r>
            <a:r>
              <a:rPr lang="fr-CH" altLang="fr-FR" b="1" smtClean="0">
                <a:latin typeface="Arial" panose="020B0604020202020204" pitchFamily="34" charset="0"/>
              </a:rPr>
              <a:t>délégation de compétences </a:t>
            </a:r>
            <a:r>
              <a:rPr lang="fr-CH" altLang="fr-FR" smtClean="0">
                <a:latin typeface="Arial" panose="020B0604020202020204" pitchFamily="34" charset="0"/>
              </a:rPr>
              <a:t>aux collectivités décentralisées, ce qui constitue en soi une protection efficace des minorités linguistiques et culturelles. </a:t>
            </a:r>
          </a:p>
          <a:p>
            <a:endParaRPr lang="fr-CH" altLang="fr-FR" smtClean="0">
              <a:latin typeface="Arial" panose="020B0604020202020204" pitchFamily="34" charset="0"/>
            </a:endParaRPr>
          </a:p>
          <a:p>
            <a:r>
              <a:rPr lang="fr-CH" altLang="fr-FR" smtClean="0">
                <a:latin typeface="Arial" panose="020B0604020202020204" pitchFamily="34" charset="0"/>
              </a:rPr>
              <a:t>Cette délégation de compétences est un </a:t>
            </a:r>
            <a:r>
              <a:rPr lang="fr-CH" altLang="fr-FR" b="1" smtClean="0">
                <a:latin typeface="Arial" panose="020B0604020202020204" pitchFamily="34" charset="0"/>
              </a:rPr>
              <a:t>produit de l’évolution historique de la Suisse</a:t>
            </a:r>
            <a:r>
              <a:rPr lang="fr-CH" altLang="fr-FR" smtClean="0">
                <a:latin typeface="Arial" panose="020B0604020202020204" pitchFamily="34" charset="0"/>
              </a:rPr>
              <a:t>, remontant à la naissance de l’Etat fédéral en 1848. Elle reflète une double tendance à la centralisation des tâches étatiques et au renforcement du fédéralisme d’exécution. Car, comme les vastes compétences dont disposent les cantons restreignaient ses possibilités d’intervention directe, la Confédération a progressivement assorti de conditions ses subventions et formulé des exigences pour les tâches à exécuter. D’où une concentration croissante des compétences décisionnelles et du financement à l’échelon de la Confédération, au détriment des cantons, qui devenaient toujours plus de simples organes d’exécution ce qui affaiblissait également leur responsabilité. La multiplication de tâches communes conduisait à un renforcement de la densité normative au sein de l’Etat fédéral, mais aussi à des conflits de compétences entre niveaux étatiques.</a:t>
            </a:r>
          </a:p>
          <a:p>
            <a:endParaRPr lang="fr-CH" altLang="fr-FR" smtClean="0">
              <a:latin typeface="Arial" panose="020B0604020202020204" pitchFamily="34" charset="0"/>
            </a:endParaRPr>
          </a:p>
          <a:p>
            <a:r>
              <a:rPr lang="fr-CH" altLang="fr-FR" b="1" smtClean="0">
                <a:latin typeface="Arial" panose="020B0604020202020204" pitchFamily="34" charset="0"/>
              </a:rPr>
              <a:t>Avec la RPT</a:t>
            </a:r>
            <a:r>
              <a:rPr lang="fr-CH" altLang="fr-FR" smtClean="0">
                <a:latin typeface="Arial" panose="020B0604020202020204" pitchFamily="34" charset="0"/>
              </a:rPr>
              <a:t>, il importe de désenchevêtrer autant que possible les tâches, les compétences entre la Confédération et les canton, </a:t>
            </a:r>
            <a:r>
              <a:rPr lang="fr-CH" altLang="fr-FR" b="1" smtClean="0">
                <a:latin typeface="Arial" panose="020B0604020202020204" pitchFamily="34" charset="0"/>
              </a:rPr>
              <a:t>redéfinissant ainsi le fédéralisme. </a:t>
            </a:r>
          </a:p>
          <a:p>
            <a:r>
              <a:rPr lang="fr-CH" altLang="fr-FR" smtClean="0">
                <a:latin typeface="Arial" panose="020B0604020202020204" pitchFamily="34" charset="0"/>
              </a:rPr>
              <a:t>Les Conventions-programmes permettent une exécution mieux ciblée des tâches fédérales par les cantons, qui augmentent alors leur marge de manœuvre et leur capacité opérationnelle.</a:t>
            </a:r>
          </a:p>
          <a:p>
            <a:r>
              <a:rPr lang="fr-CH" altLang="fr-FR" smtClean="0">
                <a:latin typeface="Arial" panose="020B0604020202020204" pitchFamily="34" charset="0"/>
              </a:rPr>
              <a:t>On dit vouloir passer à un </a:t>
            </a:r>
            <a:r>
              <a:rPr lang="fr-CH" altLang="fr-FR" b="1" smtClean="0">
                <a:latin typeface="Arial" panose="020B0604020202020204" pitchFamily="34" charset="0"/>
              </a:rPr>
              <a:t>fédéralisme dual avec cette RPT, mais ce n’est pas la solution pour la Suisse </a:t>
            </a:r>
            <a:r>
              <a:rPr lang="fr-CH" altLang="fr-FR" smtClean="0">
                <a:latin typeface="Arial" panose="020B0604020202020204" pitchFamily="34" charset="0"/>
              </a:rPr>
              <a:t>! </a:t>
            </a:r>
          </a:p>
          <a:p>
            <a:endParaRPr lang="fr-CH" altLang="fr-FR" smtClean="0">
              <a:latin typeface="Arial" panose="020B0604020202020204" pitchFamily="34" charset="0"/>
            </a:endParaRPr>
          </a:p>
          <a:p>
            <a:r>
              <a:rPr lang="fr-CH" altLang="fr-FR" smtClean="0">
                <a:latin typeface="Arial" panose="020B0604020202020204" pitchFamily="34" charset="0"/>
              </a:rPr>
              <a:t>Avec la gestion de </a:t>
            </a:r>
            <a:r>
              <a:rPr lang="fr-CH" altLang="fr-FR" b="1" smtClean="0">
                <a:latin typeface="Arial" panose="020B0604020202020204" pitchFamily="34" charset="0"/>
              </a:rPr>
              <a:t>domaines publics qui dépassent les frontières entre Etat et secteur privé et impliquant les niveaux institutionnels</a:t>
            </a:r>
            <a:r>
              <a:rPr lang="fr-CH" altLang="fr-FR" smtClean="0">
                <a:latin typeface="Arial" panose="020B0604020202020204" pitchFamily="34" charset="0"/>
              </a:rPr>
              <a:t>, plusieurs approches ont émergés afin de traiter ces structures communes de façon conjointe: la </a:t>
            </a:r>
            <a:r>
              <a:rPr lang="fr-CH" altLang="fr-FR" b="1" smtClean="0">
                <a:latin typeface="Arial" panose="020B0604020202020204" pitchFamily="34" charset="0"/>
              </a:rPr>
              <a:t>CTA, les Conventions-programmes et la RPT</a:t>
            </a:r>
            <a:r>
              <a:rPr lang="fr-CH" altLang="fr-FR" smtClean="0">
                <a:latin typeface="Arial" panose="020B0604020202020204" pitchFamily="34" charset="0"/>
              </a:rPr>
              <a:t>, créant ainsi une relation </a:t>
            </a:r>
            <a:r>
              <a:rPr lang="fr-CH" altLang="fr-FR" b="1" smtClean="0">
                <a:latin typeface="Arial" panose="020B0604020202020204" pitchFamily="34" charset="0"/>
              </a:rPr>
              <a:t>partenariale et une coopération verticale, mais aussi horizontale.</a:t>
            </a:r>
          </a:p>
          <a:p>
            <a:endParaRPr lang="fr-CH" altLang="fr-FR" smtClean="0">
              <a:latin typeface="Arial" panose="020B0604020202020204" pitchFamily="34" charset="0"/>
            </a:endParaRPr>
          </a:p>
          <a:p>
            <a:endParaRPr lang="fr-CH" altLang="fr-FR" smtClean="0">
              <a:latin typeface="Arial" panose="020B0604020202020204" pitchFamily="34" charset="0"/>
            </a:endParaRPr>
          </a:p>
        </p:txBody>
      </p:sp>
      <p:sp>
        <p:nvSpPr>
          <p:cNvPr id="37892" name="Espace réservé du numéro de diapositive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41363" indent="-284163">
              <a:defRPr sz="2400">
                <a:solidFill>
                  <a:schemeClr val="tx1"/>
                </a:solidFill>
                <a:latin typeface="Arial" panose="020B0604020202020204" pitchFamily="34" charset="0"/>
                <a:ea typeface="ヒラギノ角ゴ Pro W3" pitchFamily="1" charset="-128"/>
              </a:defRPr>
            </a:lvl2pPr>
            <a:lvl3pPr marL="1141413" indent="-227013">
              <a:defRPr sz="2400">
                <a:solidFill>
                  <a:schemeClr val="tx1"/>
                </a:solidFill>
                <a:latin typeface="Arial" panose="020B0604020202020204" pitchFamily="34" charset="0"/>
                <a:ea typeface="ヒラギノ角ゴ Pro W3" pitchFamily="1" charset="-128"/>
              </a:defRPr>
            </a:lvl3pPr>
            <a:lvl4pPr marL="1598613" indent="-227013">
              <a:defRPr sz="2400">
                <a:solidFill>
                  <a:schemeClr val="tx1"/>
                </a:solidFill>
                <a:latin typeface="Arial" panose="020B0604020202020204" pitchFamily="34" charset="0"/>
                <a:ea typeface="ヒラギノ角ゴ Pro W3" pitchFamily="1" charset="-128"/>
              </a:defRPr>
            </a:lvl4pPr>
            <a:lvl5pPr marL="2055813" indent="-227013">
              <a:defRPr sz="2400">
                <a:solidFill>
                  <a:schemeClr val="tx1"/>
                </a:solidFill>
                <a:latin typeface="Arial" panose="020B0604020202020204" pitchFamily="34" charset="0"/>
                <a:ea typeface="ヒラギノ角ゴ Pro W3" pitchFamily="1"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fld id="{75900425-408C-4D55-8CE5-0653120F1CD1}" type="slidenum">
              <a:rPr lang="fr-FR" altLang="fr-FR" sz="1200"/>
              <a:pPr/>
              <a:t>63</a:t>
            </a:fld>
            <a:endParaRPr lang="fr-FR" altLang="fr-FR" sz="1200"/>
          </a:p>
        </p:txBody>
      </p:sp>
    </p:spTree>
    <p:extLst>
      <p:ext uri="{BB962C8B-B14F-4D97-AF65-F5344CB8AC3E}">
        <p14:creationId xmlns:p14="http://schemas.microsoft.com/office/powerpoint/2010/main" val="1868196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a:ln/>
        </p:spPr>
      </p:sp>
      <p:sp>
        <p:nvSpPr>
          <p:cNvPr id="38915" name="Espace réservé des commentaires 2"/>
          <p:cNvSpPr>
            <a:spLocks noGrp="1"/>
          </p:cNvSpPr>
          <p:nvPr>
            <p:ph type="body" idx="1"/>
          </p:nvPr>
        </p:nvSpPr>
        <p:spPr>
          <a:noFill/>
        </p:spPr>
        <p:txBody>
          <a:bodyPr/>
          <a:lstStyle/>
          <a:p>
            <a:endParaRPr lang="fr-CH" altLang="fr-FR" smtClean="0">
              <a:latin typeface="Arial" panose="020B0604020202020204" pitchFamily="34" charset="0"/>
            </a:endParaRPr>
          </a:p>
        </p:txBody>
      </p:sp>
      <p:sp>
        <p:nvSpPr>
          <p:cNvPr id="38916" name="Espace réservé du numéro de diapositive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41363" indent="-284163">
              <a:defRPr sz="2400">
                <a:solidFill>
                  <a:schemeClr val="tx1"/>
                </a:solidFill>
                <a:latin typeface="Arial" panose="020B0604020202020204" pitchFamily="34" charset="0"/>
                <a:ea typeface="ヒラギノ角ゴ Pro W3" pitchFamily="1" charset="-128"/>
              </a:defRPr>
            </a:lvl2pPr>
            <a:lvl3pPr marL="1141413" indent="-227013">
              <a:defRPr sz="2400">
                <a:solidFill>
                  <a:schemeClr val="tx1"/>
                </a:solidFill>
                <a:latin typeface="Arial" panose="020B0604020202020204" pitchFamily="34" charset="0"/>
                <a:ea typeface="ヒラギノ角ゴ Pro W3" pitchFamily="1" charset="-128"/>
              </a:defRPr>
            </a:lvl3pPr>
            <a:lvl4pPr marL="1598613" indent="-227013">
              <a:defRPr sz="2400">
                <a:solidFill>
                  <a:schemeClr val="tx1"/>
                </a:solidFill>
                <a:latin typeface="Arial" panose="020B0604020202020204" pitchFamily="34" charset="0"/>
                <a:ea typeface="ヒラギノ角ゴ Pro W3" pitchFamily="1" charset="-128"/>
              </a:defRPr>
            </a:lvl4pPr>
            <a:lvl5pPr marL="2055813" indent="-227013">
              <a:defRPr sz="2400">
                <a:solidFill>
                  <a:schemeClr val="tx1"/>
                </a:solidFill>
                <a:latin typeface="Arial" panose="020B0604020202020204" pitchFamily="34" charset="0"/>
                <a:ea typeface="ヒラギノ角ゴ Pro W3" pitchFamily="1"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fld id="{5D1B6FD7-5CFF-4B7C-B06F-166C56258677}" type="slidenum">
              <a:rPr lang="fr-FR" altLang="fr-FR" sz="1200"/>
              <a:pPr/>
              <a:t>65</a:t>
            </a:fld>
            <a:endParaRPr lang="fr-FR" altLang="fr-FR" sz="1200"/>
          </a:p>
        </p:txBody>
      </p:sp>
    </p:spTree>
    <p:extLst>
      <p:ext uri="{BB962C8B-B14F-4D97-AF65-F5344CB8AC3E}">
        <p14:creationId xmlns:p14="http://schemas.microsoft.com/office/powerpoint/2010/main" val="1263737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a:ln/>
        </p:spPr>
      </p:sp>
      <p:sp>
        <p:nvSpPr>
          <p:cNvPr id="39939" name="Espace réservé des commentaires 2"/>
          <p:cNvSpPr>
            <a:spLocks noGrp="1"/>
          </p:cNvSpPr>
          <p:nvPr>
            <p:ph type="body" idx="1"/>
          </p:nvPr>
        </p:nvSpPr>
        <p:spPr>
          <a:noFill/>
        </p:spPr>
        <p:txBody>
          <a:bodyPr/>
          <a:lstStyle/>
          <a:p>
            <a:r>
              <a:rPr lang="fr-CH" altLang="fr-FR" u="sng" smtClean="0">
                <a:latin typeface="Arial" panose="020B0604020202020204" pitchFamily="34" charset="0"/>
              </a:rPr>
              <a:t>Rapport sur l’évaluation de l’efficacité de la PF entre la Conf et cantons, 2012, AFF, p. 151:</a:t>
            </a:r>
          </a:p>
          <a:p>
            <a:r>
              <a:rPr lang="fr-CH" altLang="fr-FR" smtClean="0">
                <a:latin typeface="Arial" panose="020B0604020202020204" pitchFamily="34" charset="0"/>
              </a:rPr>
              <a:t>«A l’origine, en 2008, seules 9  tâches communes se prêtaient à l’application des CPs: protection contre le bruit, mensurations officielles, protection du patrimoine culturel et conservation des monuments historiques, protection de la nature et paysage, contre les crues, forêt, chasse, pêche et développement des régions de montagnes»</a:t>
            </a:r>
          </a:p>
          <a:p>
            <a:endParaRPr lang="fr-CH" altLang="fr-FR" smtClean="0">
              <a:latin typeface="Arial" panose="020B0604020202020204" pitchFamily="34" charset="0"/>
            </a:endParaRPr>
          </a:p>
          <a:p>
            <a:r>
              <a:rPr lang="fr-CH" altLang="fr-FR" smtClean="0">
                <a:latin typeface="Arial" panose="020B0604020202020204" pitchFamily="34" charset="0"/>
                <a:sym typeface="Wingdings" panose="05000000000000000000" pitchFamily="2" charset="2"/>
              </a:rPr>
              <a:t> «La protection de la nature et du paysage (3), la protection contre les crues (1) et l’encouragement selon la loi sur les forêts (2) comptent plusieurs sous-domaines dans lesquels les CPs sont appliquées». </a:t>
            </a:r>
            <a:br>
              <a:rPr lang="fr-CH" altLang="fr-FR" smtClean="0">
                <a:latin typeface="Arial" panose="020B0604020202020204" pitchFamily="34" charset="0"/>
                <a:sym typeface="Wingdings" panose="05000000000000000000" pitchFamily="2" charset="2"/>
              </a:rPr>
            </a:br>
            <a:r>
              <a:rPr lang="fr-CH" altLang="fr-FR" b="1" smtClean="0">
                <a:latin typeface="Arial" panose="020B0604020202020204" pitchFamily="34" charset="0"/>
                <a:sym typeface="Wingdings" panose="05000000000000000000" pitchFamily="2" charset="2"/>
              </a:rPr>
              <a:t>Total en 2008: 15 CPs (9 + 3+ 1 + 2) / Total en 2014: 18 CPs / Total en 2015: 19 CPs </a:t>
            </a:r>
            <a:endParaRPr lang="fr-CH" altLang="fr-FR" b="1" smtClean="0">
              <a:latin typeface="Arial" panose="020B0604020202020204" pitchFamily="34" charset="0"/>
            </a:endParaRPr>
          </a:p>
        </p:txBody>
      </p:sp>
      <p:sp>
        <p:nvSpPr>
          <p:cNvPr id="39940" name="Espace réservé du numéro de diapositive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41363" indent="-284163">
              <a:defRPr sz="2400">
                <a:solidFill>
                  <a:schemeClr val="tx1"/>
                </a:solidFill>
                <a:latin typeface="Arial" panose="020B0604020202020204" pitchFamily="34" charset="0"/>
                <a:ea typeface="ヒラギノ角ゴ Pro W3" pitchFamily="1" charset="-128"/>
              </a:defRPr>
            </a:lvl2pPr>
            <a:lvl3pPr marL="1141413" indent="-227013">
              <a:defRPr sz="2400">
                <a:solidFill>
                  <a:schemeClr val="tx1"/>
                </a:solidFill>
                <a:latin typeface="Arial" panose="020B0604020202020204" pitchFamily="34" charset="0"/>
                <a:ea typeface="ヒラギノ角ゴ Pro W3" pitchFamily="1" charset="-128"/>
              </a:defRPr>
            </a:lvl3pPr>
            <a:lvl4pPr marL="1598613" indent="-227013">
              <a:defRPr sz="2400">
                <a:solidFill>
                  <a:schemeClr val="tx1"/>
                </a:solidFill>
                <a:latin typeface="Arial" panose="020B0604020202020204" pitchFamily="34" charset="0"/>
                <a:ea typeface="ヒラギノ角ゴ Pro W3" pitchFamily="1" charset="-128"/>
              </a:defRPr>
            </a:lvl4pPr>
            <a:lvl5pPr marL="2055813" indent="-227013">
              <a:defRPr sz="2400">
                <a:solidFill>
                  <a:schemeClr val="tx1"/>
                </a:solidFill>
                <a:latin typeface="Arial" panose="020B0604020202020204" pitchFamily="34" charset="0"/>
                <a:ea typeface="ヒラギノ角ゴ Pro W3" pitchFamily="1"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fld id="{49741E25-3AD6-4800-8A54-C1781CB0C170}" type="slidenum">
              <a:rPr lang="fr-FR" altLang="fr-FR" sz="1200"/>
              <a:pPr/>
              <a:t>67</a:t>
            </a:fld>
            <a:endParaRPr lang="fr-FR" altLang="fr-FR" sz="1200"/>
          </a:p>
        </p:txBody>
      </p:sp>
    </p:spTree>
    <p:extLst>
      <p:ext uri="{BB962C8B-B14F-4D97-AF65-F5344CB8AC3E}">
        <p14:creationId xmlns:p14="http://schemas.microsoft.com/office/powerpoint/2010/main" val="2150421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a:ln/>
        </p:spPr>
      </p:sp>
      <p:sp>
        <p:nvSpPr>
          <p:cNvPr id="40963" name="Espace réservé des commentaires 2"/>
          <p:cNvSpPr>
            <a:spLocks noGrp="1"/>
          </p:cNvSpPr>
          <p:nvPr>
            <p:ph type="body" idx="1"/>
          </p:nvPr>
        </p:nvSpPr>
        <p:spPr>
          <a:noFill/>
        </p:spPr>
        <p:txBody>
          <a:bodyPr/>
          <a:lstStyle/>
          <a:p>
            <a:r>
              <a:rPr lang="fr-CH" altLang="fr-FR" smtClean="0">
                <a:latin typeface="Arial" panose="020B0604020202020204" pitchFamily="34" charset="0"/>
              </a:rPr>
              <a:t>Sources: </a:t>
            </a:r>
            <a:br>
              <a:rPr lang="fr-CH" altLang="fr-FR" smtClean="0">
                <a:latin typeface="Arial" panose="020B0604020202020204" pitchFamily="34" charset="0"/>
              </a:rPr>
            </a:br>
            <a:r>
              <a:rPr lang="fr-CH" altLang="fr-FR" smtClean="0">
                <a:latin typeface="Arial" panose="020B0604020202020204" pitchFamily="34" charset="0"/>
              </a:rPr>
              <a:t>«Nouvelles formes de collaboration et de financement Confédération – cantons», RPT, Thème clé 10, DFF et CdC, 2009</a:t>
            </a:r>
          </a:p>
          <a:p>
            <a:endParaRPr lang="fr-CH" altLang="fr-FR" smtClean="0">
              <a:latin typeface="Arial" panose="020B0604020202020204" pitchFamily="34" charset="0"/>
            </a:endParaRPr>
          </a:p>
          <a:p>
            <a:r>
              <a:rPr lang="fr-CH" altLang="fr-FR" smtClean="0">
                <a:latin typeface="Arial" panose="020B0604020202020204" pitchFamily="34" charset="0"/>
              </a:rPr>
              <a:t>«La nouvelle péréquation financière entre la Confédération et les cantons; rapport final de l’organisation de projet au Conseil fédéral», 2004:</a:t>
            </a:r>
            <a:br>
              <a:rPr lang="fr-CH" altLang="fr-FR" smtClean="0">
                <a:latin typeface="Arial" panose="020B0604020202020204" pitchFamily="34" charset="0"/>
              </a:rPr>
            </a:br>
            <a:r>
              <a:rPr lang="fr-CH" altLang="fr-FR" smtClean="0">
                <a:latin typeface="Arial" panose="020B0604020202020204" pitchFamily="34" charset="0"/>
              </a:rPr>
              <a:t>«Dans de nombreux cas, ce sont les communes et les villes qui fournissent les prestations.»</a:t>
            </a:r>
          </a:p>
          <a:p>
            <a:endParaRPr lang="fr-CH" altLang="fr-FR" smtClean="0">
              <a:latin typeface="Arial" panose="020B0604020202020204" pitchFamily="34" charset="0"/>
            </a:endParaRPr>
          </a:p>
          <a:p>
            <a:endParaRPr lang="fr-CH" altLang="fr-FR" smtClean="0">
              <a:latin typeface="Arial" panose="020B0604020202020204" pitchFamily="34" charset="0"/>
            </a:endParaRPr>
          </a:p>
        </p:txBody>
      </p:sp>
      <p:sp>
        <p:nvSpPr>
          <p:cNvPr id="40964" name="Espace réservé du numéro de diapositive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41363" indent="-284163">
              <a:defRPr sz="2400">
                <a:solidFill>
                  <a:schemeClr val="tx1"/>
                </a:solidFill>
                <a:latin typeface="Arial" panose="020B0604020202020204" pitchFamily="34" charset="0"/>
                <a:ea typeface="ヒラギノ角ゴ Pro W3" pitchFamily="1" charset="-128"/>
              </a:defRPr>
            </a:lvl2pPr>
            <a:lvl3pPr marL="1141413" indent="-227013">
              <a:defRPr sz="2400">
                <a:solidFill>
                  <a:schemeClr val="tx1"/>
                </a:solidFill>
                <a:latin typeface="Arial" panose="020B0604020202020204" pitchFamily="34" charset="0"/>
                <a:ea typeface="ヒラギノ角ゴ Pro W3" pitchFamily="1" charset="-128"/>
              </a:defRPr>
            </a:lvl3pPr>
            <a:lvl4pPr marL="1598613" indent="-227013">
              <a:defRPr sz="2400">
                <a:solidFill>
                  <a:schemeClr val="tx1"/>
                </a:solidFill>
                <a:latin typeface="Arial" panose="020B0604020202020204" pitchFamily="34" charset="0"/>
                <a:ea typeface="ヒラギノ角ゴ Pro W3" pitchFamily="1" charset="-128"/>
              </a:defRPr>
            </a:lvl4pPr>
            <a:lvl5pPr marL="2055813" indent="-227013">
              <a:defRPr sz="2400">
                <a:solidFill>
                  <a:schemeClr val="tx1"/>
                </a:solidFill>
                <a:latin typeface="Arial" panose="020B0604020202020204" pitchFamily="34" charset="0"/>
                <a:ea typeface="ヒラギノ角ゴ Pro W3" pitchFamily="1"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fld id="{3328E813-98FE-4F14-9011-B5A31223BEEB}" type="slidenum">
              <a:rPr lang="fr-FR" altLang="fr-FR" sz="1200"/>
              <a:pPr/>
              <a:t>68</a:t>
            </a:fld>
            <a:endParaRPr lang="fr-FR" altLang="fr-FR" sz="1200"/>
          </a:p>
        </p:txBody>
      </p:sp>
    </p:spTree>
    <p:extLst>
      <p:ext uri="{BB962C8B-B14F-4D97-AF65-F5344CB8AC3E}">
        <p14:creationId xmlns:p14="http://schemas.microsoft.com/office/powerpoint/2010/main" val="4078218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6C959802-D56C-4578-9B3C-3C902232936E}" type="slidenum">
              <a:rPr lang="fr-FR" altLang="fr-FR" smtClean="0"/>
              <a:pPr>
                <a:defRPr/>
              </a:pPr>
              <a:t>7</a:t>
            </a:fld>
            <a:endParaRPr lang="fr-FR" altLang="fr-FR"/>
          </a:p>
        </p:txBody>
      </p:sp>
    </p:spTree>
    <p:extLst>
      <p:ext uri="{BB962C8B-B14F-4D97-AF65-F5344CB8AC3E}">
        <p14:creationId xmlns:p14="http://schemas.microsoft.com/office/powerpoint/2010/main" val="3407742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olienbildplatzhalter 1"/>
          <p:cNvSpPr>
            <a:spLocks noGrp="1" noRot="1" noChangeAspect="1" noTextEdit="1"/>
          </p:cNvSpPr>
          <p:nvPr>
            <p:ph type="sldImg"/>
          </p:nvPr>
        </p:nvSpPr>
        <p:spPr>
          <a:ln/>
        </p:spPr>
      </p:sp>
      <p:sp>
        <p:nvSpPr>
          <p:cNvPr id="13312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13312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Times" panose="02020603060405020304" pitchFamily="18" charset="0"/>
              </a:defRPr>
            </a:lvl1pPr>
            <a:lvl2pPr marL="742950" indent="-285750" defTabSz="947738">
              <a:defRPr sz="2400">
                <a:solidFill>
                  <a:schemeClr val="tx1"/>
                </a:solidFill>
                <a:latin typeface="Times" panose="02020603060405020304" pitchFamily="18" charset="0"/>
              </a:defRPr>
            </a:lvl2pPr>
            <a:lvl3pPr marL="1143000" indent="-228600" defTabSz="947738">
              <a:defRPr sz="2400">
                <a:solidFill>
                  <a:schemeClr val="tx1"/>
                </a:solidFill>
                <a:latin typeface="Times" panose="02020603060405020304" pitchFamily="18" charset="0"/>
              </a:defRPr>
            </a:lvl3pPr>
            <a:lvl4pPr marL="1600200" indent="-228600" defTabSz="947738">
              <a:defRPr sz="2400">
                <a:solidFill>
                  <a:schemeClr val="tx1"/>
                </a:solidFill>
                <a:latin typeface="Times" panose="02020603060405020304" pitchFamily="18" charset="0"/>
              </a:defRPr>
            </a:lvl4pPr>
            <a:lvl5pPr marL="2057400" indent="-228600" defTabSz="947738">
              <a:defRPr sz="2400">
                <a:solidFill>
                  <a:schemeClr val="tx1"/>
                </a:solidFill>
                <a:latin typeface="Times" panose="02020603060405020304" pitchFamily="18" charset="0"/>
              </a:defRPr>
            </a:lvl5pPr>
            <a:lvl6pPr marL="2514600" indent="-228600" algn="r" defTabSz="947738" eaLnBrk="0" fontAlgn="base" hangingPunct="0">
              <a:spcBef>
                <a:spcPct val="0"/>
              </a:spcBef>
              <a:spcAft>
                <a:spcPct val="0"/>
              </a:spcAft>
              <a:defRPr sz="2400">
                <a:solidFill>
                  <a:schemeClr val="tx1"/>
                </a:solidFill>
                <a:latin typeface="Times" panose="02020603060405020304" pitchFamily="18" charset="0"/>
              </a:defRPr>
            </a:lvl6pPr>
            <a:lvl7pPr marL="2971800" indent="-228600" algn="r" defTabSz="947738" eaLnBrk="0" fontAlgn="base" hangingPunct="0">
              <a:spcBef>
                <a:spcPct val="0"/>
              </a:spcBef>
              <a:spcAft>
                <a:spcPct val="0"/>
              </a:spcAft>
              <a:defRPr sz="2400">
                <a:solidFill>
                  <a:schemeClr val="tx1"/>
                </a:solidFill>
                <a:latin typeface="Times" panose="02020603060405020304" pitchFamily="18" charset="0"/>
              </a:defRPr>
            </a:lvl7pPr>
            <a:lvl8pPr marL="3429000" indent="-228600" algn="r" defTabSz="947738" eaLnBrk="0" fontAlgn="base" hangingPunct="0">
              <a:spcBef>
                <a:spcPct val="0"/>
              </a:spcBef>
              <a:spcAft>
                <a:spcPct val="0"/>
              </a:spcAft>
              <a:defRPr sz="2400">
                <a:solidFill>
                  <a:schemeClr val="tx1"/>
                </a:solidFill>
                <a:latin typeface="Times" panose="02020603060405020304" pitchFamily="18" charset="0"/>
              </a:defRPr>
            </a:lvl8pPr>
            <a:lvl9pPr marL="3886200" indent="-228600" algn="r" defTabSz="947738" eaLnBrk="0" fontAlgn="base" hangingPunct="0">
              <a:spcBef>
                <a:spcPct val="0"/>
              </a:spcBef>
              <a:spcAft>
                <a:spcPct val="0"/>
              </a:spcAft>
              <a:defRPr sz="2400">
                <a:solidFill>
                  <a:schemeClr val="tx1"/>
                </a:solidFill>
                <a:latin typeface="Times" panose="02020603060405020304" pitchFamily="18" charset="0"/>
              </a:defRPr>
            </a:lvl9pPr>
          </a:lstStyle>
          <a:p>
            <a:fld id="{BA1CA047-16E3-474F-A047-890283D34014}" type="slidenum">
              <a:rPr lang="fr-FR" altLang="de-DE" sz="1100">
                <a:latin typeface="Times New Roman" panose="02020603050405020304" pitchFamily="18" charset="0"/>
              </a:rPr>
              <a:pPr/>
              <a:t>83</a:t>
            </a:fld>
            <a:endParaRPr lang="fr-FR" altLang="de-DE" sz="1100">
              <a:latin typeface="Times New Roman" panose="02020603050405020304" pitchFamily="18" charset="0"/>
            </a:endParaRPr>
          </a:p>
        </p:txBody>
      </p:sp>
    </p:spTree>
    <p:extLst>
      <p:ext uri="{BB962C8B-B14F-4D97-AF65-F5344CB8AC3E}">
        <p14:creationId xmlns:p14="http://schemas.microsoft.com/office/powerpoint/2010/main" val="1599455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Folienbildplatzhalter 1"/>
          <p:cNvSpPr>
            <a:spLocks noGrp="1" noRot="1" noChangeAspect="1" noTextEdit="1"/>
          </p:cNvSpPr>
          <p:nvPr>
            <p:ph type="sldImg"/>
          </p:nvPr>
        </p:nvSpPr>
        <p:spPr>
          <a:ln/>
        </p:spPr>
      </p:sp>
      <p:sp>
        <p:nvSpPr>
          <p:cNvPr id="13209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13210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Times" panose="02020603060405020304" pitchFamily="18" charset="0"/>
              </a:defRPr>
            </a:lvl1pPr>
            <a:lvl2pPr marL="742950" indent="-285750" defTabSz="947738">
              <a:defRPr sz="2400">
                <a:solidFill>
                  <a:schemeClr val="tx1"/>
                </a:solidFill>
                <a:latin typeface="Times" panose="02020603060405020304" pitchFamily="18" charset="0"/>
              </a:defRPr>
            </a:lvl2pPr>
            <a:lvl3pPr marL="1143000" indent="-228600" defTabSz="947738">
              <a:defRPr sz="2400">
                <a:solidFill>
                  <a:schemeClr val="tx1"/>
                </a:solidFill>
                <a:latin typeface="Times" panose="02020603060405020304" pitchFamily="18" charset="0"/>
              </a:defRPr>
            </a:lvl3pPr>
            <a:lvl4pPr marL="1600200" indent="-228600" defTabSz="947738">
              <a:defRPr sz="2400">
                <a:solidFill>
                  <a:schemeClr val="tx1"/>
                </a:solidFill>
                <a:latin typeface="Times" panose="02020603060405020304" pitchFamily="18" charset="0"/>
              </a:defRPr>
            </a:lvl4pPr>
            <a:lvl5pPr marL="2057400" indent="-228600" defTabSz="947738">
              <a:defRPr sz="2400">
                <a:solidFill>
                  <a:schemeClr val="tx1"/>
                </a:solidFill>
                <a:latin typeface="Times" panose="02020603060405020304" pitchFamily="18" charset="0"/>
              </a:defRPr>
            </a:lvl5pPr>
            <a:lvl6pPr marL="2514600" indent="-228600" algn="r" defTabSz="947738" eaLnBrk="0" fontAlgn="base" hangingPunct="0">
              <a:spcBef>
                <a:spcPct val="0"/>
              </a:spcBef>
              <a:spcAft>
                <a:spcPct val="0"/>
              </a:spcAft>
              <a:defRPr sz="2400">
                <a:solidFill>
                  <a:schemeClr val="tx1"/>
                </a:solidFill>
                <a:latin typeface="Times" panose="02020603060405020304" pitchFamily="18" charset="0"/>
              </a:defRPr>
            </a:lvl6pPr>
            <a:lvl7pPr marL="2971800" indent="-228600" algn="r" defTabSz="947738" eaLnBrk="0" fontAlgn="base" hangingPunct="0">
              <a:spcBef>
                <a:spcPct val="0"/>
              </a:spcBef>
              <a:spcAft>
                <a:spcPct val="0"/>
              </a:spcAft>
              <a:defRPr sz="2400">
                <a:solidFill>
                  <a:schemeClr val="tx1"/>
                </a:solidFill>
                <a:latin typeface="Times" panose="02020603060405020304" pitchFamily="18" charset="0"/>
              </a:defRPr>
            </a:lvl7pPr>
            <a:lvl8pPr marL="3429000" indent="-228600" algn="r" defTabSz="947738" eaLnBrk="0" fontAlgn="base" hangingPunct="0">
              <a:spcBef>
                <a:spcPct val="0"/>
              </a:spcBef>
              <a:spcAft>
                <a:spcPct val="0"/>
              </a:spcAft>
              <a:defRPr sz="2400">
                <a:solidFill>
                  <a:schemeClr val="tx1"/>
                </a:solidFill>
                <a:latin typeface="Times" panose="02020603060405020304" pitchFamily="18" charset="0"/>
              </a:defRPr>
            </a:lvl8pPr>
            <a:lvl9pPr marL="3886200" indent="-228600" algn="r" defTabSz="947738" eaLnBrk="0" fontAlgn="base" hangingPunct="0">
              <a:spcBef>
                <a:spcPct val="0"/>
              </a:spcBef>
              <a:spcAft>
                <a:spcPct val="0"/>
              </a:spcAft>
              <a:defRPr sz="2400">
                <a:solidFill>
                  <a:schemeClr val="tx1"/>
                </a:solidFill>
                <a:latin typeface="Times" panose="02020603060405020304" pitchFamily="18" charset="0"/>
              </a:defRPr>
            </a:lvl9pPr>
          </a:lstStyle>
          <a:p>
            <a:fld id="{80943F3C-77EA-4082-9A88-1CF83CE8A374}" type="slidenum">
              <a:rPr lang="fr-FR" altLang="de-DE" sz="1100">
                <a:latin typeface="Times New Roman" panose="02020603050405020304" pitchFamily="18" charset="0"/>
              </a:rPr>
              <a:pPr/>
              <a:t>84</a:t>
            </a:fld>
            <a:endParaRPr lang="fr-FR" altLang="de-DE" sz="1100">
              <a:latin typeface="Times New Roman" panose="02020603050405020304" pitchFamily="18" charset="0"/>
            </a:endParaRPr>
          </a:p>
        </p:txBody>
      </p:sp>
    </p:spTree>
    <p:extLst>
      <p:ext uri="{BB962C8B-B14F-4D97-AF65-F5344CB8AC3E}">
        <p14:creationId xmlns:p14="http://schemas.microsoft.com/office/powerpoint/2010/main" val="3799706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Times" panose="02020603060405020304" pitchFamily="18" charset="0"/>
              </a:defRPr>
            </a:lvl1pPr>
            <a:lvl2pPr marL="742950" indent="-285750" defTabSz="947738">
              <a:defRPr sz="2400">
                <a:solidFill>
                  <a:schemeClr val="tx1"/>
                </a:solidFill>
                <a:latin typeface="Times" panose="02020603060405020304" pitchFamily="18" charset="0"/>
              </a:defRPr>
            </a:lvl2pPr>
            <a:lvl3pPr marL="1143000" indent="-228600" defTabSz="947738">
              <a:defRPr sz="2400">
                <a:solidFill>
                  <a:schemeClr val="tx1"/>
                </a:solidFill>
                <a:latin typeface="Times" panose="02020603060405020304" pitchFamily="18" charset="0"/>
              </a:defRPr>
            </a:lvl3pPr>
            <a:lvl4pPr marL="1600200" indent="-228600" defTabSz="947738">
              <a:defRPr sz="2400">
                <a:solidFill>
                  <a:schemeClr val="tx1"/>
                </a:solidFill>
                <a:latin typeface="Times" panose="02020603060405020304" pitchFamily="18" charset="0"/>
              </a:defRPr>
            </a:lvl4pPr>
            <a:lvl5pPr marL="2057400" indent="-228600" defTabSz="947738">
              <a:defRPr sz="2400">
                <a:solidFill>
                  <a:schemeClr val="tx1"/>
                </a:solidFill>
                <a:latin typeface="Times" panose="02020603060405020304" pitchFamily="18" charset="0"/>
              </a:defRPr>
            </a:lvl5pPr>
            <a:lvl6pPr marL="2514600" indent="-228600" algn="r" defTabSz="947738" eaLnBrk="0" fontAlgn="base" hangingPunct="0">
              <a:spcBef>
                <a:spcPct val="0"/>
              </a:spcBef>
              <a:spcAft>
                <a:spcPct val="0"/>
              </a:spcAft>
              <a:defRPr sz="2400">
                <a:solidFill>
                  <a:schemeClr val="tx1"/>
                </a:solidFill>
                <a:latin typeface="Times" panose="02020603060405020304" pitchFamily="18" charset="0"/>
              </a:defRPr>
            </a:lvl6pPr>
            <a:lvl7pPr marL="2971800" indent="-228600" algn="r" defTabSz="947738" eaLnBrk="0" fontAlgn="base" hangingPunct="0">
              <a:spcBef>
                <a:spcPct val="0"/>
              </a:spcBef>
              <a:spcAft>
                <a:spcPct val="0"/>
              </a:spcAft>
              <a:defRPr sz="2400">
                <a:solidFill>
                  <a:schemeClr val="tx1"/>
                </a:solidFill>
                <a:latin typeface="Times" panose="02020603060405020304" pitchFamily="18" charset="0"/>
              </a:defRPr>
            </a:lvl7pPr>
            <a:lvl8pPr marL="3429000" indent="-228600" algn="r" defTabSz="947738" eaLnBrk="0" fontAlgn="base" hangingPunct="0">
              <a:spcBef>
                <a:spcPct val="0"/>
              </a:spcBef>
              <a:spcAft>
                <a:spcPct val="0"/>
              </a:spcAft>
              <a:defRPr sz="2400">
                <a:solidFill>
                  <a:schemeClr val="tx1"/>
                </a:solidFill>
                <a:latin typeface="Times" panose="02020603060405020304" pitchFamily="18" charset="0"/>
              </a:defRPr>
            </a:lvl8pPr>
            <a:lvl9pPr marL="3886200" indent="-228600" algn="r" defTabSz="947738" eaLnBrk="0" fontAlgn="base" hangingPunct="0">
              <a:spcBef>
                <a:spcPct val="0"/>
              </a:spcBef>
              <a:spcAft>
                <a:spcPct val="0"/>
              </a:spcAft>
              <a:defRPr sz="2400">
                <a:solidFill>
                  <a:schemeClr val="tx1"/>
                </a:solidFill>
                <a:latin typeface="Times" panose="02020603060405020304" pitchFamily="18" charset="0"/>
              </a:defRPr>
            </a:lvl9pPr>
          </a:lstStyle>
          <a:p>
            <a:fld id="{91558321-01A6-42E1-8A4B-7C8AB1B6BED4}" type="slidenum">
              <a:rPr lang="en-US" altLang="de-DE" sz="1100">
                <a:latin typeface="Times New Roman" panose="02020603050405020304" pitchFamily="18" charset="0"/>
              </a:rPr>
              <a:pPr/>
              <a:t>85</a:t>
            </a:fld>
            <a:endParaRPr lang="en-US" altLang="de-DE" sz="1100">
              <a:latin typeface="Times New Roman" panose="02020603050405020304" pitchFamily="18" charset="0"/>
            </a:endParaRPr>
          </a:p>
        </p:txBody>
      </p:sp>
      <p:sp>
        <p:nvSpPr>
          <p:cNvPr id="142339" name="Rectangle 2"/>
          <p:cNvSpPr>
            <a:spLocks noGrp="1" noRot="1" noChangeAspect="1" noChangeArrowheads="1" noTextEdit="1"/>
          </p:cNvSpPr>
          <p:nvPr>
            <p:ph type="sldImg"/>
          </p:nvPr>
        </p:nvSpPr>
        <p:spPr>
          <a:xfrm>
            <a:off x="3687763" y="536575"/>
            <a:ext cx="2859087" cy="2144713"/>
          </a:xfrm>
          <a:ln/>
        </p:spPr>
      </p:sp>
      <p:sp>
        <p:nvSpPr>
          <p:cNvPr id="142340" name="Rectangle 3"/>
          <p:cNvSpPr>
            <a:spLocks noGrp="1" noChangeArrowheads="1"/>
          </p:cNvSpPr>
          <p:nvPr>
            <p:ph type="body" idx="1"/>
          </p:nvPr>
        </p:nvSpPr>
        <p:spPr>
          <a:xfrm>
            <a:off x="1365250" y="2789238"/>
            <a:ext cx="7502525" cy="3779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de-CH" altLang="de-DE" b="1" smtClean="0">
                <a:cs typeface="Times New Roman" panose="02020603050405020304" pitchFamily="18" charset="0"/>
              </a:rPr>
              <a:t>Klick</a:t>
            </a:r>
            <a:r>
              <a:rPr lang="de-CH" altLang="de-DE" smtClean="0">
                <a:cs typeface="Times New Roman" panose="02020603050405020304" pitchFamily="18" charset="0"/>
              </a:rPr>
              <a:t> Das Herzstück der Reform ist das Regionalkonferenz-Modell.</a:t>
            </a:r>
          </a:p>
          <a:p>
            <a:pPr algn="just"/>
            <a:r>
              <a:rPr lang="de-CH" altLang="de-DE" smtClean="0">
                <a:cs typeface="Times New Roman" panose="02020603050405020304" pitchFamily="18" charset="0"/>
              </a:rPr>
              <a:t>Wie schon erwähnt ist die Zusammenarbeit unter den Gemeinden nötig – und zwar je länger je mehr – aber sie ist auch dornenvoll.</a:t>
            </a:r>
          </a:p>
          <a:p>
            <a:pPr algn="just"/>
            <a:r>
              <a:rPr lang="de-CH" altLang="de-DE" smtClean="0">
                <a:cs typeface="Times New Roman" panose="02020603050405020304" pitchFamily="18" charset="0"/>
              </a:rPr>
              <a:t>Der Regierungsrat will den Regionen im Kanton ermöglichen, ein neues Zusammenarbeitsmodell anzuwenden. Wir nennen es das Regionalkonferenz-Modell.</a:t>
            </a:r>
          </a:p>
          <a:p>
            <a:r>
              <a:rPr lang="de-CH" altLang="de-DE" smtClean="0"/>
              <a:t>Wie funktioniert das Modell? Hier kurz die Grundzüge.</a:t>
            </a:r>
          </a:p>
          <a:p>
            <a:r>
              <a:rPr lang="de-CH" altLang="de-DE" b="1" smtClean="0"/>
              <a:t>Klick</a:t>
            </a:r>
            <a:r>
              <a:rPr lang="de-CH" altLang="de-DE" smtClean="0"/>
              <a:t>: Die vom Volk gewählten Gemeindepräsident/-innen vertreten die Gemeinde in der Regionalkonferenz.</a:t>
            </a:r>
          </a:p>
          <a:p>
            <a:r>
              <a:rPr lang="de-CH" altLang="de-DE" b="1" smtClean="0"/>
              <a:t>Klick</a:t>
            </a:r>
            <a:r>
              <a:rPr lang="de-CH" altLang="de-DE" smtClean="0"/>
              <a:t> Durch ihre Volkswahl sind sie für diese Funktion demokratisch gut legitimiert und haben einen Überblick zu den anstehenden strategischen Geschäften in ihrer Gemeinden und Region.</a:t>
            </a:r>
          </a:p>
          <a:p>
            <a:r>
              <a:rPr lang="de-CH" altLang="de-DE" b="1" smtClean="0"/>
              <a:t>Klick</a:t>
            </a:r>
            <a:r>
              <a:rPr lang="de-CH" altLang="de-DE" smtClean="0"/>
              <a:t>: Der Gemeinderat kann beschliessen, ihr Mandat zu binden, ihnen also bestimmte Instruktionen für die Abstimmungen in der Regionalkonferenz zu geben</a:t>
            </a:r>
          </a:p>
          <a:p>
            <a:r>
              <a:rPr lang="de-CH" altLang="de-DE" b="1" smtClean="0"/>
              <a:t>Klick</a:t>
            </a:r>
            <a:r>
              <a:rPr lang="de-CH" altLang="de-DE" smtClean="0"/>
              <a:t>: In der Regionalkonferenz gilt eine nach Bevölkerung abgestufte Stimmkraft.</a:t>
            </a:r>
          </a:p>
          <a:p>
            <a:r>
              <a:rPr lang="de-CH" altLang="de-DE" b="1" smtClean="0"/>
              <a:t>Klick</a:t>
            </a:r>
            <a:r>
              <a:rPr lang="de-CH" altLang="de-DE" smtClean="0"/>
              <a:t>: Die Regionalkonferenz kann Kommissionen einsetzen. Zudem werden wichtige Vorlagen den Gemeinden wie heute zur Vernehmlassung und der Öffentlichkeit zur Mitwirkung vorgelegt.</a:t>
            </a:r>
          </a:p>
          <a:p>
            <a:r>
              <a:rPr lang="de-CH" altLang="de-DE" b="1" smtClean="0"/>
              <a:t>Klick</a:t>
            </a:r>
            <a:r>
              <a:rPr lang="de-CH" altLang="de-DE" smtClean="0"/>
              <a:t>: Und – ganz wichtig – in bedeutenden Fragen sind Referenden und Initiativen des Volkes oder der Gemeinde-Exekutiven möglich.</a:t>
            </a:r>
          </a:p>
          <a:p>
            <a:endParaRPr lang="de-CH" altLang="de-DE" smtClean="0"/>
          </a:p>
          <a:p>
            <a:r>
              <a:rPr lang="de-CH" altLang="de-DE" b="1" smtClean="0"/>
              <a:t>Klick</a:t>
            </a:r>
          </a:p>
          <a:p>
            <a:endParaRPr lang="de-CH" altLang="de-DE" b="1" smtClean="0"/>
          </a:p>
        </p:txBody>
      </p:sp>
    </p:spTree>
    <p:extLst>
      <p:ext uri="{BB962C8B-B14F-4D97-AF65-F5344CB8AC3E}">
        <p14:creationId xmlns:p14="http://schemas.microsoft.com/office/powerpoint/2010/main" val="3594207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anose="02020603060405020304" pitchFamily="18" charset="0"/>
              </a:defRPr>
            </a:lvl1pPr>
            <a:lvl2pPr marL="712788" indent="-273050" defTabSz="949325">
              <a:defRPr sz="2400">
                <a:solidFill>
                  <a:schemeClr val="tx1"/>
                </a:solidFill>
                <a:latin typeface="Times" panose="02020603060405020304" pitchFamily="18" charset="0"/>
              </a:defRPr>
            </a:lvl2pPr>
            <a:lvl3pPr marL="1096963" indent="-219075" defTabSz="949325">
              <a:defRPr sz="2400">
                <a:solidFill>
                  <a:schemeClr val="tx1"/>
                </a:solidFill>
                <a:latin typeface="Times" panose="02020603060405020304" pitchFamily="18" charset="0"/>
              </a:defRPr>
            </a:lvl3pPr>
            <a:lvl4pPr marL="1536700" indent="-219075" defTabSz="949325">
              <a:defRPr sz="2400">
                <a:solidFill>
                  <a:schemeClr val="tx1"/>
                </a:solidFill>
                <a:latin typeface="Times" panose="02020603060405020304" pitchFamily="18" charset="0"/>
              </a:defRPr>
            </a:lvl4pPr>
            <a:lvl5pPr marL="1976438" indent="-219075" defTabSz="949325">
              <a:defRPr sz="2400">
                <a:solidFill>
                  <a:schemeClr val="tx1"/>
                </a:solidFill>
                <a:latin typeface="Times" panose="02020603060405020304" pitchFamily="18" charset="0"/>
              </a:defRPr>
            </a:lvl5pPr>
            <a:lvl6pPr marL="2433638" indent="-219075" algn="r" defTabSz="949325" eaLnBrk="0" fontAlgn="base" hangingPunct="0">
              <a:spcBef>
                <a:spcPct val="0"/>
              </a:spcBef>
              <a:spcAft>
                <a:spcPct val="0"/>
              </a:spcAft>
              <a:defRPr sz="2400">
                <a:solidFill>
                  <a:schemeClr val="tx1"/>
                </a:solidFill>
                <a:latin typeface="Times" panose="02020603060405020304" pitchFamily="18" charset="0"/>
              </a:defRPr>
            </a:lvl6pPr>
            <a:lvl7pPr marL="2890838" indent="-219075" algn="r" defTabSz="949325" eaLnBrk="0" fontAlgn="base" hangingPunct="0">
              <a:spcBef>
                <a:spcPct val="0"/>
              </a:spcBef>
              <a:spcAft>
                <a:spcPct val="0"/>
              </a:spcAft>
              <a:defRPr sz="2400">
                <a:solidFill>
                  <a:schemeClr val="tx1"/>
                </a:solidFill>
                <a:latin typeface="Times" panose="02020603060405020304" pitchFamily="18" charset="0"/>
              </a:defRPr>
            </a:lvl7pPr>
            <a:lvl8pPr marL="3348038" indent="-219075" algn="r" defTabSz="949325" eaLnBrk="0" fontAlgn="base" hangingPunct="0">
              <a:spcBef>
                <a:spcPct val="0"/>
              </a:spcBef>
              <a:spcAft>
                <a:spcPct val="0"/>
              </a:spcAft>
              <a:defRPr sz="2400">
                <a:solidFill>
                  <a:schemeClr val="tx1"/>
                </a:solidFill>
                <a:latin typeface="Times" panose="02020603060405020304" pitchFamily="18" charset="0"/>
              </a:defRPr>
            </a:lvl8pPr>
            <a:lvl9pPr marL="3805238" indent="-219075" algn="r" defTabSz="949325" eaLnBrk="0" fontAlgn="base" hangingPunct="0">
              <a:spcBef>
                <a:spcPct val="0"/>
              </a:spcBef>
              <a:spcAft>
                <a:spcPct val="0"/>
              </a:spcAft>
              <a:defRPr sz="2400">
                <a:solidFill>
                  <a:schemeClr val="tx1"/>
                </a:solidFill>
                <a:latin typeface="Times" panose="02020603060405020304" pitchFamily="18" charset="0"/>
              </a:defRPr>
            </a:lvl9pPr>
          </a:lstStyle>
          <a:p>
            <a:fld id="{47D6E758-227F-4CBE-AF91-A26A8C342BEE}" type="slidenum">
              <a:rPr lang="de-CH" altLang="de-DE" sz="1200">
                <a:ea typeface="MS PGothic" panose="020B0600070205080204" pitchFamily="34" charset="-128"/>
              </a:rPr>
              <a:pPr/>
              <a:t>86</a:t>
            </a:fld>
            <a:endParaRPr lang="de-CH" altLang="de-DE" sz="1200">
              <a:ea typeface="MS PGothic" panose="020B0600070205080204" pitchFamily="34" charset="-128"/>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1023938" y="3371850"/>
            <a:ext cx="8186737" cy="319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smtClean="0">
              <a:latin typeface="Times" panose="02020603060405020304" pitchFamily="18" charset="0"/>
            </a:endParaRPr>
          </a:p>
        </p:txBody>
      </p:sp>
    </p:spTree>
    <p:extLst>
      <p:ext uri="{BB962C8B-B14F-4D97-AF65-F5344CB8AC3E}">
        <p14:creationId xmlns:p14="http://schemas.microsoft.com/office/powerpoint/2010/main" val="333445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493B9E-FD51-4E1C-9BD7-629F7CE6017D}" type="slidenum">
              <a:rPr lang="fr-FR" altLang="de-DE"/>
              <a:pPr/>
              <a:t>10</a:t>
            </a:fld>
            <a:endParaRPr lang="fr-FR" altLang="de-DE"/>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483224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60405020304" pitchFamily="18" charset="0"/>
              </a:defRPr>
            </a:lvl1pPr>
            <a:lvl2pPr marL="742950" indent="-285750">
              <a:defRPr sz="2800">
                <a:solidFill>
                  <a:schemeClr val="tx1"/>
                </a:solidFill>
                <a:latin typeface="Times" panose="02020603060405020304" pitchFamily="18" charset="0"/>
              </a:defRPr>
            </a:lvl2pPr>
            <a:lvl3pPr marL="1143000" indent="-228600">
              <a:defRPr sz="2800">
                <a:solidFill>
                  <a:schemeClr val="tx1"/>
                </a:solidFill>
                <a:latin typeface="Times" panose="02020603060405020304" pitchFamily="18" charset="0"/>
              </a:defRPr>
            </a:lvl3pPr>
            <a:lvl4pPr marL="1600200" indent="-228600">
              <a:defRPr sz="2800">
                <a:solidFill>
                  <a:schemeClr val="tx1"/>
                </a:solidFill>
                <a:latin typeface="Times" panose="02020603060405020304" pitchFamily="18" charset="0"/>
              </a:defRPr>
            </a:lvl4pPr>
            <a:lvl5pPr marL="2057400" indent="-228600">
              <a:defRPr sz="2800">
                <a:solidFill>
                  <a:schemeClr val="tx1"/>
                </a:solidFill>
                <a:latin typeface="Times" panose="02020603060405020304" pitchFamily="18" charset="0"/>
              </a:defRPr>
            </a:lvl5pPr>
            <a:lvl6pPr marL="2514600" indent="-228600" algn="r" eaLnBrk="0" fontAlgn="base" hangingPunct="0">
              <a:spcBef>
                <a:spcPct val="0"/>
              </a:spcBef>
              <a:spcAft>
                <a:spcPct val="0"/>
              </a:spcAft>
              <a:defRPr sz="2800">
                <a:solidFill>
                  <a:schemeClr val="tx1"/>
                </a:solidFill>
                <a:latin typeface="Times" panose="02020603060405020304" pitchFamily="18" charset="0"/>
              </a:defRPr>
            </a:lvl6pPr>
            <a:lvl7pPr marL="2971800" indent="-228600" algn="r" eaLnBrk="0" fontAlgn="base" hangingPunct="0">
              <a:spcBef>
                <a:spcPct val="0"/>
              </a:spcBef>
              <a:spcAft>
                <a:spcPct val="0"/>
              </a:spcAft>
              <a:defRPr sz="2800">
                <a:solidFill>
                  <a:schemeClr val="tx1"/>
                </a:solidFill>
                <a:latin typeface="Times" panose="02020603060405020304" pitchFamily="18" charset="0"/>
              </a:defRPr>
            </a:lvl7pPr>
            <a:lvl8pPr marL="3429000" indent="-228600" algn="r" eaLnBrk="0" fontAlgn="base" hangingPunct="0">
              <a:spcBef>
                <a:spcPct val="0"/>
              </a:spcBef>
              <a:spcAft>
                <a:spcPct val="0"/>
              </a:spcAft>
              <a:defRPr sz="2800">
                <a:solidFill>
                  <a:schemeClr val="tx1"/>
                </a:solidFill>
                <a:latin typeface="Times" panose="02020603060405020304" pitchFamily="18" charset="0"/>
              </a:defRPr>
            </a:lvl8pPr>
            <a:lvl9pPr marL="3886200" indent="-228600" algn="r" eaLnBrk="0" fontAlgn="base" hangingPunct="0">
              <a:spcBef>
                <a:spcPct val="0"/>
              </a:spcBef>
              <a:spcAft>
                <a:spcPct val="0"/>
              </a:spcAft>
              <a:defRPr sz="2800">
                <a:solidFill>
                  <a:schemeClr val="tx1"/>
                </a:solidFill>
                <a:latin typeface="Times" panose="02020603060405020304" pitchFamily="18" charset="0"/>
              </a:defRPr>
            </a:lvl9pPr>
          </a:lstStyle>
          <a:p>
            <a:fld id="{21BDBE7E-8980-4524-8E1A-D2AD01A6BE86}" type="slidenum">
              <a:rPr lang="fr-FR" altLang="de-DE" sz="1200">
                <a:latin typeface="Times New Roman" panose="02020603050405020304" pitchFamily="18" charset="0"/>
              </a:rPr>
              <a:pPr/>
              <a:t>11</a:t>
            </a:fld>
            <a:endParaRPr lang="fr-FR" altLang="de-DE" sz="1200">
              <a:latin typeface="Times New Roman" panose="02020603050405020304" pitchFamily="18"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1144468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60405020304" pitchFamily="18" charset="0"/>
              </a:defRPr>
            </a:lvl1pPr>
            <a:lvl2pPr marL="742950" indent="-285750">
              <a:defRPr sz="2800">
                <a:solidFill>
                  <a:schemeClr val="tx1"/>
                </a:solidFill>
                <a:latin typeface="Times" panose="02020603060405020304" pitchFamily="18" charset="0"/>
              </a:defRPr>
            </a:lvl2pPr>
            <a:lvl3pPr marL="1143000" indent="-228600">
              <a:defRPr sz="2800">
                <a:solidFill>
                  <a:schemeClr val="tx1"/>
                </a:solidFill>
                <a:latin typeface="Times" panose="02020603060405020304" pitchFamily="18" charset="0"/>
              </a:defRPr>
            </a:lvl3pPr>
            <a:lvl4pPr marL="1600200" indent="-228600">
              <a:defRPr sz="2800">
                <a:solidFill>
                  <a:schemeClr val="tx1"/>
                </a:solidFill>
                <a:latin typeface="Times" panose="02020603060405020304" pitchFamily="18" charset="0"/>
              </a:defRPr>
            </a:lvl4pPr>
            <a:lvl5pPr marL="2057400" indent="-228600">
              <a:defRPr sz="2800">
                <a:solidFill>
                  <a:schemeClr val="tx1"/>
                </a:solidFill>
                <a:latin typeface="Times" panose="02020603060405020304" pitchFamily="18" charset="0"/>
              </a:defRPr>
            </a:lvl5pPr>
            <a:lvl6pPr marL="2514600" indent="-228600" algn="r" eaLnBrk="0" fontAlgn="base" hangingPunct="0">
              <a:spcBef>
                <a:spcPct val="0"/>
              </a:spcBef>
              <a:spcAft>
                <a:spcPct val="0"/>
              </a:spcAft>
              <a:defRPr sz="2800">
                <a:solidFill>
                  <a:schemeClr val="tx1"/>
                </a:solidFill>
                <a:latin typeface="Times" panose="02020603060405020304" pitchFamily="18" charset="0"/>
              </a:defRPr>
            </a:lvl6pPr>
            <a:lvl7pPr marL="2971800" indent="-228600" algn="r" eaLnBrk="0" fontAlgn="base" hangingPunct="0">
              <a:spcBef>
                <a:spcPct val="0"/>
              </a:spcBef>
              <a:spcAft>
                <a:spcPct val="0"/>
              </a:spcAft>
              <a:defRPr sz="2800">
                <a:solidFill>
                  <a:schemeClr val="tx1"/>
                </a:solidFill>
                <a:latin typeface="Times" panose="02020603060405020304" pitchFamily="18" charset="0"/>
              </a:defRPr>
            </a:lvl7pPr>
            <a:lvl8pPr marL="3429000" indent="-228600" algn="r" eaLnBrk="0" fontAlgn="base" hangingPunct="0">
              <a:spcBef>
                <a:spcPct val="0"/>
              </a:spcBef>
              <a:spcAft>
                <a:spcPct val="0"/>
              </a:spcAft>
              <a:defRPr sz="2800">
                <a:solidFill>
                  <a:schemeClr val="tx1"/>
                </a:solidFill>
                <a:latin typeface="Times" panose="02020603060405020304" pitchFamily="18" charset="0"/>
              </a:defRPr>
            </a:lvl8pPr>
            <a:lvl9pPr marL="3886200" indent="-228600" algn="r" eaLnBrk="0" fontAlgn="base" hangingPunct="0">
              <a:spcBef>
                <a:spcPct val="0"/>
              </a:spcBef>
              <a:spcAft>
                <a:spcPct val="0"/>
              </a:spcAft>
              <a:defRPr sz="2800">
                <a:solidFill>
                  <a:schemeClr val="tx1"/>
                </a:solidFill>
                <a:latin typeface="Times" panose="02020603060405020304" pitchFamily="18" charset="0"/>
              </a:defRPr>
            </a:lvl9pPr>
          </a:lstStyle>
          <a:p>
            <a:fld id="{B727A7B5-A5FF-4965-A6C5-309B6847B436}" type="slidenum">
              <a:rPr lang="fr-FR" altLang="de-DE" sz="1200">
                <a:latin typeface="Times New Roman" panose="02020603050405020304" pitchFamily="18" charset="0"/>
              </a:rPr>
              <a:pPr/>
              <a:t>12</a:t>
            </a:fld>
            <a:endParaRPr lang="fr-FR" altLang="de-DE" sz="1200">
              <a:latin typeface="Times New Roman" panose="02020603050405020304" pitchFamily="18"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950287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68B650-3497-41E7-86A6-566F90B2BC53}" type="slidenum">
              <a:rPr lang="fr-FR" altLang="de-DE"/>
              <a:pPr/>
              <a:t>13</a:t>
            </a:fld>
            <a:endParaRPr lang="fr-FR" altLang="de-DE"/>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726250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255A3-4D4E-408F-9474-B1003E509FA7}" type="slidenum">
              <a:rPr lang="fr-FR" altLang="de-DE"/>
              <a:pPr/>
              <a:t>15</a:t>
            </a:fld>
            <a:endParaRPr lang="fr-FR" altLang="de-DE"/>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981677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0D544C1A-6129-4C12-A52B-AADE953D4014}" type="slidenum">
              <a:rPr lang="fr-FR" altLang="de-DE" sz="1200" smtClean="0">
                <a:latin typeface="Times New Roman" pitchFamily="18" charset="0"/>
              </a:rPr>
              <a:pPr/>
              <a:t>16</a:t>
            </a:fld>
            <a:endParaRPr lang="fr-FR" altLang="de-DE" sz="1200" smtClean="0">
              <a:latin typeface="Times New Roman" pitchFamily="18"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32718979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4" name="Rectangle 3"/>
          <p:cNvSpPr>
            <a:spLocks noChangeArrowheads="1"/>
          </p:cNvSpPr>
          <p:nvPr/>
        </p:nvSpPr>
        <p:spPr bwMode="auto">
          <a:xfrm>
            <a:off x="3124200" y="0"/>
            <a:ext cx="5995988" cy="6858000"/>
          </a:xfrm>
          <a:prstGeom prst="rect">
            <a:avLst/>
          </a:prstGeom>
          <a:solidFill>
            <a:srgbClr val="BE599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pitchFamily="1" charset="-128"/>
              </a:defRPr>
            </a:lvl1pPr>
            <a:lvl2pPr marL="742950" indent="-285750">
              <a:defRPr sz="2400">
                <a:solidFill>
                  <a:schemeClr val="tx1"/>
                </a:solidFill>
                <a:latin typeface="Arial" charset="0"/>
                <a:ea typeface="ヒラギノ角ゴ Pro W3" pitchFamily="1" charset="-128"/>
              </a:defRPr>
            </a:lvl2pPr>
            <a:lvl3pPr marL="1143000" indent="-228600">
              <a:defRPr sz="2400">
                <a:solidFill>
                  <a:schemeClr val="tx1"/>
                </a:solidFill>
                <a:latin typeface="Arial" charset="0"/>
                <a:ea typeface="ヒラギノ角ゴ Pro W3" pitchFamily="1" charset="-128"/>
              </a:defRPr>
            </a:lvl3pPr>
            <a:lvl4pPr marL="1600200" indent="-228600">
              <a:defRPr sz="2400">
                <a:solidFill>
                  <a:schemeClr val="tx1"/>
                </a:solidFill>
                <a:latin typeface="Arial" charset="0"/>
                <a:ea typeface="ヒラギノ角ゴ Pro W3" pitchFamily="1" charset="-128"/>
              </a:defRPr>
            </a:lvl4pPr>
            <a:lvl5pPr marL="2057400" indent="-228600">
              <a:defRPr sz="2400">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 charset="-128"/>
              </a:defRPr>
            </a:lvl9pPr>
          </a:lstStyle>
          <a:p>
            <a:endParaRPr lang="fr-CH" altLang="fr-FR"/>
          </a:p>
        </p:txBody>
      </p:sp>
      <p:pic>
        <p:nvPicPr>
          <p:cNvPr id="5" name="Picture 13"/>
          <p:cNvPicPr>
            <a:picLocks noChangeAspect="1" noChangeArrowheads="1"/>
          </p:cNvPicPr>
          <p:nvPr/>
        </p:nvPicPr>
        <p:blipFill>
          <a:blip r:embed="rId2">
            <a:grayscl/>
            <a:extLst>
              <a:ext uri="{28A0092B-C50C-407E-A947-70E740481C1C}">
                <a14:useLocalDpi xmlns:a14="http://schemas.microsoft.com/office/drawing/2010/main" val="0"/>
              </a:ext>
            </a:extLst>
          </a:blip>
          <a:srcRect l="21323" t="13055" r="23901" b="28473"/>
          <a:stretch>
            <a:fillRect/>
          </a:stretch>
        </p:blipFill>
        <p:spPr bwMode="auto">
          <a:xfrm>
            <a:off x="3127375" y="-458788"/>
            <a:ext cx="6205538" cy="441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0" y="0"/>
            <a:ext cx="3124200" cy="6858000"/>
          </a:xfrm>
          <a:prstGeom prst="rect">
            <a:avLst/>
          </a:prstGeom>
          <a:solidFill>
            <a:srgbClr val="0099CC"/>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pitchFamily="1" charset="-128"/>
              </a:defRPr>
            </a:lvl1pPr>
            <a:lvl2pPr marL="742950" indent="-285750">
              <a:defRPr sz="2400">
                <a:solidFill>
                  <a:schemeClr val="tx1"/>
                </a:solidFill>
                <a:latin typeface="Arial" charset="0"/>
                <a:ea typeface="ヒラギノ角ゴ Pro W3" pitchFamily="1" charset="-128"/>
              </a:defRPr>
            </a:lvl2pPr>
            <a:lvl3pPr marL="1143000" indent="-228600">
              <a:defRPr sz="2400">
                <a:solidFill>
                  <a:schemeClr val="tx1"/>
                </a:solidFill>
                <a:latin typeface="Arial" charset="0"/>
                <a:ea typeface="ヒラギノ角ゴ Pro W3" pitchFamily="1" charset="-128"/>
              </a:defRPr>
            </a:lvl3pPr>
            <a:lvl4pPr marL="1600200" indent="-228600">
              <a:defRPr sz="2400">
                <a:solidFill>
                  <a:schemeClr val="tx1"/>
                </a:solidFill>
                <a:latin typeface="Arial" charset="0"/>
                <a:ea typeface="ヒラギノ角ゴ Pro W3" pitchFamily="1" charset="-128"/>
              </a:defRPr>
            </a:lvl4pPr>
            <a:lvl5pPr marL="2057400" indent="-228600">
              <a:defRPr sz="2400">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 charset="-128"/>
              </a:defRPr>
            </a:lvl9pPr>
          </a:lstStyle>
          <a:p>
            <a:endParaRPr lang="fr-CH" altLang="fr-FR"/>
          </a:p>
        </p:txBody>
      </p:sp>
      <p:pic>
        <p:nvPicPr>
          <p:cNvPr id="7" name="Picture 14" descr="C:\Users\Dhouha\Downloads\Logo_UNIL_Idheap_blanc.png"/>
          <p:cNvPicPr>
            <a:picLocks noChangeAspect="1" noChangeArrowheads="1"/>
          </p:cNvPicPr>
          <p:nvPr/>
        </p:nvPicPr>
        <p:blipFill>
          <a:blip r:embed="rId3" cstate="print">
            <a:extLst>
              <a:ext uri="{28A0092B-C50C-407E-A947-70E740481C1C}">
                <a14:useLocalDpi xmlns:a14="http://schemas.microsoft.com/office/drawing/2010/main" val="0"/>
              </a:ext>
            </a:extLst>
          </a:blip>
          <a:srcRect l="10788" t="47662" r="-1320" b="101"/>
          <a:stretch>
            <a:fillRect/>
          </a:stretch>
        </p:blipFill>
        <p:spPr bwMode="auto">
          <a:xfrm>
            <a:off x="874713" y="1350963"/>
            <a:ext cx="19177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10;ppt1final.png                                                  05D47BE1Macintosh HD                   BBA3E16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44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txBox="1">
            <a:spLocks noChangeArrowheads="1"/>
          </p:cNvSpPr>
          <p:nvPr/>
        </p:nvSpPr>
        <p:spPr bwMode="auto">
          <a:xfrm>
            <a:off x="1524000" y="3810000"/>
            <a:ext cx="73914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ヒラギノ角ゴ Pro W3" pitchFamily="1" charset="-128"/>
              </a:defRPr>
            </a:lvl1pPr>
            <a:lvl2pPr marL="742950" indent="-285750">
              <a:defRPr sz="2400">
                <a:solidFill>
                  <a:schemeClr val="tx1"/>
                </a:solidFill>
                <a:latin typeface="Arial" charset="0"/>
                <a:ea typeface="ヒラギノ角ゴ Pro W3" pitchFamily="1" charset="-128"/>
              </a:defRPr>
            </a:lvl2pPr>
            <a:lvl3pPr marL="1143000" indent="-228600">
              <a:defRPr sz="2400">
                <a:solidFill>
                  <a:schemeClr val="tx1"/>
                </a:solidFill>
                <a:latin typeface="Arial" charset="0"/>
                <a:ea typeface="ヒラギノ角ゴ Pro W3" pitchFamily="1" charset="-128"/>
              </a:defRPr>
            </a:lvl3pPr>
            <a:lvl4pPr marL="1600200" indent="-228600">
              <a:defRPr sz="2400">
                <a:solidFill>
                  <a:schemeClr val="tx1"/>
                </a:solidFill>
                <a:latin typeface="Arial" charset="0"/>
                <a:ea typeface="ヒラギノ角ゴ Pro W3" pitchFamily="1" charset="-128"/>
              </a:defRPr>
            </a:lvl4pPr>
            <a:lvl5pPr marL="2057400" indent="-228600">
              <a:defRPr sz="2400">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 charset="-128"/>
              </a:defRPr>
            </a:lvl9pPr>
          </a:lstStyle>
          <a:p>
            <a:pPr eaLnBrk="1" hangingPunct="1"/>
            <a:r>
              <a:rPr lang="fr-FR" altLang="fr-FR" sz="3600" b="1" dirty="0">
                <a:solidFill>
                  <a:srgbClr val="0099CC"/>
                </a:solidFill>
                <a:latin typeface="Verdana" pitchFamily="1" charset="0"/>
              </a:rPr>
              <a:t>Cliquez et modifiez le titre</a:t>
            </a:r>
          </a:p>
        </p:txBody>
      </p:sp>
      <p:sp>
        <p:nvSpPr>
          <p:cNvPr id="10" name="Rectangle 6"/>
          <p:cNvSpPr txBox="1">
            <a:spLocks noChangeArrowheads="1"/>
          </p:cNvSpPr>
          <p:nvPr/>
        </p:nvSpPr>
        <p:spPr bwMode="auto">
          <a:xfrm>
            <a:off x="1524000" y="3048000"/>
            <a:ext cx="73914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ヒラギノ角ゴ Pro W3" pitchFamily="1" charset="-128"/>
              </a:defRPr>
            </a:lvl1pPr>
            <a:lvl2pPr marL="742950" indent="-285750">
              <a:defRPr sz="2400">
                <a:solidFill>
                  <a:schemeClr val="tx1"/>
                </a:solidFill>
                <a:latin typeface="Arial" charset="0"/>
                <a:ea typeface="ヒラギノ角ゴ Pro W3" pitchFamily="1" charset="-128"/>
              </a:defRPr>
            </a:lvl2pPr>
            <a:lvl3pPr marL="1143000" indent="-228600">
              <a:defRPr sz="2400">
                <a:solidFill>
                  <a:schemeClr val="tx1"/>
                </a:solidFill>
                <a:latin typeface="Arial" charset="0"/>
                <a:ea typeface="ヒラギノ角ゴ Pro W3" pitchFamily="1" charset="-128"/>
              </a:defRPr>
            </a:lvl3pPr>
            <a:lvl4pPr marL="1562100" indent="-228600">
              <a:defRPr sz="2400">
                <a:solidFill>
                  <a:schemeClr val="tx1"/>
                </a:solidFill>
                <a:latin typeface="Arial" charset="0"/>
                <a:ea typeface="ヒラギノ角ゴ Pro W3" pitchFamily="1" charset="-128"/>
              </a:defRPr>
            </a:lvl4pPr>
            <a:lvl5pPr marL="1981200" indent="-228600">
              <a:defRPr sz="2400">
                <a:solidFill>
                  <a:schemeClr val="tx1"/>
                </a:solidFill>
                <a:latin typeface="Arial" charset="0"/>
                <a:ea typeface="ヒラギノ角ゴ Pro W3" pitchFamily="1" charset="-128"/>
              </a:defRPr>
            </a:lvl5pPr>
            <a:lvl6pPr marL="2438400" indent="-228600" eaLnBrk="0" fontAlgn="base" hangingPunct="0">
              <a:spcBef>
                <a:spcPct val="0"/>
              </a:spcBef>
              <a:spcAft>
                <a:spcPct val="0"/>
              </a:spcAft>
              <a:defRPr sz="2400">
                <a:solidFill>
                  <a:schemeClr val="tx1"/>
                </a:solidFill>
                <a:latin typeface="Arial" charset="0"/>
                <a:ea typeface="ヒラギノ角ゴ Pro W3" pitchFamily="1" charset="-128"/>
              </a:defRPr>
            </a:lvl6pPr>
            <a:lvl7pPr marL="2895600" indent="-228600" eaLnBrk="0" fontAlgn="base" hangingPunct="0">
              <a:spcBef>
                <a:spcPct val="0"/>
              </a:spcBef>
              <a:spcAft>
                <a:spcPct val="0"/>
              </a:spcAft>
              <a:defRPr sz="2400">
                <a:solidFill>
                  <a:schemeClr val="tx1"/>
                </a:solidFill>
                <a:latin typeface="Arial" charset="0"/>
                <a:ea typeface="ヒラギノ角ゴ Pro W3" pitchFamily="1" charset="-128"/>
              </a:defRPr>
            </a:lvl7pPr>
            <a:lvl8pPr marL="3352800" indent="-228600" eaLnBrk="0" fontAlgn="base" hangingPunct="0">
              <a:spcBef>
                <a:spcPct val="0"/>
              </a:spcBef>
              <a:spcAft>
                <a:spcPct val="0"/>
              </a:spcAft>
              <a:defRPr sz="2400">
                <a:solidFill>
                  <a:schemeClr val="tx1"/>
                </a:solidFill>
                <a:latin typeface="Arial" charset="0"/>
                <a:ea typeface="ヒラギノ角ゴ Pro W3" pitchFamily="1" charset="-128"/>
              </a:defRPr>
            </a:lvl8pPr>
            <a:lvl9pPr marL="3810000" indent="-228600" eaLnBrk="0" fontAlgn="base" hangingPunct="0">
              <a:spcBef>
                <a:spcPct val="0"/>
              </a:spcBef>
              <a:spcAft>
                <a:spcPct val="0"/>
              </a:spcAft>
              <a:defRPr sz="2400">
                <a:solidFill>
                  <a:schemeClr val="tx1"/>
                </a:solidFill>
                <a:latin typeface="Arial" charset="0"/>
                <a:ea typeface="ヒラギノ角ゴ Pro W3" pitchFamily="1" charset="-128"/>
              </a:defRPr>
            </a:lvl9pPr>
          </a:lstStyle>
          <a:p>
            <a:pPr eaLnBrk="1" hangingPunct="1">
              <a:spcBef>
                <a:spcPct val="35000"/>
              </a:spcBef>
            </a:pPr>
            <a:r>
              <a:rPr lang="fr-FR" altLang="fr-FR" sz="1800" dirty="0">
                <a:solidFill>
                  <a:srgbClr val="BE5993"/>
                </a:solidFill>
                <a:latin typeface="Verdana" pitchFamily="1" charset="0"/>
              </a:rPr>
              <a:t>Cliquez pour modifier le style des sous-titres du masque</a:t>
            </a:r>
          </a:p>
        </p:txBody>
      </p:sp>
      <p:sp>
        <p:nvSpPr>
          <p:cNvPr id="11" name="Rectangle 7"/>
          <p:cNvSpPr>
            <a:spLocks noGrp="1" noChangeArrowheads="1"/>
          </p:cNvSpPr>
          <p:nvPr>
            <p:ph type="dt" sz="half" idx="10"/>
          </p:nvPr>
        </p:nvSpPr>
        <p:spPr>
          <a:xfrm>
            <a:off x="7908925" y="6229350"/>
            <a:ext cx="1006475" cy="246063"/>
          </a:xfrm>
        </p:spPr>
        <p:txBody>
          <a:bodyPr wrap="none" anchor="ctr">
            <a:spAutoFit/>
          </a:bodyPr>
          <a:lstStyle>
            <a:lvl1pPr>
              <a:defRPr smtClean="0">
                <a:solidFill>
                  <a:schemeClr val="tx1"/>
                </a:solidFill>
              </a:defRPr>
            </a:lvl1pPr>
          </a:lstStyle>
          <a:p>
            <a:pPr>
              <a:defRPr/>
            </a:pPr>
            <a:fld id="{98DC693A-A5F3-46DC-B96C-D43EBAD563FF}" type="datetime2">
              <a:rPr lang="fr-FR" altLang="fr-FR"/>
              <a:pPr>
                <a:defRPr/>
              </a:pPr>
              <a:t>mercredi 21 mars 2018</a:t>
            </a:fld>
            <a:endParaRPr lang="fr-FR" altLang="fr-FR"/>
          </a:p>
        </p:txBody>
      </p:sp>
    </p:spTree>
    <p:extLst>
      <p:ext uri="{BB962C8B-B14F-4D97-AF65-F5344CB8AC3E}">
        <p14:creationId xmlns:p14="http://schemas.microsoft.com/office/powerpoint/2010/main" val="1383911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Rectangle 4"/>
          <p:cNvSpPr>
            <a:spLocks noGrp="1" noChangeArrowheads="1"/>
          </p:cNvSpPr>
          <p:nvPr>
            <p:ph type="dt" sz="half" idx="10"/>
          </p:nvPr>
        </p:nvSpPr>
        <p:spPr>
          <a:ln/>
        </p:spPr>
        <p:txBody>
          <a:bodyPr/>
          <a:lstStyle>
            <a:lvl1pPr>
              <a:defRPr/>
            </a:lvl1pPr>
          </a:lstStyle>
          <a:p>
            <a:pPr>
              <a:defRPr/>
            </a:pPr>
            <a:fld id="{F89512D8-2F63-4BDA-ADB0-FE1547D63077}" type="datetime2">
              <a:rPr lang="fr-FR" altLang="fr-FR"/>
              <a:pPr>
                <a:defRPr/>
              </a:pPr>
              <a:t>mercredi 21 mars 2018</a:t>
            </a:fld>
            <a:endParaRPr lang="fr-FR" altLang="fr-FR" sz="1400"/>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p:cNvSpPr>
            <a:spLocks noGrp="1" noChangeArrowheads="1"/>
          </p:cNvSpPr>
          <p:nvPr>
            <p:ph type="sldNum" sz="quarter" idx="12"/>
          </p:nvPr>
        </p:nvSpPr>
        <p:spPr>
          <a:ln/>
        </p:spPr>
        <p:txBody>
          <a:bodyPr/>
          <a:lstStyle>
            <a:lvl1pPr>
              <a:defRPr/>
            </a:lvl1pPr>
          </a:lstStyle>
          <a:p>
            <a:pPr>
              <a:defRPr/>
            </a:pPr>
            <a:fld id="{50F6277C-BCBE-495F-89B9-4FE146C433D9}" type="slidenum">
              <a:rPr lang="fr-FR" altLang="fr-FR"/>
              <a:pPr>
                <a:defRPr/>
              </a:pPr>
              <a:t>‹Nr.›</a:t>
            </a:fld>
            <a:endParaRPr lang="fr-FR" altLang="fr-FR"/>
          </a:p>
        </p:txBody>
      </p:sp>
    </p:spTree>
    <p:extLst>
      <p:ext uri="{BB962C8B-B14F-4D97-AF65-F5344CB8AC3E}">
        <p14:creationId xmlns:p14="http://schemas.microsoft.com/office/powerpoint/2010/main" val="864951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43700" y="457200"/>
            <a:ext cx="2171700" cy="5410200"/>
          </a:xfrm>
        </p:spPr>
        <p:txBody>
          <a:bodyPr vert="eaVert"/>
          <a:lstStyle/>
          <a:p>
            <a:r>
              <a:rPr lang="fr-FR" smtClean="0"/>
              <a:t>Modifiez le style du titre</a:t>
            </a:r>
            <a:endParaRPr lang="fr-CH"/>
          </a:p>
        </p:txBody>
      </p:sp>
      <p:sp>
        <p:nvSpPr>
          <p:cNvPr id="3" name="Espace réservé du texte vertical 2"/>
          <p:cNvSpPr>
            <a:spLocks noGrp="1"/>
          </p:cNvSpPr>
          <p:nvPr>
            <p:ph type="body" orient="vert" idx="1"/>
          </p:nvPr>
        </p:nvSpPr>
        <p:spPr>
          <a:xfrm>
            <a:off x="228600" y="457200"/>
            <a:ext cx="6362700" cy="54102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Rectangle 4"/>
          <p:cNvSpPr>
            <a:spLocks noGrp="1" noChangeArrowheads="1"/>
          </p:cNvSpPr>
          <p:nvPr>
            <p:ph type="dt" sz="half" idx="10"/>
          </p:nvPr>
        </p:nvSpPr>
        <p:spPr>
          <a:ln/>
        </p:spPr>
        <p:txBody>
          <a:bodyPr/>
          <a:lstStyle>
            <a:lvl1pPr>
              <a:defRPr/>
            </a:lvl1pPr>
          </a:lstStyle>
          <a:p>
            <a:pPr>
              <a:defRPr/>
            </a:pPr>
            <a:fld id="{61BC6FC9-1382-41C8-AE3F-047BC53B8FE9}" type="datetime2">
              <a:rPr lang="fr-FR" altLang="fr-FR"/>
              <a:pPr>
                <a:defRPr/>
              </a:pPr>
              <a:t>mercredi 21 mars 2018</a:t>
            </a:fld>
            <a:endParaRPr lang="fr-FR" altLang="fr-FR" sz="1400"/>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p:cNvSpPr>
            <a:spLocks noGrp="1" noChangeArrowheads="1"/>
          </p:cNvSpPr>
          <p:nvPr>
            <p:ph type="sldNum" sz="quarter" idx="12"/>
          </p:nvPr>
        </p:nvSpPr>
        <p:spPr>
          <a:ln/>
        </p:spPr>
        <p:txBody>
          <a:bodyPr/>
          <a:lstStyle>
            <a:lvl1pPr>
              <a:defRPr/>
            </a:lvl1pPr>
          </a:lstStyle>
          <a:p>
            <a:pPr>
              <a:defRPr/>
            </a:pPr>
            <a:fld id="{89096B4A-B91E-4FF9-A4F3-3ECBC3553EA9}" type="slidenum">
              <a:rPr lang="fr-FR" altLang="fr-FR"/>
              <a:pPr>
                <a:defRPr/>
              </a:pPr>
              <a:t>‹Nr.›</a:t>
            </a:fld>
            <a:endParaRPr lang="fr-FR" altLang="fr-FR"/>
          </a:p>
        </p:txBody>
      </p:sp>
    </p:spTree>
    <p:extLst>
      <p:ext uri="{BB962C8B-B14F-4D97-AF65-F5344CB8AC3E}">
        <p14:creationId xmlns:p14="http://schemas.microsoft.com/office/powerpoint/2010/main" val="1887462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397FEEF4-C44B-46EF-94F0-6F97DFEAF269}" type="datetime2">
              <a:rPr lang="fr-FR" altLang="fr-FR"/>
              <a:pPr>
                <a:defRPr/>
              </a:pPr>
              <a:t>mercredi 21 mars 2018</a:t>
            </a:fld>
            <a:endParaRPr lang="fr-FR" altLang="fr-FR" sz="1400"/>
          </a:p>
        </p:txBody>
      </p:sp>
      <p:sp>
        <p:nvSpPr>
          <p:cNvPr id="3" name="Rectangle 5"/>
          <p:cNvSpPr>
            <a:spLocks noGrp="1" noChangeArrowheads="1"/>
          </p:cNvSpPr>
          <p:nvPr>
            <p:ph type="ftr" sz="quarter" idx="11"/>
          </p:nvPr>
        </p:nvSpPr>
        <p:spPr/>
        <p:txBody>
          <a:bodyPr/>
          <a:lstStyle>
            <a:lvl1pPr>
              <a:defRPr/>
            </a:lvl1pPr>
          </a:lstStyle>
          <a:p>
            <a:pPr>
              <a:defRPr/>
            </a:pPr>
            <a:r>
              <a:rPr lang="fr-FR" altLang="fr-FR"/>
              <a:t>Titre de la présentation</a:t>
            </a:r>
          </a:p>
        </p:txBody>
      </p:sp>
      <p:sp>
        <p:nvSpPr>
          <p:cNvPr id="4" name="Rectangle 6"/>
          <p:cNvSpPr>
            <a:spLocks noGrp="1" noChangeArrowheads="1"/>
          </p:cNvSpPr>
          <p:nvPr>
            <p:ph type="sldNum" sz="quarter" idx="12"/>
          </p:nvPr>
        </p:nvSpPr>
        <p:spPr/>
        <p:txBody>
          <a:bodyPr/>
          <a:lstStyle>
            <a:lvl1pPr>
              <a:defRPr/>
            </a:lvl1pPr>
          </a:lstStyle>
          <a:p>
            <a:fld id="{5798CEEA-5842-440A-9179-EE9F56B73388}" type="slidenum">
              <a:rPr lang="fr-FR" altLang="fr-FR"/>
              <a:pPr/>
              <a:t>‹Nr.›</a:t>
            </a:fld>
            <a:endParaRPr lang="fr-FR" altLang="fr-FR"/>
          </a:p>
        </p:txBody>
      </p:sp>
    </p:spTree>
    <p:extLst>
      <p:ext uri="{BB962C8B-B14F-4D97-AF65-F5344CB8AC3E}">
        <p14:creationId xmlns:p14="http://schemas.microsoft.com/office/powerpoint/2010/main" val="3626766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397FEEF4-C44B-46EF-94F0-6F97DFEAF269}" type="datetime2">
              <a:rPr lang="fr-FR" altLang="fr-FR"/>
              <a:pPr>
                <a:defRPr/>
              </a:pPr>
              <a:t>mercredi 21 mars 2018</a:t>
            </a:fld>
            <a:endParaRPr lang="fr-FR" altLang="fr-FR" sz="1400"/>
          </a:p>
        </p:txBody>
      </p:sp>
      <p:sp>
        <p:nvSpPr>
          <p:cNvPr id="3" name="Rectangle 5"/>
          <p:cNvSpPr>
            <a:spLocks noGrp="1" noChangeArrowheads="1"/>
          </p:cNvSpPr>
          <p:nvPr>
            <p:ph type="ftr" sz="quarter" idx="11"/>
          </p:nvPr>
        </p:nvSpPr>
        <p:spPr/>
        <p:txBody>
          <a:bodyPr/>
          <a:lstStyle>
            <a:lvl1pPr>
              <a:defRPr/>
            </a:lvl1pPr>
          </a:lstStyle>
          <a:p>
            <a:pPr>
              <a:defRPr/>
            </a:pPr>
            <a:r>
              <a:rPr lang="fr-FR" altLang="fr-FR"/>
              <a:t>Titre de la présentation</a:t>
            </a:r>
          </a:p>
        </p:txBody>
      </p:sp>
      <p:sp>
        <p:nvSpPr>
          <p:cNvPr id="4" name="Rectangle 6"/>
          <p:cNvSpPr>
            <a:spLocks noGrp="1" noChangeArrowheads="1"/>
          </p:cNvSpPr>
          <p:nvPr>
            <p:ph type="sldNum" sz="quarter" idx="12"/>
          </p:nvPr>
        </p:nvSpPr>
        <p:spPr/>
        <p:txBody>
          <a:bodyPr/>
          <a:lstStyle>
            <a:lvl1pPr>
              <a:defRPr/>
            </a:lvl1pPr>
          </a:lstStyle>
          <a:p>
            <a:fld id="{5798CEEA-5842-440A-9179-EE9F56B73388}" type="slidenum">
              <a:rPr lang="fr-FR" altLang="fr-FR"/>
              <a:pPr/>
              <a:t>‹Nr.›</a:t>
            </a:fld>
            <a:endParaRPr lang="fr-FR" altLang="fr-FR"/>
          </a:p>
        </p:txBody>
      </p:sp>
    </p:spTree>
    <p:extLst>
      <p:ext uri="{BB962C8B-B14F-4D97-AF65-F5344CB8AC3E}">
        <p14:creationId xmlns:p14="http://schemas.microsoft.com/office/powerpoint/2010/main" val="3617580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397FEEF4-C44B-46EF-94F0-6F97DFEAF269}" type="datetime2">
              <a:rPr lang="fr-FR" altLang="fr-FR"/>
              <a:pPr>
                <a:defRPr/>
              </a:pPr>
              <a:t>mercredi 21 mars 2018</a:t>
            </a:fld>
            <a:endParaRPr lang="fr-FR" altLang="fr-FR" sz="1400"/>
          </a:p>
        </p:txBody>
      </p:sp>
      <p:sp>
        <p:nvSpPr>
          <p:cNvPr id="3" name="Rectangle 5"/>
          <p:cNvSpPr>
            <a:spLocks noGrp="1" noChangeArrowheads="1"/>
          </p:cNvSpPr>
          <p:nvPr>
            <p:ph type="ftr" sz="quarter" idx="11"/>
          </p:nvPr>
        </p:nvSpPr>
        <p:spPr/>
        <p:txBody>
          <a:bodyPr/>
          <a:lstStyle>
            <a:lvl1pPr>
              <a:defRPr/>
            </a:lvl1pPr>
          </a:lstStyle>
          <a:p>
            <a:pPr>
              <a:defRPr/>
            </a:pPr>
            <a:r>
              <a:rPr lang="fr-FR" altLang="fr-FR"/>
              <a:t>Titre de la présentation</a:t>
            </a:r>
          </a:p>
        </p:txBody>
      </p:sp>
      <p:sp>
        <p:nvSpPr>
          <p:cNvPr id="4" name="Rectangle 6"/>
          <p:cNvSpPr>
            <a:spLocks noGrp="1" noChangeArrowheads="1"/>
          </p:cNvSpPr>
          <p:nvPr>
            <p:ph type="sldNum" sz="quarter" idx="12"/>
          </p:nvPr>
        </p:nvSpPr>
        <p:spPr/>
        <p:txBody>
          <a:bodyPr/>
          <a:lstStyle>
            <a:lvl1pPr>
              <a:defRPr/>
            </a:lvl1pPr>
          </a:lstStyle>
          <a:p>
            <a:fld id="{5798CEEA-5842-440A-9179-EE9F56B73388}" type="slidenum">
              <a:rPr lang="fr-FR" altLang="fr-FR"/>
              <a:pPr/>
              <a:t>‹Nr.›</a:t>
            </a:fld>
            <a:endParaRPr lang="fr-FR" altLang="fr-FR"/>
          </a:p>
        </p:txBody>
      </p:sp>
    </p:spTree>
    <p:extLst>
      <p:ext uri="{BB962C8B-B14F-4D97-AF65-F5344CB8AC3E}">
        <p14:creationId xmlns:p14="http://schemas.microsoft.com/office/powerpoint/2010/main" val="1088454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397FEEF4-C44B-46EF-94F0-6F97DFEAF269}" type="datetime2">
              <a:rPr lang="fr-FR" altLang="fr-FR"/>
              <a:pPr>
                <a:defRPr/>
              </a:pPr>
              <a:t>mercredi 21 mars 2018</a:t>
            </a:fld>
            <a:endParaRPr lang="fr-FR" altLang="fr-FR" sz="1400"/>
          </a:p>
        </p:txBody>
      </p:sp>
      <p:sp>
        <p:nvSpPr>
          <p:cNvPr id="3" name="Rectangle 5"/>
          <p:cNvSpPr>
            <a:spLocks noGrp="1" noChangeArrowheads="1"/>
          </p:cNvSpPr>
          <p:nvPr>
            <p:ph type="ftr" sz="quarter" idx="11"/>
          </p:nvPr>
        </p:nvSpPr>
        <p:spPr/>
        <p:txBody>
          <a:bodyPr/>
          <a:lstStyle>
            <a:lvl1pPr>
              <a:defRPr/>
            </a:lvl1pPr>
          </a:lstStyle>
          <a:p>
            <a:pPr>
              <a:defRPr/>
            </a:pPr>
            <a:r>
              <a:rPr lang="fr-FR" altLang="fr-FR"/>
              <a:t>Titre de la présentation</a:t>
            </a:r>
          </a:p>
        </p:txBody>
      </p:sp>
      <p:sp>
        <p:nvSpPr>
          <p:cNvPr id="4" name="Rectangle 6"/>
          <p:cNvSpPr>
            <a:spLocks noGrp="1" noChangeArrowheads="1"/>
          </p:cNvSpPr>
          <p:nvPr>
            <p:ph type="sldNum" sz="quarter" idx="12"/>
          </p:nvPr>
        </p:nvSpPr>
        <p:spPr/>
        <p:txBody>
          <a:bodyPr/>
          <a:lstStyle>
            <a:lvl1pPr>
              <a:defRPr/>
            </a:lvl1pPr>
          </a:lstStyle>
          <a:p>
            <a:fld id="{5798CEEA-5842-440A-9179-EE9F56B73388}" type="slidenum">
              <a:rPr lang="fr-FR" altLang="fr-FR"/>
              <a:pPr/>
              <a:t>‹Nr.›</a:t>
            </a:fld>
            <a:endParaRPr lang="fr-FR" altLang="fr-FR"/>
          </a:p>
        </p:txBody>
      </p:sp>
    </p:spTree>
    <p:extLst>
      <p:ext uri="{BB962C8B-B14F-4D97-AF65-F5344CB8AC3E}">
        <p14:creationId xmlns:p14="http://schemas.microsoft.com/office/powerpoint/2010/main" val="660985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397FEEF4-C44B-46EF-94F0-6F97DFEAF269}" type="datetime2">
              <a:rPr lang="fr-FR" altLang="fr-FR"/>
              <a:pPr>
                <a:defRPr/>
              </a:pPr>
              <a:t>mercredi 21 mars 2018</a:t>
            </a:fld>
            <a:endParaRPr lang="fr-FR" altLang="fr-FR" sz="1400"/>
          </a:p>
        </p:txBody>
      </p:sp>
      <p:sp>
        <p:nvSpPr>
          <p:cNvPr id="3" name="Rectangle 5"/>
          <p:cNvSpPr>
            <a:spLocks noGrp="1" noChangeArrowheads="1"/>
          </p:cNvSpPr>
          <p:nvPr>
            <p:ph type="ftr" sz="quarter" idx="11"/>
          </p:nvPr>
        </p:nvSpPr>
        <p:spPr/>
        <p:txBody>
          <a:bodyPr/>
          <a:lstStyle>
            <a:lvl1pPr>
              <a:defRPr/>
            </a:lvl1pPr>
          </a:lstStyle>
          <a:p>
            <a:pPr>
              <a:defRPr/>
            </a:pPr>
            <a:r>
              <a:rPr lang="fr-FR" altLang="fr-FR"/>
              <a:t>Titre de la présentation</a:t>
            </a:r>
          </a:p>
        </p:txBody>
      </p:sp>
      <p:sp>
        <p:nvSpPr>
          <p:cNvPr id="4" name="Rectangle 6"/>
          <p:cNvSpPr>
            <a:spLocks noGrp="1" noChangeArrowheads="1"/>
          </p:cNvSpPr>
          <p:nvPr>
            <p:ph type="sldNum" sz="quarter" idx="12"/>
          </p:nvPr>
        </p:nvSpPr>
        <p:spPr/>
        <p:txBody>
          <a:bodyPr/>
          <a:lstStyle>
            <a:lvl1pPr>
              <a:defRPr/>
            </a:lvl1pPr>
          </a:lstStyle>
          <a:p>
            <a:fld id="{5798CEEA-5842-440A-9179-EE9F56B73388}" type="slidenum">
              <a:rPr lang="fr-FR" altLang="fr-FR"/>
              <a:pPr/>
              <a:t>‹Nr.›</a:t>
            </a:fld>
            <a:endParaRPr lang="fr-FR" altLang="fr-FR"/>
          </a:p>
        </p:txBody>
      </p:sp>
    </p:spTree>
    <p:extLst>
      <p:ext uri="{BB962C8B-B14F-4D97-AF65-F5344CB8AC3E}">
        <p14:creationId xmlns:p14="http://schemas.microsoft.com/office/powerpoint/2010/main" val="90230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Rectangle 4"/>
          <p:cNvSpPr>
            <a:spLocks noGrp="1" noChangeArrowheads="1"/>
          </p:cNvSpPr>
          <p:nvPr>
            <p:ph type="dt" sz="half" idx="10"/>
          </p:nvPr>
        </p:nvSpPr>
        <p:spPr>
          <a:ln/>
        </p:spPr>
        <p:txBody>
          <a:bodyPr/>
          <a:lstStyle>
            <a:lvl1pPr>
              <a:defRPr/>
            </a:lvl1pPr>
          </a:lstStyle>
          <a:p>
            <a:pPr>
              <a:defRPr/>
            </a:pPr>
            <a:fld id="{7250A877-F891-4AC2-BE0C-00B8BB75729E}" type="datetime2">
              <a:rPr lang="fr-FR" altLang="fr-FR"/>
              <a:pPr>
                <a:defRPr/>
              </a:pPr>
              <a:t>mercredi 21 mars 2018</a:t>
            </a:fld>
            <a:endParaRPr lang="fr-FR" altLang="fr-FR" sz="1400"/>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p:cNvSpPr>
            <a:spLocks noGrp="1" noChangeArrowheads="1"/>
          </p:cNvSpPr>
          <p:nvPr>
            <p:ph type="sldNum" sz="quarter" idx="12"/>
          </p:nvPr>
        </p:nvSpPr>
        <p:spPr>
          <a:ln/>
        </p:spPr>
        <p:txBody>
          <a:bodyPr/>
          <a:lstStyle>
            <a:lvl1pPr>
              <a:defRPr/>
            </a:lvl1pPr>
          </a:lstStyle>
          <a:p>
            <a:pPr>
              <a:defRPr/>
            </a:pPr>
            <a:fld id="{ADD79C9B-E05C-4110-B4DE-79ADD72FFEF8}" type="slidenum">
              <a:rPr lang="fr-FR" altLang="fr-FR"/>
              <a:pPr>
                <a:defRPr/>
              </a:pPr>
              <a:t>‹Nr.›</a:t>
            </a:fld>
            <a:endParaRPr lang="fr-FR" altLang="fr-FR"/>
          </a:p>
        </p:txBody>
      </p:sp>
    </p:spTree>
    <p:extLst>
      <p:ext uri="{BB962C8B-B14F-4D97-AF65-F5344CB8AC3E}">
        <p14:creationId xmlns:p14="http://schemas.microsoft.com/office/powerpoint/2010/main" val="1058735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H"/>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fld id="{5B58D50D-1FE0-47B8-A453-6F468D0869DF}" type="datetime2">
              <a:rPr lang="fr-FR" altLang="fr-FR"/>
              <a:pPr>
                <a:defRPr/>
              </a:pPr>
              <a:t>mercredi 21 mars 2018</a:t>
            </a:fld>
            <a:endParaRPr lang="fr-FR" altLang="fr-FR" sz="1400"/>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p:cNvSpPr>
            <a:spLocks noGrp="1" noChangeArrowheads="1"/>
          </p:cNvSpPr>
          <p:nvPr>
            <p:ph type="sldNum" sz="quarter" idx="12"/>
          </p:nvPr>
        </p:nvSpPr>
        <p:spPr>
          <a:ln/>
        </p:spPr>
        <p:txBody>
          <a:bodyPr/>
          <a:lstStyle>
            <a:lvl1pPr>
              <a:defRPr/>
            </a:lvl1pPr>
          </a:lstStyle>
          <a:p>
            <a:pPr>
              <a:defRPr/>
            </a:pPr>
            <a:fld id="{C59267D2-2F46-40A6-8643-63E2EB317727}" type="slidenum">
              <a:rPr lang="fr-FR" altLang="fr-FR"/>
              <a:pPr>
                <a:defRPr/>
              </a:pPr>
              <a:t>‹Nr.›</a:t>
            </a:fld>
            <a:endParaRPr lang="fr-FR" altLang="fr-FR"/>
          </a:p>
        </p:txBody>
      </p:sp>
    </p:spTree>
    <p:extLst>
      <p:ext uri="{BB962C8B-B14F-4D97-AF65-F5344CB8AC3E}">
        <p14:creationId xmlns:p14="http://schemas.microsoft.com/office/powerpoint/2010/main" val="256633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sz="half" idx="1"/>
          </p:nvPr>
        </p:nvSpPr>
        <p:spPr>
          <a:xfrm>
            <a:off x="228600" y="1524000"/>
            <a:ext cx="426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4648200" y="1524000"/>
            <a:ext cx="426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Rectangle 4"/>
          <p:cNvSpPr>
            <a:spLocks noGrp="1" noChangeArrowheads="1"/>
          </p:cNvSpPr>
          <p:nvPr>
            <p:ph type="dt" sz="half" idx="10"/>
          </p:nvPr>
        </p:nvSpPr>
        <p:spPr>
          <a:ln/>
        </p:spPr>
        <p:txBody>
          <a:bodyPr/>
          <a:lstStyle>
            <a:lvl1pPr>
              <a:defRPr/>
            </a:lvl1pPr>
          </a:lstStyle>
          <a:p>
            <a:pPr>
              <a:defRPr/>
            </a:pPr>
            <a:fld id="{80FFDA77-543F-45BD-BA6D-B5485B13F2F4}" type="datetime2">
              <a:rPr lang="fr-FR" altLang="fr-FR"/>
              <a:pPr>
                <a:defRPr/>
              </a:pPr>
              <a:t>mercredi 21 mars 2018</a:t>
            </a:fld>
            <a:endParaRPr lang="fr-FR" altLang="fr-FR" sz="1400"/>
          </a:p>
        </p:txBody>
      </p:sp>
      <p:sp>
        <p:nvSpPr>
          <p:cNvPr id="6"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7" name="Rectangle 6"/>
          <p:cNvSpPr>
            <a:spLocks noGrp="1" noChangeArrowheads="1"/>
          </p:cNvSpPr>
          <p:nvPr>
            <p:ph type="sldNum" sz="quarter" idx="12"/>
          </p:nvPr>
        </p:nvSpPr>
        <p:spPr>
          <a:ln/>
        </p:spPr>
        <p:txBody>
          <a:bodyPr/>
          <a:lstStyle>
            <a:lvl1pPr>
              <a:defRPr/>
            </a:lvl1pPr>
          </a:lstStyle>
          <a:p>
            <a:pPr>
              <a:defRPr/>
            </a:pPr>
            <a:fld id="{DBA64605-432E-4028-9078-C5C1DC273EFB}" type="slidenum">
              <a:rPr lang="fr-FR" altLang="fr-FR"/>
              <a:pPr>
                <a:defRPr/>
              </a:pPr>
              <a:t>‹Nr.›</a:t>
            </a:fld>
            <a:endParaRPr lang="fr-FR" altLang="fr-FR"/>
          </a:p>
        </p:txBody>
      </p:sp>
    </p:spTree>
    <p:extLst>
      <p:ext uri="{BB962C8B-B14F-4D97-AF65-F5344CB8AC3E}">
        <p14:creationId xmlns:p14="http://schemas.microsoft.com/office/powerpoint/2010/main" val="3317666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H"/>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Rectangle 4"/>
          <p:cNvSpPr>
            <a:spLocks noGrp="1" noChangeArrowheads="1"/>
          </p:cNvSpPr>
          <p:nvPr>
            <p:ph type="dt" sz="half" idx="10"/>
          </p:nvPr>
        </p:nvSpPr>
        <p:spPr>
          <a:ln/>
        </p:spPr>
        <p:txBody>
          <a:bodyPr/>
          <a:lstStyle>
            <a:lvl1pPr>
              <a:defRPr/>
            </a:lvl1pPr>
          </a:lstStyle>
          <a:p>
            <a:pPr>
              <a:defRPr/>
            </a:pPr>
            <a:fld id="{87DEE692-F120-4DF0-860F-8464EFB073F7}" type="datetime2">
              <a:rPr lang="fr-FR" altLang="fr-FR"/>
              <a:pPr>
                <a:defRPr/>
              </a:pPr>
              <a:t>mercredi 21 mars 2018</a:t>
            </a:fld>
            <a:endParaRPr lang="fr-FR" altLang="fr-FR" sz="1400"/>
          </a:p>
        </p:txBody>
      </p:sp>
      <p:sp>
        <p:nvSpPr>
          <p:cNvPr id="8"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9" name="Rectangle 6"/>
          <p:cNvSpPr>
            <a:spLocks noGrp="1" noChangeArrowheads="1"/>
          </p:cNvSpPr>
          <p:nvPr>
            <p:ph type="sldNum" sz="quarter" idx="12"/>
          </p:nvPr>
        </p:nvSpPr>
        <p:spPr>
          <a:ln/>
        </p:spPr>
        <p:txBody>
          <a:bodyPr/>
          <a:lstStyle>
            <a:lvl1pPr>
              <a:defRPr/>
            </a:lvl1pPr>
          </a:lstStyle>
          <a:p>
            <a:pPr>
              <a:defRPr/>
            </a:pPr>
            <a:fld id="{AE181BF9-927C-419E-8D8D-F20EF6E8848C}" type="slidenum">
              <a:rPr lang="fr-FR" altLang="fr-FR"/>
              <a:pPr>
                <a:defRPr/>
              </a:pPr>
              <a:t>‹Nr.›</a:t>
            </a:fld>
            <a:endParaRPr lang="fr-FR" altLang="fr-FR"/>
          </a:p>
        </p:txBody>
      </p:sp>
    </p:spTree>
    <p:extLst>
      <p:ext uri="{BB962C8B-B14F-4D97-AF65-F5344CB8AC3E}">
        <p14:creationId xmlns:p14="http://schemas.microsoft.com/office/powerpoint/2010/main" val="3910781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Rectangle 4"/>
          <p:cNvSpPr>
            <a:spLocks noGrp="1" noChangeArrowheads="1"/>
          </p:cNvSpPr>
          <p:nvPr>
            <p:ph type="dt" sz="half" idx="10"/>
          </p:nvPr>
        </p:nvSpPr>
        <p:spPr>
          <a:ln/>
        </p:spPr>
        <p:txBody>
          <a:bodyPr/>
          <a:lstStyle>
            <a:lvl1pPr>
              <a:defRPr/>
            </a:lvl1pPr>
          </a:lstStyle>
          <a:p>
            <a:pPr>
              <a:defRPr/>
            </a:pPr>
            <a:fld id="{150E8B03-5238-458F-8EBC-9922DB1FEB42}" type="datetime2">
              <a:rPr lang="fr-FR" altLang="fr-FR"/>
              <a:pPr>
                <a:defRPr/>
              </a:pPr>
              <a:t>mercredi 21 mars 2018</a:t>
            </a:fld>
            <a:endParaRPr lang="fr-FR" altLang="fr-FR" sz="1400"/>
          </a:p>
        </p:txBody>
      </p:sp>
      <p:sp>
        <p:nvSpPr>
          <p:cNvPr id="4"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5" name="Rectangle 6"/>
          <p:cNvSpPr>
            <a:spLocks noGrp="1" noChangeArrowheads="1"/>
          </p:cNvSpPr>
          <p:nvPr>
            <p:ph type="sldNum" sz="quarter" idx="12"/>
          </p:nvPr>
        </p:nvSpPr>
        <p:spPr>
          <a:ln/>
        </p:spPr>
        <p:txBody>
          <a:bodyPr/>
          <a:lstStyle>
            <a:lvl1pPr>
              <a:defRPr/>
            </a:lvl1pPr>
          </a:lstStyle>
          <a:p>
            <a:pPr>
              <a:defRPr/>
            </a:pPr>
            <a:fld id="{2ADFFE5D-BC2C-4DCB-9C38-B0EC411E67FC}" type="slidenum">
              <a:rPr lang="fr-FR" altLang="fr-FR"/>
              <a:pPr>
                <a:defRPr/>
              </a:pPr>
              <a:t>‹Nr.›</a:t>
            </a:fld>
            <a:endParaRPr lang="fr-FR" altLang="fr-FR"/>
          </a:p>
        </p:txBody>
      </p:sp>
    </p:spTree>
    <p:extLst>
      <p:ext uri="{BB962C8B-B14F-4D97-AF65-F5344CB8AC3E}">
        <p14:creationId xmlns:p14="http://schemas.microsoft.com/office/powerpoint/2010/main" val="281231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09194FD-B0B7-4820-900E-EFC91DC2A38E}" type="datetime2">
              <a:rPr lang="fr-FR" altLang="fr-FR"/>
              <a:pPr>
                <a:defRPr/>
              </a:pPr>
              <a:t>mercredi 21 mars 2018</a:t>
            </a:fld>
            <a:endParaRPr lang="fr-FR" altLang="fr-FR" sz="1400"/>
          </a:p>
        </p:txBody>
      </p:sp>
      <p:sp>
        <p:nvSpPr>
          <p:cNvPr id="3"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4" name="Rectangle 6"/>
          <p:cNvSpPr>
            <a:spLocks noGrp="1" noChangeArrowheads="1"/>
          </p:cNvSpPr>
          <p:nvPr>
            <p:ph type="sldNum" sz="quarter" idx="12"/>
          </p:nvPr>
        </p:nvSpPr>
        <p:spPr>
          <a:ln/>
        </p:spPr>
        <p:txBody>
          <a:bodyPr/>
          <a:lstStyle>
            <a:lvl1pPr>
              <a:defRPr/>
            </a:lvl1pPr>
          </a:lstStyle>
          <a:p>
            <a:pPr>
              <a:defRPr/>
            </a:pPr>
            <a:fld id="{1936B371-04D4-4C39-A0A4-17C6D2F6C301}" type="slidenum">
              <a:rPr lang="fr-FR" altLang="fr-FR"/>
              <a:pPr>
                <a:defRPr/>
              </a:pPr>
              <a:t>‹Nr.›</a:t>
            </a:fld>
            <a:endParaRPr lang="fr-FR" altLang="fr-FR"/>
          </a:p>
        </p:txBody>
      </p:sp>
    </p:spTree>
    <p:extLst>
      <p:ext uri="{BB962C8B-B14F-4D97-AF65-F5344CB8AC3E}">
        <p14:creationId xmlns:p14="http://schemas.microsoft.com/office/powerpoint/2010/main" val="1020457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H"/>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A8F0A49F-39C6-4C4C-8997-A6882E83CF48}" type="datetime2">
              <a:rPr lang="fr-FR" altLang="fr-FR"/>
              <a:pPr>
                <a:defRPr/>
              </a:pPr>
              <a:t>mercredi 21 mars 2018</a:t>
            </a:fld>
            <a:endParaRPr lang="fr-FR" altLang="fr-FR" sz="1400"/>
          </a:p>
        </p:txBody>
      </p:sp>
      <p:sp>
        <p:nvSpPr>
          <p:cNvPr id="6"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7" name="Rectangle 6"/>
          <p:cNvSpPr>
            <a:spLocks noGrp="1" noChangeArrowheads="1"/>
          </p:cNvSpPr>
          <p:nvPr>
            <p:ph type="sldNum" sz="quarter" idx="12"/>
          </p:nvPr>
        </p:nvSpPr>
        <p:spPr>
          <a:ln/>
        </p:spPr>
        <p:txBody>
          <a:bodyPr/>
          <a:lstStyle>
            <a:lvl1pPr>
              <a:defRPr/>
            </a:lvl1pPr>
          </a:lstStyle>
          <a:p>
            <a:pPr>
              <a:defRPr/>
            </a:pPr>
            <a:fld id="{8ADD2223-A5DE-4098-AB94-0B9A998C4762}" type="slidenum">
              <a:rPr lang="fr-FR" altLang="fr-FR"/>
              <a:pPr>
                <a:defRPr/>
              </a:pPr>
              <a:t>‹Nr.›</a:t>
            </a:fld>
            <a:endParaRPr lang="fr-FR" altLang="fr-FR"/>
          </a:p>
        </p:txBody>
      </p:sp>
    </p:spTree>
    <p:extLst>
      <p:ext uri="{BB962C8B-B14F-4D97-AF65-F5344CB8AC3E}">
        <p14:creationId xmlns:p14="http://schemas.microsoft.com/office/powerpoint/2010/main" val="2526940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H"/>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fr-CH"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9DFA6E78-CD11-47B7-AF55-4718A469724E}" type="datetime2">
              <a:rPr lang="fr-FR" altLang="fr-FR"/>
              <a:pPr>
                <a:defRPr/>
              </a:pPr>
              <a:t>mercredi 21 mars 2018</a:t>
            </a:fld>
            <a:endParaRPr lang="fr-FR" altLang="fr-FR" sz="1400"/>
          </a:p>
        </p:txBody>
      </p:sp>
      <p:sp>
        <p:nvSpPr>
          <p:cNvPr id="6"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7" name="Rectangle 6"/>
          <p:cNvSpPr>
            <a:spLocks noGrp="1" noChangeArrowheads="1"/>
          </p:cNvSpPr>
          <p:nvPr>
            <p:ph type="sldNum" sz="quarter" idx="12"/>
          </p:nvPr>
        </p:nvSpPr>
        <p:spPr>
          <a:ln/>
        </p:spPr>
        <p:txBody>
          <a:bodyPr/>
          <a:lstStyle>
            <a:lvl1pPr>
              <a:defRPr/>
            </a:lvl1pPr>
          </a:lstStyle>
          <a:p>
            <a:pPr>
              <a:defRPr/>
            </a:pPr>
            <a:fld id="{E0C46DB4-2362-469A-BEBB-8D50F8AB5626}" type="slidenum">
              <a:rPr lang="fr-FR" altLang="fr-FR"/>
              <a:pPr>
                <a:defRPr/>
              </a:pPr>
              <a:t>‹Nr.›</a:t>
            </a:fld>
            <a:endParaRPr lang="fr-FR" altLang="fr-FR"/>
          </a:p>
        </p:txBody>
      </p:sp>
    </p:spTree>
    <p:extLst>
      <p:ext uri="{BB962C8B-B14F-4D97-AF65-F5344CB8AC3E}">
        <p14:creationId xmlns:p14="http://schemas.microsoft.com/office/powerpoint/2010/main" val="4219676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acintosh%20HD:Users:jgrosse:Desktop:logoUNIL.png"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a:off x="0" y="6019800"/>
            <a:ext cx="3111500" cy="838200"/>
          </a:xfrm>
          <a:prstGeom prst="rect">
            <a:avLst/>
          </a:prstGeom>
          <a:solidFill>
            <a:srgbClr val="0099CC"/>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pitchFamily="1" charset="-128"/>
              </a:defRPr>
            </a:lvl1pPr>
            <a:lvl2pPr marL="742950" indent="-285750">
              <a:defRPr sz="2400">
                <a:solidFill>
                  <a:schemeClr val="tx1"/>
                </a:solidFill>
                <a:latin typeface="Arial" charset="0"/>
                <a:ea typeface="ヒラギノ角ゴ Pro W3" pitchFamily="1" charset="-128"/>
              </a:defRPr>
            </a:lvl2pPr>
            <a:lvl3pPr marL="1143000" indent="-228600">
              <a:defRPr sz="2400">
                <a:solidFill>
                  <a:schemeClr val="tx1"/>
                </a:solidFill>
                <a:latin typeface="Arial" charset="0"/>
                <a:ea typeface="ヒラギノ角ゴ Pro W3" pitchFamily="1" charset="-128"/>
              </a:defRPr>
            </a:lvl3pPr>
            <a:lvl4pPr marL="1600200" indent="-228600">
              <a:defRPr sz="2400">
                <a:solidFill>
                  <a:schemeClr val="tx1"/>
                </a:solidFill>
                <a:latin typeface="Arial" charset="0"/>
                <a:ea typeface="ヒラギノ角ゴ Pro W3" pitchFamily="1" charset="-128"/>
              </a:defRPr>
            </a:lvl4pPr>
            <a:lvl5pPr marL="2057400" indent="-228600">
              <a:defRPr sz="2400">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 charset="-128"/>
              </a:defRPr>
            </a:lvl9pPr>
          </a:lstStyle>
          <a:p>
            <a:endParaRPr lang="fr-CH" altLang="fr-FR"/>
          </a:p>
        </p:txBody>
      </p:sp>
      <p:sp>
        <p:nvSpPr>
          <p:cNvPr id="1027" name="Rectangle 9"/>
          <p:cNvSpPr>
            <a:spLocks noChangeArrowheads="1"/>
          </p:cNvSpPr>
          <p:nvPr/>
        </p:nvSpPr>
        <p:spPr bwMode="auto">
          <a:xfrm>
            <a:off x="3111500" y="6019800"/>
            <a:ext cx="6032500" cy="838200"/>
          </a:xfrm>
          <a:prstGeom prst="rect">
            <a:avLst/>
          </a:prstGeom>
          <a:solidFill>
            <a:srgbClr val="BE599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pitchFamily="1" charset="-128"/>
              </a:defRPr>
            </a:lvl1pPr>
            <a:lvl2pPr marL="742950" indent="-285750">
              <a:defRPr sz="2400">
                <a:solidFill>
                  <a:schemeClr val="tx1"/>
                </a:solidFill>
                <a:latin typeface="Arial" charset="0"/>
                <a:ea typeface="ヒラギノ角ゴ Pro W3" pitchFamily="1" charset="-128"/>
              </a:defRPr>
            </a:lvl2pPr>
            <a:lvl3pPr marL="1143000" indent="-228600">
              <a:defRPr sz="2400">
                <a:solidFill>
                  <a:schemeClr val="tx1"/>
                </a:solidFill>
                <a:latin typeface="Arial" charset="0"/>
                <a:ea typeface="ヒラギノ角ゴ Pro W3" pitchFamily="1" charset="-128"/>
              </a:defRPr>
            </a:lvl3pPr>
            <a:lvl4pPr marL="1600200" indent="-228600">
              <a:defRPr sz="2400">
                <a:solidFill>
                  <a:schemeClr val="tx1"/>
                </a:solidFill>
                <a:latin typeface="Arial" charset="0"/>
                <a:ea typeface="ヒラギノ角ゴ Pro W3" pitchFamily="1" charset="-128"/>
              </a:defRPr>
            </a:lvl4pPr>
            <a:lvl5pPr marL="2057400" indent="-228600">
              <a:defRPr sz="2400">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 charset="-128"/>
              </a:defRPr>
            </a:lvl9pPr>
          </a:lstStyle>
          <a:p>
            <a:endParaRPr lang="fr-CH" altLang="fr-FR"/>
          </a:p>
        </p:txBody>
      </p:sp>
      <p:pic>
        <p:nvPicPr>
          <p:cNvPr id="1028" name="Picture 15" descr="ppt2final3.png                                                 05D47BE1Macintosh HD                   BBA3E16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6007100"/>
            <a:ext cx="91440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13"/>
          <p:cNvSpPr>
            <a:spLocks noChangeArrowheads="1"/>
          </p:cNvSpPr>
          <p:nvPr/>
        </p:nvSpPr>
        <p:spPr bwMode="auto">
          <a:xfrm>
            <a:off x="381000" y="6019800"/>
            <a:ext cx="2209800" cy="533400"/>
          </a:xfrm>
          <a:prstGeom prst="rect">
            <a:avLst/>
          </a:prstGeom>
          <a:solidFill>
            <a:srgbClr val="0099CC"/>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pitchFamily="1" charset="-128"/>
              </a:defRPr>
            </a:lvl1pPr>
            <a:lvl2pPr marL="742950" indent="-285750">
              <a:defRPr sz="2400">
                <a:solidFill>
                  <a:schemeClr val="tx1"/>
                </a:solidFill>
                <a:latin typeface="Arial" charset="0"/>
                <a:ea typeface="ヒラギノ角ゴ Pro W3" pitchFamily="1" charset="-128"/>
              </a:defRPr>
            </a:lvl2pPr>
            <a:lvl3pPr marL="1143000" indent="-228600">
              <a:defRPr sz="2400">
                <a:solidFill>
                  <a:schemeClr val="tx1"/>
                </a:solidFill>
                <a:latin typeface="Arial" charset="0"/>
                <a:ea typeface="ヒラギノ角ゴ Pro W3" pitchFamily="1" charset="-128"/>
              </a:defRPr>
            </a:lvl3pPr>
            <a:lvl4pPr marL="1600200" indent="-228600">
              <a:defRPr sz="2400">
                <a:solidFill>
                  <a:schemeClr val="tx1"/>
                </a:solidFill>
                <a:latin typeface="Arial" charset="0"/>
                <a:ea typeface="ヒラギノ角ゴ Pro W3" pitchFamily="1" charset="-128"/>
              </a:defRPr>
            </a:lvl4pPr>
            <a:lvl5pPr marL="2057400" indent="-228600">
              <a:defRPr sz="2400">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 charset="-128"/>
              </a:defRPr>
            </a:lvl9pPr>
          </a:lstStyle>
          <a:p>
            <a:endParaRPr lang="fr-CH" altLang="fr-FR"/>
          </a:p>
        </p:txBody>
      </p:sp>
      <p:sp>
        <p:nvSpPr>
          <p:cNvPr id="1030" name="Rectangle 2"/>
          <p:cNvSpPr>
            <a:spLocks noGrp="1" noChangeArrowheads="1"/>
          </p:cNvSpPr>
          <p:nvPr>
            <p:ph type="title"/>
          </p:nvPr>
        </p:nvSpPr>
        <p:spPr bwMode="auto">
          <a:xfrm>
            <a:off x="228600" y="457200"/>
            <a:ext cx="86868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et modifiez le titre</a:t>
            </a:r>
          </a:p>
        </p:txBody>
      </p:sp>
      <p:sp>
        <p:nvSpPr>
          <p:cNvPr id="1031" name="Rectangle 3"/>
          <p:cNvSpPr>
            <a:spLocks noGrp="1" noChangeArrowheads="1"/>
          </p:cNvSpPr>
          <p:nvPr>
            <p:ph type="body" idx="1"/>
          </p:nvPr>
        </p:nvSpPr>
        <p:spPr bwMode="auto">
          <a:xfrm>
            <a:off x="228600" y="1524000"/>
            <a:ext cx="86868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2" name="Rectangle 4"/>
          <p:cNvSpPr>
            <a:spLocks noGrp="1" noChangeArrowheads="1"/>
          </p:cNvSpPr>
          <p:nvPr>
            <p:ph type="dt" sz="half" idx="2"/>
          </p:nvPr>
        </p:nvSpPr>
        <p:spPr bwMode="auto">
          <a:xfrm>
            <a:off x="7315200" y="6210300"/>
            <a:ext cx="1676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000" smtClean="0">
                <a:solidFill>
                  <a:schemeClr val="bg1"/>
                </a:solidFill>
                <a:latin typeface="+mn-lt"/>
              </a:defRPr>
            </a:lvl1pPr>
          </a:lstStyle>
          <a:p>
            <a:pPr>
              <a:defRPr/>
            </a:pPr>
            <a:fld id="{E90A43BE-88F4-4ECC-A861-827C42AB9366}" type="datetime2">
              <a:rPr lang="fr-FR" altLang="fr-FR"/>
              <a:pPr>
                <a:defRPr/>
              </a:pPr>
              <a:t>mercredi 21 mars 2018</a:t>
            </a:fld>
            <a:endParaRPr lang="fr-FR" altLang="fr-FR" sz="1400"/>
          </a:p>
        </p:txBody>
      </p:sp>
      <p:sp>
        <p:nvSpPr>
          <p:cNvPr id="3" name="Rectangle 5"/>
          <p:cNvSpPr>
            <a:spLocks noGrp="1" noChangeArrowheads="1"/>
          </p:cNvSpPr>
          <p:nvPr>
            <p:ph type="ftr" sz="quarter" idx="3"/>
          </p:nvPr>
        </p:nvSpPr>
        <p:spPr bwMode="auto">
          <a:xfrm>
            <a:off x="3276600" y="6210300"/>
            <a:ext cx="4038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smtClean="0">
                <a:solidFill>
                  <a:schemeClr val="bg1"/>
                </a:solidFill>
                <a:latin typeface="+mn-lt"/>
              </a:defRPr>
            </a:lvl1pPr>
          </a:lstStyle>
          <a:p>
            <a:pPr>
              <a:defRPr/>
            </a:pPr>
            <a:r>
              <a:rPr lang="fr-FR" altLang="fr-FR"/>
              <a:t>Titre de la présentation</a:t>
            </a:r>
          </a:p>
        </p:txBody>
      </p:sp>
      <p:sp>
        <p:nvSpPr>
          <p:cNvPr id="4" name="Rectangle 6"/>
          <p:cNvSpPr>
            <a:spLocks noGrp="1" noChangeArrowheads="1"/>
          </p:cNvSpPr>
          <p:nvPr>
            <p:ph type="sldNum" sz="quarter" idx="4"/>
          </p:nvPr>
        </p:nvSpPr>
        <p:spPr bwMode="auto">
          <a:xfrm>
            <a:off x="2819400" y="6200775"/>
            <a:ext cx="565150" cy="309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a:defRPr sz="1400" smtClean="0">
                <a:latin typeface="+mn-lt"/>
              </a:defRPr>
            </a:lvl1pPr>
          </a:lstStyle>
          <a:p>
            <a:pPr>
              <a:defRPr/>
            </a:pPr>
            <a:fld id="{94A29C46-46ED-4E28-BD92-26829CF9660B}" type="slidenum">
              <a:rPr lang="fr-FR" altLang="fr-FR"/>
              <a:pPr>
                <a:defRPr/>
              </a:pPr>
              <a:t>‹Nr.›</a:t>
            </a:fld>
            <a:endParaRPr lang="fr-FR" altLang="fr-FR"/>
          </a:p>
        </p:txBody>
      </p:sp>
      <p:pic>
        <p:nvPicPr>
          <p:cNvPr id="1035" name="Picture 12" descr="Macintosh HD:Users:jgrosse:Desktop:logoUNIL.png"/>
          <p:cNvPicPr>
            <a:picLocks noChangeAspect="1" noChangeArrowheads="1"/>
          </p:cNvPicPr>
          <p:nvPr/>
        </p:nvPicPr>
        <p:blipFill>
          <a:blip r:embed="rId19" r:link="rId20">
            <a:extLst>
              <a:ext uri="{28A0092B-C50C-407E-A947-70E740481C1C}">
                <a14:useLocalDpi xmlns:a14="http://schemas.microsoft.com/office/drawing/2010/main" val="0"/>
              </a:ext>
            </a:extLst>
          </a:blip>
          <a:srcRect/>
          <a:stretch>
            <a:fillRect/>
          </a:stretch>
        </p:blipFill>
        <p:spPr bwMode="auto">
          <a:xfrm>
            <a:off x="825500" y="6096000"/>
            <a:ext cx="14605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3" r:id="rId12"/>
    <p:sldLayoutId id="2147483674" r:id="rId13"/>
    <p:sldLayoutId id="2147483675" r:id="rId14"/>
    <p:sldLayoutId id="2147483676" r:id="rId15"/>
    <p:sldLayoutId id="2147483677" r:id="rId16"/>
  </p:sldLayoutIdLst>
  <p:hf hdr="0"/>
  <p:txStyles>
    <p:titleStyle>
      <a:lvl1pPr algn="ctr" rtl="0" eaLnBrk="1" fontAlgn="base" hangingPunct="1">
        <a:spcBef>
          <a:spcPct val="0"/>
        </a:spcBef>
        <a:spcAft>
          <a:spcPct val="0"/>
        </a:spcAft>
        <a:defRPr sz="3000" b="1">
          <a:solidFill>
            <a:srgbClr val="0099CC"/>
          </a:solidFill>
          <a:latin typeface="+mj-lt"/>
          <a:ea typeface="+mj-ea"/>
          <a:cs typeface="+mj-cs"/>
        </a:defRPr>
      </a:lvl1pPr>
      <a:lvl2pPr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2pPr>
      <a:lvl3pPr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3pPr>
      <a:lvl4pPr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4pPr>
      <a:lvl5pPr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5pPr>
      <a:lvl6pPr marL="4572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6pPr>
      <a:lvl7pPr marL="9144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7pPr>
      <a:lvl8pPr marL="13716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8pPr>
      <a:lvl9pPr marL="18288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9pPr>
    </p:titleStyle>
    <p:bodyStyle>
      <a:lvl1pPr marL="342900" indent="-342900" algn="l" rtl="0" eaLnBrk="1" fontAlgn="base" hangingPunct="1">
        <a:spcBef>
          <a:spcPct val="35000"/>
        </a:spcBef>
        <a:spcAft>
          <a:spcPct val="0"/>
        </a:spcAft>
        <a:buChar char="•"/>
        <a:defRPr sz="2400">
          <a:solidFill>
            <a:schemeClr val="tx1"/>
          </a:solidFill>
          <a:latin typeface="+mn-lt"/>
          <a:ea typeface="+mn-ea"/>
          <a:cs typeface="+mn-cs"/>
        </a:defRPr>
      </a:lvl1pPr>
      <a:lvl2pPr marL="742950" indent="-285750" algn="l" rtl="0" eaLnBrk="1" fontAlgn="base" hangingPunct="1">
        <a:spcBef>
          <a:spcPct val="15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sz="1200">
          <a:solidFill>
            <a:schemeClr val="tx1"/>
          </a:solidFill>
          <a:latin typeface="+mn-lt"/>
          <a:ea typeface="+mn-ea"/>
        </a:defRPr>
      </a:lvl3pPr>
      <a:lvl4pPr marL="1562100" indent="-228600" algn="l" rtl="0" eaLnBrk="1" fontAlgn="base" hangingPunct="1">
        <a:spcBef>
          <a:spcPct val="20000"/>
        </a:spcBef>
        <a:spcAft>
          <a:spcPct val="0"/>
        </a:spcAft>
        <a:buChar char="–"/>
        <a:defRPr sz="2000">
          <a:solidFill>
            <a:schemeClr val="tx1"/>
          </a:solidFill>
          <a:latin typeface="+mn-lt"/>
          <a:ea typeface="+mn-ea"/>
        </a:defRPr>
      </a:lvl4pPr>
      <a:lvl5pPr marL="1981200" indent="-228600" algn="l" rtl="0" eaLnBrk="1" fontAlgn="base" hangingPunct="1">
        <a:spcBef>
          <a:spcPct val="20000"/>
        </a:spcBef>
        <a:spcAft>
          <a:spcPct val="0"/>
        </a:spcAft>
        <a:buChar char="»"/>
        <a:defRPr sz="2000">
          <a:solidFill>
            <a:schemeClr val="tx1"/>
          </a:solidFill>
          <a:latin typeface="+mn-lt"/>
          <a:ea typeface="+mn-ea"/>
        </a:defRPr>
      </a:lvl5pPr>
      <a:lvl6pPr marL="2438400" indent="-228600" algn="l" rtl="0" eaLnBrk="1" fontAlgn="base" hangingPunct="1">
        <a:spcBef>
          <a:spcPct val="20000"/>
        </a:spcBef>
        <a:spcAft>
          <a:spcPct val="0"/>
        </a:spcAft>
        <a:buChar char="»"/>
        <a:defRPr sz="2000">
          <a:solidFill>
            <a:schemeClr val="tx1"/>
          </a:solidFill>
          <a:latin typeface="+mn-lt"/>
          <a:ea typeface="+mn-ea"/>
        </a:defRPr>
      </a:lvl6pPr>
      <a:lvl7pPr marL="2895600" indent="-228600" algn="l" rtl="0" eaLnBrk="1" fontAlgn="base" hangingPunct="1">
        <a:spcBef>
          <a:spcPct val="20000"/>
        </a:spcBef>
        <a:spcAft>
          <a:spcPct val="0"/>
        </a:spcAft>
        <a:buChar char="»"/>
        <a:defRPr sz="2000">
          <a:solidFill>
            <a:schemeClr val="tx1"/>
          </a:solidFill>
          <a:latin typeface="+mn-lt"/>
          <a:ea typeface="+mn-ea"/>
        </a:defRPr>
      </a:lvl7pPr>
      <a:lvl8pPr marL="3352800" indent="-228600" algn="l" rtl="0" eaLnBrk="1" fontAlgn="base" hangingPunct="1">
        <a:spcBef>
          <a:spcPct val="20000"/>
        </a:spcBef>
        <a:spcAft>
          <a:spcPct val="0"/>
        </a:spcAft>
        <a:buChar char="»"/>
        <a:defRPr sz="2000">
          <a:solidFill>
            <a:schemeClr val="tx1"/>
          </a:solidFill>
          <a:latin typeface="+mn-lt"/>
          <a:ea typeface="+mn-ea"/>
        </a:defRPr>
      </a:lvl8pPr>
      <a:lvl9pPr marL="38100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comparis.ch/steuern/steuervergleich/default"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1.wmf"/><Relationship Id="rId7" Type="http://schemas.openxmlformats.org/officeDocument/2006/relationships/image" Target="../media/image65.wmf"/><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64.wmf"/><Relationship Id="rId5" Type="http://schemas.openxmlformats.org/officeDocument/2006/relationships/image" Target="../media/image63.wmf"/><Relationship Id="rId4" Type="http://schemas.openxmlformats.org/officeDocument/2006/relationships/image" Target="../media/image62.wmf"/></Relationships>
</file>

<file path=ppt/slides/_rels/slide8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dt" sz="quarter" idx="10"/>
          </p:nvPr>
        </p:nvSpPr>
        <p:spPr/>
        <p:txBody>
          <a:bodyPr/>
          <a:lstStyle/>
          <a:p>
            <a:pPr>
              <a:defRPr/>
            </a:pPr>
            <a:fld id="{92B391F0-6793-4A70-95E8-3B0A6C31F6C2}" type="datetime2">
              <a:rPr lang="fr-FR" altLang="fr-FR"/>
              <a:pPr>
                <a:defRPr/>
              </a:pPr>
              <a:t>mercredi 21 mars 2018</a:t>
            </a:fld>
            <a:endParaRPr lang="fr-FR" altLang="fr-FR"/>
          </a:p>
        </p:txBody>
      </p:sp>
      <p:sp>
        <p:nvSpPr>
          <p:cNvPr id="3075" name="Rectangle 2"/>
          <p:cNvSpPr>
            <a:spLocks noGrp="1" noChangeArrowheads="1"/>
          </p:cNvSpPr>
          <p:nvPr>
            <p:ph type="ctrTitle" idx="4294967295"/>
          </p:nvPr>
        </p:nvSpPr>
        <p:spPr>
          <a:xfrm>
            <a:off x="899592" y="2996952"/>
            <a:ext cx="7992888" cy="1944216"/>
          </a:xfrm>
          <a:solidFill>
            <a:schemeClr val="bg1"/>
          </a:solidFill>
        </p:spPr>
        <p:txBody>
          <a:bodyPr/>
          <a:lstStyle/>
          <a:p>
            <a:r>
              <a:rPr lang="fr-FR" altLang="de-DE" sz="2400" dirty="0" smtClean="0">
                <a:solidFill>
                  <a:schemeClr val="tx2"/>
                </a:solidFill>
                <a:latin typeface="Arial" panose="020B0604020202020204" pitchFamily="34" charset="0"/>
              </a:rPr>
              <a:t>CEMAP </a:t>
            </a:r>
            <a:r>
              <a:rPr lang="fr-FR" altLang="de-DE" sz="3200" dirty="0" smtClean="0">
                <a:solidFill>
                  <a:schemeClr val="tx2"/>
                </a:solidFill>
                <a:latin typeface="Arial" panose="020B0604020202020204" pitchFamily="34" charset="0"/>
              </a:rPr>
              <a:t/>
            </a:r>
            <a:br>
              <a:rPr lang="fr-FR" altLang="de-DE" sz="3200" dirty="0" smtClean="0">
                <a:solidFill>
                  <a:schemeClr val="tx2"/>
                </a:solidFill>
                <a:latin typeface="Arial" panose="020B0604020202020204" pitchFamily="34" charset="0"/>
              </a:rPr>
            </a:br>
            <a:r>
              <a:rPr lang="fr-FR" altLang="de-DE" sz="3600" dirty="0">
                <a:solidFill>
                  <a:schemeClr val="tx2"/>
                </a:solidFill>
                <a:latin typeface="Arial Unicode MS" panose="020B0604020202020204" pitchFamily="34" charset="-128"/>
              </a:rPr>
              <a:t/>
            </a:r>
            <a:br>
              <a:rPr lang="fr-FR" altLang="de-DE" sz="3600" dirty="0">
                <a:solidFill>
                  <a:schemeClr val="tx2"/>
                </a:solidFill>
                <a:latin typeface="Arial Unicode MS" panose="020B0604020202020204" pitchFamily="34" charset="-128"/>
              </a:rPr>
            </a:br>
            <a:r>
              <a:rPr lang="fr-FR" altLang="de-DE" sz="2400" dirty="0" smtClean="0">
                <a:solidFill>
                  <a:srgbClr val="0070C0"/>
                </a:solidFill>
                <a:latin typeface="Arial Unicode MS" panose="020B0604020202020204" pitchFamily="34" charset="-128"/>
              </a:rPr>
              <a:t>Gouvernance multiniveaux</a:t>
            </a:r>
            <a:endParaRPr lang="fr-FR" altLang="fr-FR" dirty="0" smtClean="0">
              <a:solidFill>
                <a:srgbClr val="0070C0"/>
              </a:solidFill>
            </a:endParaRPr>
          </a:p>
        </p:txBody>
      </p:sp>
      <p:sp>
        <p:nvSpPr>
          <p:cNvPr id="5" name="Rectangle 2"/>
          <p:cNvSpPr txBox="1">
            <a:spLocks noChangeArrowheads="1"/>
          </p:cNvSpPr>
          <p:nvPr/>
        </p:nvSpPr>
        <p:spPr>
          <a:xfrm>
            <a:off x="1043608" y="4822825"/>
            <a:ext cx="7799784" cy="1652588"/>
          </a:xfrm>
          <a:prstGeom prst="rect">
            <a:avLst/>
          </a:prstGeom>
          <a:noFill/>
        </p:spPr>
        <p:txBody>
          <a:bodyPr/>
          <a:lstStyle>
            <a:lvl1pPr marL="342900" indent="-342900" algn="l" rtl="0" eaLnBrk="1" fontAlgn="base" hangingPunct="1">
              <a:spcBef>
                <a:spcPct val="35000"/>
              </a:spcBef>
              <a:spcAft>
                <a:spcPct val="0"/>
              </a:spcAft>
              <a:buChar char="•"/>
              <a:defRPr sz="2400">
                <a:solidFill>
                  <a:schemeClr val="tx1"/>
                </a:solidFill>
                <a:latin typeface="+mn-lt"/>
                <a:ea typeface="+mn-ea"/>
                <a:cs typeface="+mn-cs"/>
              </a:defRPr>
            </a:lvl1pPr>
            <a:lvl2pPr marL="742950" indent="-285750" algn="l" rtl="0" eaLnBrk="1" fontAlgn="base" hangingPunct="1">
              <a:spcBef>
                <a:spcPct val="15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sz="1200">
                <a:solidFill>
                  <a:schemeClr val="tx1"/>
                </a:solidFill>
                <a:latin typeface="+mn-lt"/>
                <a:ea typeface="+mn-ea"/>
              </a:defRPr>
            </a:lvl3pPr>
            <a:lvl4pPr marL="1562100" indent="-228600" algn="l" rtl="0" eaLnBrk="1" fontAlgn="base" hangingPunct="1">
              <a:spcBef>
                <a:spcPct val="20000"/>
              </a:spcBef>
              <a:spcAft>
                <a:spcPct val="0"/>
              </a:spcAft>
              <a:buChar char="–"/>
              <a:defRPr sz="2000">
                <a:solidFill>
                  <a:schemeClr val="tx1"/>
                </a:solidFill>
                <a:latin typeface="+mn-lt"/>
                <a:ea typeface="+mn-ea"/>
              </a:defRPr>
            </a:lvl4pPr>
            <a:lvl5pPr marL="1981200" indent="-228600" algn="l" rtl="0" eaLnBrk="1" fontAlgn="base" hangingPunct="1">
              <a:spcBef>
                <a:spcPct val="20000"/>
              </a:spcBef>
              <a:spcAft>
                <a:spcPct val="0"/>
              </a:spcAft>
              <a:buChar char="»"/>
              <a:defRPr sz="2000">
                <a:solidFill>
                  <a:schemeClr val="tx1"/>
                </a:solidFill>
                <a:latin typeface="+mn-lt"/>
                <a:ea typeface="+mn-ea"/>
              </a:defRPr>
            </a:lvl5pPr>
            <a:lvl6pPr marL="2438400" indent="-228600" algn="l" rtl="0" eaLnBrk="1" fontAlgn="base" hangingPunct="1">
              <a:spcBef>
                <a:spcPct val="20000"/>
              </a:spcBef>
              <a:spcAft>
                <a:spcPct val="0"/>
              </a:spcAft>
              <a:buChar char="»"/>
              <a:defRPr sz="2000">
                <a:solidFill>
                  <a:schemeClr val="tx1"/>
                </a:solidFill>
                <a:latin typeface="+mn-lt"/>
                <a:ea typeface="+mn-ea"/>
              </a:defRPr>
            </a:lvl6pPr>
            <a:lvl7pPr marL="2895600" indent="-228600" algn="l" rtl="0" eaLnBrk="1" fontAlgn="base" hangingPunct="1">
              <a:spcBef>
                <a:spcPct val="20000"/>
              </a:spcBef>
              <a:spcAft>
                <a:spcPct val="0"/>
              </a:spcAft>
              <a:buChar char="»"/>
              <a:defRPr sz="2000">
                <a:solidFill>
                  <a:schemeClr val="tx1"/>
                </a:solidFill>
                <a:latin typeface="+mn-lt"/>
                <a:ea typeface="+mn-ea"/>
              </a:defRPr>
            </a:lvl7pPr>
            <a:lvl8pPr marL="3352800" indent="-228600" algn="l" rtl="0" eaLnBrk="1" fontAlgn="base" hangingPunct="1">
              <a:spcBef>
                <a:spcPct val="20000"/>
              </a:spcBef>
              <a:spcAft>
                <a:spcPct val="0"/>
              </a:spcAft>
              <a:buChar char="»"/>
              <a:defRPr sz="2000">
                <a:solidFill>
                  <a:schemeClr val="tx1"/>
                </a:solidFill>
                <a:latin typeface="+mn-lt"/>
                <a:ea typeface="+mn-ea"/>
              </a:defRPr>
            </a:lvl8pPr>
            <a:lvl9pPr marL="38100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None/>
            </a:pPr>
            <a:r>
              <a:rPr lang="fr-CH" altLang="de-DE" sz="1600" kern="0" dirty="0" smtClean="0">
                <a:solidFill>
                  <a:srgbClr val="000066"/>
                </a:solidFill>
              </a:rPr>
              <a:t>Prof. Andreas Ladner</a:t>
            </a:r>
          </a:p>
          <a:p>
            <a:endParaRPr lang="fr-CH" altLang="de-DE" sz="1600" kern="0" dirty="0" smtClean="0">
              <a:solidFill>
                <a:srgbClr val="000066"/>
              </a:solidFill>
            </a:endParaRPr>
          </a:p>
          <a:p>
            <a:pPr marL="0" indent="0" algn="ctr">
              <a:buNone/>
            </a:pPr>
            <a:r>
              <a:rPr lang="fr-CH" altLang="de-DE" sz="1800" kern="0" smtClean="0">
                <a:solidFill>
                  <a:srgbClr val="000066"/>
                </a:solidFill>
              </a:rPr>
              <a:t>27 </a:t>
            </a:r>
            <a:r>
              <a:rPr lang="fr-CH" altLang="de-DE" sz="1800" kern="0" dirty="0" smtClean="0">
                <a:solidFill>
                  <a:srgbClr val="000066"/>
                </a:solidFill>
              </a:rPr>
              <a:t>mars 2018</a:t>
            </a:r>
            <a:endParaRPr lang="fr-CH" altLang="de-DE" sz="1200" kern="0" dirty="0" smtClean="0">
              <a:solidFill>
                <a:srgbClr val="000066"/>
              </a:solidFill>
            </a:endParaRPr>
          </a:p>
          <a:p>
            <a:endParaRPr lang="de-DE" altLang="de-DE" sz="1000" kern="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GB" altLang="de-DE" sz="2800" dirty="0"/>
              <a:t>“Governance</a:t>
            </a:r>
            <a:r>
              <a:rPr lang="en-GB" altLang="de-DE" sz="2800" dirty="0" smtClean="0"/>
              <a:t>” (</a:t>
            </a:r>
            <a:r>
              <a:rPr lang="en-GB" altLang="de-DE" sz="2800" dirty="0" err="1" smtClean="0"/>
              <a:t>Gouvernance</a:t>
            </a:r>
            <a:r>
              <a:rPr lang="en-GB" altLang="de-DE" sz="2800" dirty="0" smtClean="0"/>
              <a:t>)</a:t>
            </a:r>
            <a:endParaRPr lang="en-GB" altLang="de-DE" sz="2800" dirty="0"/>
          </a:p>
        </p:txBody>
      </p:sp>
      <p:sp>
        <p:nvSpPr>
          <p:cNvPr id="344067" name="Rectangle 3"/>
          <p:cNvSpPr>
            <a:spLocks noGrp="1" noChangeArrowheads="1"/>
          </p:cNvSpPr>
          <p:nvPr>
            <p:ph type="body" idx="1"/>
          </p:nvPr>
        </p:nvSpPr>
        <p:spPr>
          <a:xfrm>
            <a:off x="827584" y="1700808"/>
            <a:ext cx="7727776" cy="4343400"/>
          </a:xfrm>
        </p:spPr>
        <p:txBody>
          <a:bodyPr/>
          <a:lstStyle/>
          <a:p>
            <a:r>
              <a:rPr lang="en-GB" altLang="de-DE" dirty="0"/>
              <a:t>“</a:t>
            </a:r>
            <a:r>
              <a:rPr lang="en-GB" altLang="de-DE" dirty="0" err="1"/>
              <a:t>En</a:t>
            </a:r>
            <a:r>
              <a:rPr lang="en-GB" altLang="de-DE" dirty="0"/>
              <a:t> vogue</a:t>
            </a:r>
            <a:r>
              <a:rPr lang="en-GB" altLang="de-DE" dirty="0" smtClean="0"/>
              <a:t>”</a:t>
            </a:r>
          </a:p>
          <a:p>
            <a:endParaRPr lang="en-GB" altLang="de-DE" dirty="0"/>
          </a:p>
          <a:p>
            <a:r>
              <a:rPr lang="en-GB" altLang="de-DE" dirty="0"/>
              <a:t>“notoriously slippery” (Pierre/Peters 2000:7</a:t>
            </a:r>
            <a:r>
              <a:rPr lang="en-GB" altLang="de-DE" dirty="0" smtClean="0"/>
              <a:t>) (</a:t>
            </a:r>
            <a:r>
              <a:rPr lang="fr-FR" altLang="de-DE" dirty="0" smtClean="0"/>
              <a:t>difficile à saisir)</a:t>
            </a:r>
            <a:endParaRPr lang="en-GB" altLang="de-DE" dirty="0" smtClean="0"/>
          </a:p>
          <a:p>
            <a:endParaRPr lang="en-GB" altLang="de-DE" dirty="0"/>
          </a:p>
          <a:p>
            <a:r>
              <a:rPr lang="en-GB" altLang="de-DE" dirty="0"/>
              <a:t>used in different disciplines (in economics in the 1930s already</a:t>
            </a:r>
            <a:r>
              <a:rPr lang="en-GB" altLang="de-DE" dirty="0" smtClean="0"/>
              <a:t>) – (</a:t>
            </a:r>
            <a:r>
              <a:rPr lang="fr-FR" altLang="de-DE" dirty="0" smtClean="0"/>
              <a:t>utilisé dans différentes disciplines</a:t>
            </a:r>
            <a:r>
              <a:rPr lang="en-GB" altLang="de-DE" dirty="0" smtClean="0"/>
              <a:t>)</a:t>
            </a:r>
          </a:p>
          <a:p>
            <a:endParaRPr lang="en-GB" altLang="de-DE" dirty="0"/>
          </a:p>
          <a:p>
            <a:pPr marL="0" indent="0">
              <a:buNone/>
            </a:pPr>
            <a:endParaRPr lang="en-GB" altLang="de-DE" dirty="0"/>
          </a:p>
        </p:txBody>
      </p:sp>
    </p:spTree>
    <p:extLst>
      <p:ext uri="{BB962C8B-B14F-4D97-AF65-F5344CB8AC3E}">
        <p14:creationId xmlns:p14="http://schemas.microsoft.com/office/powerpoint/2010/main" val="29263883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51520" y="188640"/>
            <a:ext cx="8686800" cy="990600"/>
          </a:xfrm>
        </p:spPr>
        <p:txBody>
          <a:bodyPr/>
          <a:lstStyle/>
          <a:p>
            <a:r>
              <a:rPr lang="de-CH" altLang="de-DE" sz="2400" smtClean="0"/>
              <a:t>Bibliography (1)</a:t>
            </a:r>
            <a:endParaRPr lang="de-DE" altLang="de-DE" sz="2400" smtClean="0"/>
          </a:p>
        </p:txBody>
      </p:sp>
      <p:sp>
        <p:nvSpPr>
          <p:cNvPr id="16387" name="Rectangle 3"/>
          <p:cNvSpPr>
            <a:spLocks noGrp="1" noChangeArrowheads="1"/>
          </p:cNvSpPr>
          <p:nvPr>
            <p:ph type="body" idx="1"/>
          </p:nvPr>
        </p:nvSpPr>
        <p:spPr>
          <a:xfrm>
            <a:off x="774601" y="1192885"/>
            <a:ext cx="7640637" cy="5040313"/>
          </a:xfrm>
        </p:spPr>
        <p:txBody>
          <a:bodyPr/>
          <a:lstStyle/>
          <a:p>
            <a:r>
              <a:rPr lang="de-CH" altLang="de-DE" sz="1600" b="1" dirty="0" smtClean="0"/>
              <a:t>Benz, Arthur (Hrsg.), 2004. </a:t>
            </a:r>
            <a:r>
              <a:rPr lang="de-CH" altLang="de-DE" sz="1600" b="1" dirty="0" err="1" smtClean="0"/>
              <a:t>Governance</a:t>
            </a:r>
            <a:r>
              <a:rPr lang="de-CH" altLang="de-DE" sz="1600" b="1" dirty="0" smtClean="0"/>
              <a:t> – Regieren in komplexen Regelsystemen. Eine Einführung. VS Verlag für Sozialwissenschaften.</a:t>
            </a:r>
          </a:p>
          <a:p>
            <a:endParaRPr lang="de-CH" altLang="de-DE" sz="1600" b="1" dirty="0" smtClean="0"/>
          </a:p>
          <a:p>
            <a:r>
              <a:rPr lang="en-GB" altLang="de-DE" sz="1600" dirty="0" smtClean="0"/>
              <a:t>Rhodes, R. (1997). Understanding Governance: Policy Networks, Governance, Reflexivity and Accountability. Buckingham 1997.</a:t>
            </a:r>
          </a:p>
          <a:p>
            <a:endParaRPr lang="en-GB" altLang="de-DE" sz="1600" dirty="0" smtClean="0"/>
          </a:p>
          <a:p>
            <a:r>
              <a:rPr lang="en-GB" altLang="de-DE" sz="1600" dirty="0" smtClean="0"/>
              <a:t>Pierre, Jon and Guy B Peters 2000. Governance, Politics and the State. London.</a:t>
            </a:r>
          </a:p>
          <a:p>
            <a:endParaRPr lang="en-GB" altLang="de-DE" sz="1600" dirty="0" smtClean="0"/>
          </a:p>
          <a:p>
            <a:r>
              <a:rPr lang="en-GB" altLang="de-DE" sz="1600" dirty="0" err="1" smtClean="0"/>
              <a:t>Rosenau</a:t>
            </a:r>
            <a:r>
              <a:rPr lang="en-GB" altLang="de-DE" sz="1600" dirty="0" smtClean="0"/>
              <a:t>, James N and Ernst-Otto </a:t>
            </a:r>
            <a:r>
              <a:rPr lang="en-GB" altLang="de-DE" sz="1600" dirty="0" err="1" smtClean="0"/>
              <a:t>Czzempiel</a:t>
            </a:r>
            <a:r>
              <a:rPr lang="en-GB" altLang="de-DE" sz="1600" dirty="0" smtClean="0"/>
              <a:t> (</a:t>
            </a:r>
            <a:r>
              <a:rPr lang="en-GB" altLang="de-DE" sz="1600" dirty="0" err="1" smtClean="0"/>
              <a:t>Hrsg</a:t>
            </a:r>
            <a:r>
              <a:rPr lang="en-GB" altLang="de-DE" sz="1600" dirty="0" smtClean="0"/>
              <a:t>.) 1992. </a:t>
            </a:r>
            <a:r>
              <a:rPr lang="en-GB" altLang="de-DE" sz="1600" dirty="0" err="1" smtClean="0"/>
              <a:t>Governence</a:t>
            </a:r>
            <a:r>
              <a:rPr lang="en-GB" altLang="de-DE" sz="1600" dirty="0" smtClean="0"/>
              <a:t> without Government: Order and Change in World Politics. Cambridge.</a:t>
            </a:r>
          </a:p>
          <a:p>
            <a:endParaRPr lang="de-DE" altLang="de-DE" sz="2000" dirty="0" smtClean="0"/>
          </a:p>
        </p:txBody>
      </p:sp>
    </p:spTree>
    <p:extLst>
      <p:ext uri="{BB962C8B-B14F-4D97-AF65-F5344CB8AC3E}">
        <p14:creationId xmlns:p14="http://schemas.microsoft.com/office/powerpoint/2010/main" val="4206093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de-CH" altLang="de-DE" sz="2400" smtClean="0"/>
              <a:t>Bibliography (2)</a:t>
            </a:r>
            <a:endParaRPr lang="de-DE" altLang="de-DE" sz="2400" smtClean="0"/>
          </a:p>
        </p:txBody>
      </p:sp>
      <p:sp>
        <p:nvSpPr>
          <p:cNvPr id="17411" name="Rectangle 3"/>
          <p:cNvSpPr>
            <a:spLocks noGrp="1" noChangeArrowheads="1"/>
          </p:cNvSpPr>
          <p:nvPr>
            <p:ph type="body" idx="1"/>
          </p:nvPr>
        </p:nvSpPr>
        <p:spPr>
          <a:xfrm>
            <a:off x="971600" y="952500"/>
            <a:ext cx="7640637" cy="5040312"/>
          </a:xfrm>
        </p:spPr>
        <p:txBody>
          <a:bodyPr/>
          <a:lstStyle/>
          <a:p>
            <a:pPr>
              <a:lnSpc>
                <a:spcPct val="120000"/>
              </a:lnSpc>
            </a:pPr>
            <a:endParaRPr lang="en-GB" altLang="de-DE" sz="2000" dirty="0" smtClean="0"/>
          </a:p>
          <a:p>
            <a:pPr>
              <a:lnSpc>
                <a:spcPct val="120000"/>
              </a:lnSpc>
            </a:pPr>
            <a:r>
              <a:rPr lang="en-GB" altLang="de-DE" sz="1800" dirty="0" err="1" smtClean="0"/>
              <a:t>Mayntz</a:t>
            </a:r>
            <a:r>
              <a:rPr lang="en-GB" altLang="de-DE" sz="1800" dirty="0" smtClean="0"/>
              <a:t>, Renate 1998. New Challenges to Governance Theory. Jean Monnet Chair Paper </a:t>
            </a:r>
            <a:r>
              <a:rPr lang="en-GB" altLang="de-DE" sz="1800" dirty="0" err="1" smtClean="0"/>
              <a:t>Nr</a:t>
            </a:r>
            <a:r>
              <a:rPr lang="en-GB" altLang="de-DE" sz="1800" dirty="0" smtClean="0"/>
              <a:t>. 50.</a:t>
            </a:r>
          </a:p>
          <a:p>
            <a:pPr>
              <a:lnSpc>
                <a:spcPct val="120000"/>
              </a:lnSpc>
            </a:pPr>
            <a:endParaRPr lang="en-GB" altLang="de-DE" sz="1800" dirty="0" smtClean="0"/>
          </a:p>
          <a:p>
            <a:pPr>
              <a:lnSpc>
                <a:spcPct val="120000"/>
              </a:lnSpc>
            </a:pPr>
            <a:r>
              <a:rPr lang="en-GB" altLang="de-DE" sz="1800" dirty="0" err="1" smtClean="0"/>
              <a:t>Kersbergen</a:t>
            </a:r>
            <a:r>
              <a:rPr lang="en-GB" altLang="de-DE" sz="1800" dirty="0" smtClean="0"/>
              <a:t>, </a:t>
            </a:r>
            <a:r>
              <a:rPr lang="en-GB" altLang="de-DE" sz="1800" dirty="0" err="1" smtClean="0"/>
              <a:t>Kees</a:t>
            </a:r>
            <a:r>
              <a:rPr lang="en-GB" altLang="de-DE" sz="1800" dirty="0" smtClean="0"/>
              <a:t> Van and </a:t>
            </a:r>
            <a:r>
              <a:rPr lang="en-GB" altLang="de-DE" sz="1800" dirty="0" err="1" smtClean="0"/>
              <a:t>Frans</a:t>
            </a:r>
            <a:r>
              <a:rPr lang="en-GB" altLang="de-DE" sz="1800" dirty="0" smtClean="0"/>
              <a:t> Van </a:t>
            </a:r>
            <a:r>
              <a:rPr lang="en-GB" altLang="de-DE" sz="1800" dirty="0" err="1" smtClean="0"/>
              <a:t>Waarden</a:t>
            </a:r>
            <a:r>
              <a:rPr lang="en-GB" altLang="de-DE" sz="1800" dirty="0" smtClean="0"/>
              <a:t> 2004. </a:t>
            </a:r>
            <a:r>
              <a:rPr lang="en-US" altLang="de-DE" sz="1800" dirty="0" smtClean="0"/>
              <a:t>'Governance' as a bridge between disciplines. </a:t>
            </a:r>
            <a:r>
              <a:rPr lang="en-GB" altLang="de-DE" sz="1800" dirty="0" smtClean="0"/>
              <a:t>EJPR, 43(2). 143-171.</a:t>
            </a:r>
          </a:p>
          <a:p>
            <a:pPr>
              <a:lnSpc>
                <a:spcPct val="120000"/>
              </a:lnSpc>
            </a:pPr>
            <a:endParaRPr lang="en-GB" altLang="de-DE" sz="1800" dirty="0" smtClean="0"/>
          </a:p>
          <a:p>
            <a:pPr>
              <a:lnSpc>
                <a:spcPct val="120000"/>
              </a:lnSpc>
            </a:pPr>
            <a:r>
              <a:rPr lang="en-GB" altLang="de-DE" sz="1800" dirty="0" smtClean="0"/>
              <a:t>Papadopoulos, </a:t>
            </a:r>
            <a:r>
              <a:rPr lang="en-GB" altLang="de-DE" sz="1800" dirty="0" err="1" smtClean="0"/>
              <a:t>Yannis</a:t>
            </a:r>
            <a:r>
              <a:rPr lang="en-GB" altLang="de-DE" sz="1800" dirty="0" smtClean="0"/>
              <a:t> 2004. Governance und </a:t>
            </a:r>
            <a:r>
              <a:rPr lang="en-GB" altLang="de-DE" sz="1800" dirty="0" err="1" smtClean="0"/>
              <a:t>Demokratie</a:t>
            </a:r>
            <a:r>
              <a:rPr lang="en-GB" altLang="de-DE" sz="1800" dirty="0" smtClean="0"/>
              <a:t>. In: </a:t>
            </a:r>
            <a:r>
              <a:rPr lang="de-CH" altLang="de-DE" sz="1800" dirty="0" smtClean="0"/>
              <a:t>Benz, Arthur (Hrsg.), 2004. </a:t>
            </a:r>
            <a:r>
              <a:rPr lang="de-CH" altLang="de-DE" sz="1800" dirty="0" err="1" smtClean="0"/>
              <a:t>Governance</a:t>
            </a:r>
            <a:r>
              <a:rPr lang="de-CH" altLang="de-DE" sz="1800" dirty="0" smtClean="0"/>
              <a:t> – Regieren in komplexen Regelsystemen. Eine Einführung. VS Verlag für Sozialwissenschaften.</a:t>
            </a:r>
          </a:p>
          <a:p>
            <a:pPr>
              <a:lnSpc>
                <a:spcPct val="120000"/>
              </a:lnSpc>
            </a:pPr>
            <a:endParaRPr lang="en-GB" altLang="de-DE" sz="2000" dirty="0" smtClean="0"/>
          </a:p>
          <a:p>
            <a:pPr>
              <a:lnSpc>
                <a:spcPct val="120000"/>
              </a:lnSpc>
            </a:pPr>
            <a:endParaRPr lang="de-DE" altLang="de-DE" sz="2000" dirty="0" smtClean="0"/>
          </a:p>
        </p:txBody>
      </p:sp>
    </p:spTree>
    <p:extLst>
      <p:ext uri="{BB962C8B-B14F-4D97-AF65-F5344CB8AC3E}">
        <p14:creationId xmlns:p14="http://schemas.microsoft.com/office/powerpoint/2010/main" val="5392621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a:xfrm>
            <a:off x="228599" y="332656"/>
            <a:ext cx="8686800" cy="990600"/>
          </a:xfrm>
        </p:spPr>
        <p:txBody>
          <a:bodyPr/>
          <a:lstStyle/>
          <a:p>
            <a:r>
              <a:rPr lang="en-GB" altLang="de-DE" sz="2800" dirty="0" smtClean="0"/>
              <a:t>Key requirements of the modern state:</a:t>
            </a:r>
            <a:endParaRPr lang="en-GB" altLang="de-DE" sz="2800" dirty="0"/>
          </a:p>
        </p:txBody>
      </p:sp>
      <p:sp>
        <p:nvSpPr>
          <p:cNvPr id="360451" name="Rectangle 3"/>
          <p:cNvSpPr>
            <a:spLocks noGrp="1" noChangeArrowheads="1"/>
          </p:cNvSpPr>
          <p:nvPr>
            <p:ph type="body" idx="1"/>
          </p:nvPr>
        </p:nvSpPr>
        <p:spPr>
          <a:xfrm>
            <a:off x="751681" y="1556792"/>
            <a:ext cx="7640637" cy="4114800"/>
          </a:xfrm>
        </p:spPr>
        <p:txBody>
          <a:bodyPr/>
          <a:lstStyle/>
          <a:p>
            <a:pPr>
              <a:buFont typeface="Wingdings" panose="05000000000000000000" pitchFamily="2" charset="2"/>
              <a:buNone/>
            </a:pPr>
            <a:r>
              <a:rPr lang="en-US" altLang="de-DE" dirty="0" smtClean="0">
                <a:solidFill>
                  <a:schemeClr val="tx2"/>
                </a:solidFill>
              </a:rPr>
              <a:t>	Rule </a:t>
            </a:r>
            <a:r>
              <a:rPr lang="en-US" altLang="de-DE" dirty="0">
                <a:solidFill>
                  <a:schemeClr val="tx2"/>
                </a:solidFill>
              </a:rPr>
              <a:t>of law, transparency, accountability, responsiveness, participation, efficiency, effectiveness, decentralization and subsidiarity</a:t>
            </a:r>
            <a:r>
              <a:rPr lang="en-US" altLang="de-DE" dirty="0"/>
              <a:t> </a:t>
            </a:r>
            <a:r>
              <a:rPr lang="en-US" altLang="de-DE" dirty="0" smtClean="0"/>
              <a:t>(for example World Bank 1992).</a:t>
            </a:r>
            <a:r>
              <a:rPr lang="en-US" altLang="de-DE" dirty="0"/>
              <a:t>	</a:t>
            </a:r>
            <a:endParaRPr lang="en-US" altLang="de-DE" dirty="0" smtClean="0"/>
          </a:p>
          <a:p>
            <a:pPr>
              <a:buFont typeface="Wingdings" panose="05000000000000000000" pitchFamily="2" charset="2"/>
              <a:buNone/>
            </a:pPr>
            <a:endParaRPr lang="en-US" altLang="de-DE" dirty="0"/>
          </a:p>
          <a:p>
            <a:pPr>
              <a:buFont typeface="Wingdings" panose="05000000000000000000" pitchFamily="2" charset="2"/>
              <a:buNone/>
            </a:pPr>
            <a:r>
              <a:rPr lang="en-US" altLang="de-DE" dirty="0" smtClean="0"/>
              <a:t>	=&gt; Good </a:t>
            </a:r>
            <a:r>
              <a:rPr lang="en-US" altLang="de-DE" dirty="0"/>
              <a:t>Governance </a:t>
            </a:r>
            <a:endParaRPr lang="en-US" altLang="de-DE" dirty="0" smtClean="0"/>
          </a:p>
          <a:p>
            <a:pPr>
              <a:buFont typeface="Wingdings" panose="05000000000000000000" pitchFamily="2" charset="2"/>
              <a:buNone/>
            </a:pPr>
            <a:endParaRPr lang="en-US" altLang="de-DE" dirty="0"/>
          </a:p>
          <a:p>
            <a:pPr>
              <a:buFont typeface="Wingdings" panose="05000000000000000000" pitchFamily="2" charset="2"/>
              <a:buNone/>
            </a:pPr>
            <a:r>
              <a:rPr lang="en-US" altLang="de-DE" dirty="0" smtClean="0"/>
              <a:t>	 </a:t>
            </a:r>
            <a:r>
              <a:rPr lang="en-US" altLang="de-DE" b="1" dirty="0" smtClean="0">
                <a:solidFill>
                  <a:srgbClr val="C00000"/>
                </a:solidFill>
              </a:rPr>
              <a:t>Normative use of the concept!</a:t>
            </a:r>
            <a:r>
              <a:rPr lang="en-US" altLang="de-DE" dirty="0" smtClean="0"/>
              <a:t> </a:t>
            </a:r>
            <a:endParaRPr lang="en-US" altLang="de-DE" dirty="0"/>
          </a:p>
          <a:p>
            <a:pPr>
              <a:buFont typeface="Wingdings" panose="05000000000000000000" pitchFamily="2" charset="2"/>
              <a:buNone/>
            </a:pPr>
            <a:r>
              <a:rPr lang="en-US" altLang="de-DE" dirty="0"/>
              <a:t>	</a:t>
            </a:r>
            <a:endParaRPr lang="de-DE" altLang="de-DE" dirty="0"/>
          </a:p>
        </p:txBody>
      </p:sp>
    </p:spTree>
    <p:extLst>
      <p:ext uri="{BB962C8B-B14F-4D97-AF65-F5344CB8AC3E}">
        <p14:creationId xmlns:p14="http://schemas.microsoft.com/office/powerpoint/2010/main" val="284594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0451">
                                            <p:txEl>
                                              <p:pRg st="4" end="4"/>
                                            </p:txEl>
                                          </p:spTgt>
                                        </p:tgtEl>
                                        <p:attrNameLst>
                                          <p:attrName>style.visibility</p:attrName>
                                        </p:attrNameLst>
                                      </p:cBhvr>
                                      <p:to>
                                        <p:strVal val="visible"/>
                                      </p:to>
                                    </p:set>
                                    <p:anim calcmode="lin" valueType="num">
                                      <p:cBhvr additive="base">
                                        <p:cTn id="7" dur="500" fill="hold"/>
                                        <p:tgtEl>
                                          <p:spTgt spid="360451">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04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M" dirty="0" smtClean="0"/>
              <a:t>Usage analytique du concept</a:t>
            </a:r>
            <a:endParaRPr lang="fr-CM" dirty="0"/>
          </a:p>
        </p:txBody>
      </p:sp>
      <p:pic>
        <p:nvPicPr>
          <p:cNvPr id="7" name="Inhaltsplatzhalter 6"/>
          <p:cNvPicPr>
            <a:picLocks noGrp="1" noChangeAspect="1"/>
          </p:cNvPicPr>
          <p:nvPr>
            <p:ph idx="1"/>
          </p:nvPr>
        </p:nvPicPr>
        <p:blipFill>
          <a:blip r:embed="rId2"/>
          <a:stretch>
            <a:fillRect/>
          </a:stretch>
        </p:blipFill>
        <p:spPr>
          <a:xfrm>
            <a:off x="1728787" y="1781175"/>
            <a:ext cx="5686425" cy="3829050"/>
          </a:xfrm>
          <a:prstGeom prst="rect">
            <a:avLst/>
          </a:prstGeom>
        </p:spPr>
      </p:pic>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14</a:t>
            </a:fld>
            <a:endParaRPr lang="fr-FR" altLang="fr-FR"/>
          </a:p>
        </p:txBody>
      </p:sp>
      <p:sp>
        <p:nvSpPr>
          <p:cNvPr id="8" name="Abgerundetes Rechteck 7"/>
          <p:cNvSpPr/>
          <p:nvPr/>
        </p:nvSpPr>
        <p:spPr bwMode="auto">
          <a:xfrm>
            <a:off x="2555776" y="4509120"/>
            <a:ext cx="3096344" cy="648072"/>
          </a:xfrm>
          <a:prstGeom prst="roundRect">
            <a:avLst/>
          </a:prstGeom>
          <a:no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340281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1250380" y="300430"/>
            <a:ext cx="6692900" cy="304800"/>
          </a:xfrm>
        </p:spPr>
        <p:txBody>
          <a:bodyPr/>
          <a:lstStyle/>
          <a:p>
            <a:r>
              <a:rPr lang="fr-FR" altLang="de-DE" sz="2800" dirty="0" smtClean="0"/>
              <a:t>Pilotage («Allocation») </a:t>
            </a:r>
            <a:endParaRPr lang="fr-FR" altLang="de-DE" sz="2800" dirty="0"/>
          </a:p>
        </p:txBody>
      </p:sp>
      <p:sp>
        <p:nvSpPr>
          <p:cNvPr id="339972" name="Text Box 4"/>
          <p:cNvSpPr txBox="1">
            <a:spLocks noChangeArrowheads="1"/>
          </p:cNvSpPr>
          <p:nvPr/>
        </p:nvSpPr>
        <p:spPr bwMode="auto">
          <a:xfrm>
            <a:off x="1404317" y="1333099"/>
            <a:ext cx="1728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de-DE" b="1" dirty="0" smtClean="0">
                <a:latin typeface="Verdana" panose="020B0604030504040204" pitchFamily="34" charset="0"/>
              </a:rPr>
              <a:t>Etat</a:t>
            </a:r>
            <a:endParaRPr lang="fr-FR" altLang="de-DE" b="1" dirty="0">
              <a:latin typeface="Verdana" panose="020B0604030504040204" pitchFamily="34" charset="0"/>
            </a:endParaRPr>
          </a:p>
        </p:txBody>
      </p:sp>
      <p:sp>
        <p:nvSpPr>
          <p:cNvPr id="339973" name="Text Box 5"/>
          <p:cNvSpPr txBox="1">
            <a:spLocks noChangeArrowheads="1"/>
          </p:cNvSpPr>
          <p:nvPr/>
        </p:nvSpPr>
        <p:spPr bwMode="auto">
          <a:xfrm>
            <a:off x="5926390" y="1333099"/>
            <a:ext cx="190166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b="1" dirty="0" smtClean="0">
                <a:latin typeface="Verdana" panose="020B0604030504040204" pitchFamily="34" charset="0"/>
              </a:rPr>
              <a:t>Marché</a:t>
            </a:r>
            <a:endParaRPr lang="en-US" altLang="de-DE" b="1" dirty="0">
              <a:latin typeface="Verdana" panose="020B0604030504040204" pitchFamily="34" charset="0"/>
            </a:endParaRPr>
          </a:p>
        </p:txBody>
      </p:sp>
      <p:sp>
        <p:nvSpPr>
          <p:cNvPr id="339974" name="Text Box 6"/>
          <p:cNvSpPr txBox="1">
            <a:spLocks noChangeArrowheads="1"/>
          </p:cNvSpPr>
          <p:nvPr/>
        </p:nvSpPr>
        <p:spPr bwMode="auto">
          <a:xfrm>
            <a:off x="3252414" y="3068960"/>
            <a:ext cx="2447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de-DE" b="1" dirty="0" smtClean="0">
                <a:latin typeface="Verdana" panose="020B0604030504040204" pitchFamily="34" charset="0"/>
              </a:rPr>
              <a:t>Gouvernance</a:t>
            </a:r>
            <a:endParaRPr lang="fr-FR" altLang="de-DE" b="1" dirty="0">
              <a:latin typeface="Verdana" panose="020B0604030504040204" pitchFamily="34" charset="0"/>
            </a:endParaRPr>
          </a:p>
        </p:txBody>
      </p:sp>
      <p:sp>
        <p:nvSpPr>
          <p:cNvPr id="339975" name="Text Box 7"/>
          <p:cNvSpPr txBox="1">
            <a:spLocks noChangeArrowheads="1"/>
          </p:cNvSpPr>
          <p:nvPr/>
        </p:nvSpPr>
        <p:spPr bwMode="auto">
          <a:xfrm>
            <a:off x="1187772" y="1893487"/>
            <a:ext cx="18000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de-DE" dirty="0" smtClean="0">
                <a:latin typeface="Verdana" panose="020B0604030504040204" pitchFamily="34" charset="0"/>
              </a:rPr>
              <a:t>Hiérarchie</a:t>
            </a:r>
            <a:endParaRPr lang="fr-FR" altLang="de-DE" dirty="0">
              <a:latin typeface="Verdana" panose="020B0604030504040204" pitchFamily="34" charset="0"/>
            </a:endParaRPr>
          </a:p>
        </p:txBody>
      </p:sp>
      <p:sp>
        <p:nvSpPr>
          <p:cNvPr id="339976" name="Text Box 8"/>
          <p:cNvSpPr txBox="1">
            <a:spLocks noChangeArrowheads="1"/>
          </p:cNvSpPr>
          <p:nvPr/>
        </p:nvSpPr>
        <p:spPr bwMode="auto">
          <a:xfrm>
            <a:off x="5651772" y="1847397"/>
            <a:ext cx="2160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dirty="0" smtClean="0">
                <a:latin typeface="Verdana" panose="020B0604030504040204" pitchFamily="34" charset="0"/>
              </a:rPr>
              <a:t>Compétition</a:t>
            </a:r>
            <a:endParaRPr lang="en-US" altLang="de-DE" dirty="0">
              <a:latin typeface="Verdana" panose="020B0604030504040204" pitchFamily="34" charset="0"/>
            </a:endParaRPr>
          </a:p>
        </p:txBody>
      </p:sp>
      <p:sp>
        <p:nvSpPr>
          <p:cNvPr id="339977" name="Text Box 9"/>
          <p:cNvSpPr txBox="1">
            <a:spLocks noChangeArrowheads="1"/>
          </p:cNvSpPr>
          <p:nvPr/>
        </p:nvSpPr>
        <p:spPr bwMode="auto">
          <a:xfrm>
            <a:off x="2916559" y="3803556"/>
            <a:ext cx="309626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altLang="de-DE" dirty="0" smtClean="0">
                <a:latin typeface="Verdana" panose="020B0604030504040204" pitchFamily="34" charset="0"/>
              </a:rPr>
              <a:t>Négociation et coordination au sein des systèmes en réseau</a:t>
            </a:r>
            <a:endParaRPr lang="fr-FR" altLang="de-DE" dirty="0">
              <a:latin typeface="Verdana" panose="020B0604030504040204" pitchFamily="34" charset="0"/>
            </a:endParaRPr>
          </a:p>
        </p:txBody>
      </p:sp>
      <p:sp>
        <p:nvSpPr>
          <p:cNvPr id="339978" name="Oval 10"/>
          <p:cNvSpPr>
            <a:spLocks noChangeArrowheads="1"/>
          </p:cNvSpPr>
          <p:nvPr/>
        </p:nvSpPr>
        <p:spPr bwMode="auto">
          <a:xfrm>
            <a:off x="2555776" y="2561684"/>
            <a:ext cx="3888432" cy="317097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Tree>
    <p:extLst>
      <p:ext uri="{BB962C8B-B14F-4D97-AF65-F5344CB8AC3E}">
        <p14:creationId xmlns:p14="http://schemas.microsoft.com/office/powerpoint/2010/main" val="6753620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7504" y="457200"/>
            <a:ext cx="8686800" cy="990600"/>
          </a:xfrm>
        </p:spPr>
        <p:txBody>
          <a:bodyPr/>
          <a:lstStyle/>
          <a:p>
            <a:r>
              <a:rPr lang="en-GB" altLang="de-DE" sz="2400" dirty="0" smtClean="0"/>
              <a:t>In a nutshell:</a:t>
            </a:r>
          </a:p>
        </p:txBody>
      </p:sp>
      <p:sp>
        <p:nvSpPr>
          <p:cNvPr id="18435" name="Rectangle 3"/>
          <p:cNvSpPr>
            <a:spLocks noGrp="1" noChangeArrowheads="1"/>
          </p:cNvSpPr>
          <p:nvPr>
            <p:ph type="body" idx="1"/>
          </p:nvPr>
        </p:nvSpPr>
        <p:spPr>
          <a:xfrm>
            <a:off x="705992" y="1700213"/>
            <a:ext cx="7640637" cy="4114800"/>
          </a:xfrm>
        </p:spPr>
        <p:txBody>
          <a:bodyPr/>
          <a:lstStyle/>
          <a:p>
            <a:pPr algn="ctr">
              <a:lnSpc>
                <a:spcPct val="130000"/>
              </a:lnSpc>
              <a:buFont typeface="Wingdings" pitchFamily="2" charset="2"/>
              <a:buNone/>
            </a:pPr>
            <a:r>
              <a:rPr lang="en-US" altLang="de-DE" dirty="0" smtClean="0"/>
              <a:t>	</a:t>
            </a:r>
            <a:r>
              <a:rPr lang="en-US" altLang="de-DE" sz="2000" dirty="0" smtClean="0"/>
              <a:t>Governance stresses the importance of network structures and the blurring of a clear cut distinction between the state and the private sector, the multilevel character of sub- and supranational state activities, the decreasing importance of hierarchies, the importance of processes instead of structures, mainly negotiation and cooperation instead of coercion, command and control (</a:t>
            </a:r>
            <a:r>
              <a:rPr lang="en-US" altLang="de-DE" sz="2000" dirty="0" err="1" smtClean="0"/>
              <a:t>Kersbergen</a:t>
            </a:r>
            <a:r>
              <a:rPr lang="en-US" altLang="de-DE" sz="2000" dirty="0" smtClean="0"/>
              <a:t>/Van </a:t>
            </a:r>
            <a:r>
              <a:rPr lang="en-US" altLang="de-DE" sz="2000" dirty="0" err="1" smtClean="0"/>
              <a:t>Waarden</a:t>
            </a:r>
            <a:r>
              <a:rPr lang="en-US" altLang="de-DE" sz="2000" dirty="0" smtClean="0"/>
              <a:t> 2004: 152),</a:t>
            </a:r>
            <a:r>
              <a:rPr lang="de-DE" altLang="de-DE" sz="2000" dirty="0" smtClean="0"/>
              <a:t> </a:t>
            </a:r>
          </a:p>
        </p:txBody>
      </p:sp>
      <p:sp>
        <p:nvSpPr>
          <p:cNvPr id="4" name="Foliennummernplatzhalter 3"/>
          <p:cNvSpPr>
            <a:spLocks noGrp="1"/>
          </p:cNvSpPr>
          <p:nvPr>
            <p:ph type="sldNum" sz="quarter" idx="10"/>
          </p:nvPr>
        </p:nvSpPr>
        <p:spPr/>
        <p:txBody>
          <a:bodyPr/>
          <a:lstStyle/>
          <a:p>
            <a:pPr>
              <a:defRPr/>
            </a:pPr>
            <a:r>
              <a:rPr lang="fr-FR" smtClean="0"/>
              <a:t>| </a:t>
            </a:r>
            <a:r>
              <a:rPr lang="fr-FR" smtClean="0">
                <a:solidFill>
                  <a:schemeClr val="bg2"/>
                </a:solidFill>
              </a:rPr>
              <a:t>Diapositive </a:t>
            </a:r>
            <a:fld id="{BCC081DA-48B2-4E8B-8DD9-97126EED9ABB}" type="slidenum">
              <a:rPr lang="fr-FR" smtClean="0">
                <a:solidFill>
                  <a:schemeClr val="bg2"/>
                </a:solidFill>
              </a:rPr>
              <a:pPr>
                <a:defRPr/>
              </a:pPr>
              <a:t>16</a:t>
            </a:fld>
            <a:r>
              <a:rPr lang="fr-FR" smtClean="0">
                <a:solidFill>
                  <a:schemeClr val="bg2"/>
                </a:solidFill>
              </a:rPr>
              <a:t> </a:t>
            </a:r>
            <a:r>
              <a:rPr lang="fr-FR" smtClean="0"/>
              <a:t>|</a:t>
            </a:r>
            <a:endParaRPr lang="fr-FR"/>
          </a:p>
        </p:txBody>
      </p:sp>
    </p:spTree>
    <p:extLst>
      <p:ext uri="{BB962C8B-B14F-4D97-AF65-F5344CB8AC3E}">
        <p14:creationId xmlns:p14="http://schemas.microsoft.com/office/powerpoint/2010/main" val="8776448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GB" altLang="de-DE" sz="2400" dirty="0" smtClean="0"/>
              <a:t>The theoretical backgrounds of governance</a:t>
            </a:r>
          </a:p>
        </p:txBody>
      </p:sp>
      <p:sp>
        <p:nvSpPr>
          <p:cNvPr id="16387" name="Rectangle 3"/>
          <p:cNvSpPr>
            <a:spLocks noGrp="1" noChangeArrowheads="1"/>
          </p:cNvSpPr>
          <p:nvPr>
            <p:ph type="body" idx="1"/>
          </p:nvPr>
        </p:nvSpPr>
        <p:spPr>
          <a:xfrm>
            <a:off x="827584" y="1988840"/>
            <a:ext cx="8686800" cy="4343400"/>
          </a:xfrm>
        </p:spPr>
        <p:txBody>
          <a:bodyPr/>
          <a:lstStyle/>
          <a:p>
            <a:r>
              <a:rPr lang="de-CH" altLang="de-DE" sz="2000" dirty="0" err="1" smtClean="0"/>
              <a:t>Governance</a:t>
            </a:r>
            <a:r>
              <a:rPr lang="de-CH" altLang="de-DE" sz="2000" dirty="0" smtClean="0"/>
              <a:t> </a:t>
            </a:r>
            <a:r>
              <a:rPr lang="de-CH" altLang="de-DE" sz="2000" dirty="0" err="1" smtClean="0"/>
              <a:t>is</a:t>
            </a:r>
            <a:r>
              <a:rPr lang="de-CH" altLang="de-DE" sz="2000" dirty="0" smtClean="0"/>
              <a:t> not a </a:t>
            </a:r>
            <a:r>
              <a:rPr lang="de-CH" altLang="de-DE" sz="2000" dirty="0" err="1" smtClean="0"/>
              <a:t>theory</a:t>
            </a:r>
            <a:r>
              <a:rPr lang="de-CH" altLang="de-DE" sz="2000" dirty="0" smtClean="0"/>
              <a:t>!</a:t>
            </a:r>
          </a:p>
          <a:p>
            <a:endParaRPr lang="de-CH" altLang="de-DE" sz="2000" dirty="0" smtClean="0"/>
          </a:p>
          <a:p>
            <a:r>
              <a:rPr lang="de-CH" altLang="de-DE" sz="2000" dirty="0" err="1" smtClean="0"/>
              <a:t>Many</a:t>
            </a:r>
            <a:r>
              <a:rPr lang="de-CH" altLang="de-DE" sz="2000" dirty="0" smtClean="0"/>
              <a:t> </a:t>
            </a:r>
            <a:r>
              <a:rPr lang="de-CH" altLang="de-DE" sz="2000" dirty="0" err="1" smtClean="0"/>
              <a:t>mothers</a:t>
            </a:r>
            <a:r>
              <a:rPr lang="de-CH" altLang="de-DE" sz="2000" dirty="0" smtClean="0"/>
              <a:t> </a:t>
            </a:r>
            <a:r>
              <a:rPr lang="de-CH" altLang="de-DE" sz="2000" dirty="0" err="1" smtClean="0"/>
              <a:t>and</a:t>
            </a:r>
            <a:r>
              <a:rPr lang="de-CH" altLang="de-DE" sz="2000" dirty="0" smtClean="0"/>
              <a:t> </a:t>
            </a:r>
            <a:r>
              <a:rPr lang="de-CH" altLang="de-DE" sz="2000" dirty="0" err="1" smtClean="0"/>
              <a:t>fathers</a:t>
            </a:r>
            <a:r>
              <a:rPr lang="de-CH" altLang="de-DE" sz="2000" dirty="0" smtClean="0"/>
              <a:t>!</a:t>
            </a:r>
            <a:endParaRPr lang="de-DE" altLang="de-DE" sz="2000" dirty="0" smtClean="0"/>
          </a:p>
        </p:txBody>
      </p:sp>
      <p:sp>
        <p:nvSpPr>
          <p:cNvPr id="4" name="Foliennummernplatzhalter 3"/>
          <p:cNvSpPr>
            <a:spLocks noGrp="1"/>
          </p:cNvSpPr>
          <p:nvPr>
            <p:ph type="sldNum" sz="quarter" idx="10"/>
          </p:nvPr>
        </p:nvSpPr>
        <p:spPr/>
        <p:txBody>
          <a:bodyPr/>
          <a:lstStyle/>
          <a:p>
            <a:pPr>
              <a:defRPr/>
            </a:pPr>
            <a:r>
              <a:rPr lang="fr-FR" smtClean="0"/>
              <a:t>| </a:t>
            </a:r>
            <a:r>
              <a:rPr lang="fr-FR" smtClean="0">
                <a:solidFill>
                  <a:schemeClr val="bg2"/>
                </a:solidFill>
              </a:rPr>
              <a:t>Diapositive </a:t>
            </a:r>
            <a:fld id="{398C8142-5E22-44D5-B665-DE9C28DCE581}" type="slidenum">
              <a:rPr lang="fr-FR" smtClean="0">
                <a:solidFill>
                  <a:schemeClr val="bg2"/>
                </a:solidFill>
              </a:rPr>
              <a:pPr>
                <a:defRPr/>
              </a:pPr>
              <a:t>17</a:t>
            </a:fld>
            <a:r>
              <a:rPr lang="fr-FR" smtClean="0">
                <a:solidFill>
                  <a:schemeClr val="bg2"/>
                </a:solidFill>
              </a:rPr>
              <a:t> </a:t>
            </a:r>
            <a:r>
              <a:rPr lang="fr-FR" smtClean="0"/>
              <a:t>|</a:t>
            </a:r>
            <a:endParaRPr lang="fr-FR"/>
          </a:p>
        </p:txBody>
      </p:sp>
    </p:spTree>
    <p:extLst>
      <p:ext uri="{BB962C8B-B14F-4D97-AF65-F5344CB8AC3E}">
        <p14:creationId xmlns:p14="http://schemas.microsoft.com/office/powerpoint/2010/main" val="23985533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51520" y="476672"/>
            <a:ext cx="8686800" cy="990600"/>
          </a:xfrm>
        </p:spPr>
        <p:txBody>
          <a:bodyPr/>
          <a:lstStyle/>
          <a:p>
            <a:r>
              <a:rPr lang="fr-FR" altLang="de-DE" sz="2400" dirty="0" smtClean="0"/>
              <a:t>Approches théoriques utilisant le concept</a:t>
            </a:r>
          </a:p>
        </p:txBody>
      </p:sp>
      <p:sp>
        <p:nvSpPr>
          <p:cNvPr id="17411" name="Rectangle 3"/>
          <p:cNvSpPr>
            <a:spLocks noGrp="1" noChangeArrowheads="1"/>
          </p:cNvSpPr>
          <p:nvPr>
            <p:ph type="body" idx="1"/>
          </p:nvPr>
        </p:nvSpPr>
        <p:spPr>
          <a:xfrm>
            <a:off x="539552" y="1916832"/>
            <a:ext cx="8686800" cy="4343400"/>
          </a:xfrm>
        </p:spPr>
        <p:txBody>
          <a:bodyPr/>
          <a:lstStyle/>
          <a:p>
            <a:r>
              <a:rPr lang="en-GB" altLang="de-DE" sz="2000" dirty="0" smtClean="0"/>
              <a:t>Neo-institutionalism (actor oriented, historical)</a:t>
            </a:r>
          </a:p>
          <a:p>
            <a:r>
              <a:rPr lang="en-GB" altLang="de-DE" sz="2000" dirty="0" smtClean="0"/>
              <a:t>Economic theories of politics and institutions</a:t>
            </a:r>
          </a:p>
          <a:p>
            <a:r>
              <a:rPr lang="en-GB" altLang="de-DE" sz="2000" dirty="0" smtClean="0"/>
              <a:t>System theories (cybernetic or </a:t>
            </a:r>
            <a:r>
              <a:rPr lang="en-GB" altLang="de-DE" sz="2000" dirty="0" err="1" smtClean="0"/>
              <a:t>autopoietic</a:t>
            </a:r>
            <a:r>
              <a:rPr lang="en-GB" altLang="de-DE" sz="2000" dirty="0" smtClean="0"/>
              <a:t>)</a:t>
            </a:r>
          </a:p>
          <a:p>
            <a:r>
              <a:rPr lang="en-GB" altLang="de-DE" sz="2000" dirty="0" smtClean="0"/>
              <a:t>Theories of actors, decisions, bargaining</a:t>
            </a:r>
          </a:p>
          <a:p>
            <a:r>
              <a:rPr lang="en-GB" altLang="de-DE" sz="2000" dirty="0" smtClean="0"/>
              <a:t>Network theories</a:t>
            </a:r>
          </a:p>
          <a:p>
            <a:r>
              <a:rPr lang="en-GB" altLang="de-DE" sz="2000" dirty="0" smtClean="0"/>
              <a:t>Game theories</a:t>
            </a:r>
          </a:p>
        </p:txBody>
      </p:sp>
      <p:sp>
        <p:nvSpPr>
          <p:cNvPr id="4" name="Foliennummernplatzhalter 3"/>
          <p:cNvSpPr>
            <a:spLocks noGrp="1"/>
          </p:cNvSpPr>
          <p:nvPr>
            <p:ph type="sldNum" sz="quarter" idx="10"/>
          </p:nvPr>
        </p:nvSpPr>
        <p:spPr/>
        <p:txBody>
          <a:bodyPr/>
          <a:lstStyle/>
          <a:p>
            <a:pPr>
              <a:defRPr/>
            </a:pPr>
            <a:r>
              <a:rPr lang="fr-FR" smtClean="0"/>
              <a:t>| </a:t>
            </a:r>
            <a:r>
              <a:rPr lang="fr-FR" smtClean="0">
                <a:solidFill>
                  <a:schemeClr val="bg2"/>
                </a:solidFill>
              </a:rPr>
              <a:t>Diapositive </a:t>
            </a:r>
            <a:fld id="{C6E31C5E-B2E1-41B8-BEFC-9AE296CF100A}" type="slidenum">
              <a:rPr lang="fr-FR" smtClean="0">
                <a:solidFill>
                  <a:schemeClr val="bg2"/>
                </a:solidFill>
              </a:rPr>
              <a:pPr>
                <a:defRPr/>
              </a:pPr>
              <a:t>18</a:t>
            </a:fld>
            <a:r>
              <a:rPr lang="fr-FR" smtClean="0">
                <a:solidFill>
                  <a:schemeClr val="bg2"/>
                </a:solidFill>
              </a:rPr>
              <a:t> </a:t>
            </a:r>
            <a:r>
              <a:rPr lang="fr-FR" smtClean="0"/>
              <a:t>|</a:t>
            </a:r>
            <a:endParaRPr lang="fr-FR"/>
          </a:p>
        </p:txBody>
      </p:sp>
    </p:spTree>
    <p:extLst>
      <p:ext uri="{BB962C8B-B14F-4D97-AF65-F5344CB8AC3E}">
        <p14:creationId xmlns:p14="http://schemas.microsoft.com/office/powerpoint/2010/main" val="23923225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fr-FR" sz="2400" dirty="0"/>
              <a:t>D</a:t>
            </a:r>
            <a:r>
              <a:rPr lang="fr-FR" sz="2400" dirty="0" smtClean="0"/>
              <a:t>eux </a:t>
            </a:r>
            <a:r>
              <a:rPr lang="fr-FR" sz="2400" dirty="0"/>
              <a:t>dimensions où les acteurs sont impliqués</a:t>
            </a:r>
            <a:endParaRPr lang="fr-FR" altLang="de-DE" sz="2400" dirty="0" smtClean="0"/>
          </a:p>
        </p:txBody>
      </p:sp>
      <p:sp>
        <p:nvSpPr>
          <p:cNvPr id="11267" name="Rectangle 3"/>
          <p:cNvSpPr>
            <a:spLocks noGrp="1" noChangeArrowheads="1"/>
          </p:cNvSpPr>
          <p:nvPr>
            <p:ph type="body" idx="1"/>
          </p:nvPr>
        </p:nvSpPr>
        <p:spPr>
          <a:xfrm>
            <a:off x="971550" y="2204864"/>
            <a:ext cx="7640638" cy="3683174"/>
          </a:xfrm>
        </p:spPr>
        <p:txBody>
          <a:bodyPr/>
          <a:lstStyle/>
          <a:p>
            <a:r>
              <a:rPr lang="fr-FR" altLang="de-DE" sz="2000" dirty="0" smtClean="0"/>
              <a:t>Verticale: ONU, UE, CH, cantons, régions, agglomérations, municipalités</a:t>
            </a:r>
          </a:p>
          <a:p>
            <a:endParaRPr lang="fr-FR" altLang="de-DE" sz="2000" dirty="0" smtClean="0"/>
          </a:p>
          <a:p>
            <a:endParaRPr lang="fr-FR" altLang="de-DE" sz="2000" dirty="0" smtClean="0"/>
          </a:p>
          <a:p>
            <a:r>
              <a:rPr lang="fr-FR" altLang="de-DE" sz="2000" dirty="0" smtClean="0"/>
              <a:t>Horizontale: coopération avec d’autres unités territoriales du même niveau, coopération avec les secteur privé</a:t>
            </a:r>
          </a:p>
        </p:txBody>
      </p:sp>
      <p:sp>
        <p:nvSpPr>
          <p:cNvPr id="4" name="Foliennummernplatzhalter 3"/>
          <p:cNvSpPr>
            <a:spLocks noGrp="1"/>
          </p:cNvSpPr>
          <p:nvPr>
            <p:ph type="sldNum" sz="quarter" idx="10"/>
          </p:nvPr>
        </p:nvSpPr>
        <p:spPr/>
        <p:txBody>
          <a:bodyPr/>
          <a:lstStyle/>
          <a:p>
            <a:pPr>
              <a:defRPr/>
            </a:pPr>
            <a:r>
              <a:rPr lang="fr-FR" smtClean="0"/>
              <a:t>| </a:t>
            </a:r>
            <a:r>
              <a:rPr lang="fr-FR" smtClean="0">
                <a:solidFill>
                  <a:schemeClr val="bg2"/>
                </a:solidFill>
              </a:rPr>
              <a:t>Diapositive </a:t>
            </a:r>
            <a:fld id="{9BAC36B6-972F-4AF5-A229-A99498C7C53C}" type="slidenum">
              <a:rPr lang="fr-FR" smtClean="0">
                <a:solidFill>
                  <a:schemeClr val="bg2"/>
                </a:solidFill>
              </a:rPr>
              <a:pPr>
                <a:defRPr/>
              </a:pPr>
              <a:t>19</a:t>
            </a:fld>
            <a:r>
              <a:rPr lang="fr-FR" smtClean="0">
                <a:solidFill>
                  <a:schemeClr val="bg2"/>
                </a:solidFill>
              </a:rPr>
              <a:t> </a:t>
            </a:r>
            <a:r>
              <a:rPr lang="fr-FR" smtClean="0"/>
              <a:t>|</a:t>
            </a:r>
            <a:endParaRPr lang="fr-FR"/>
          </a:p>
        </p:txBody>
      </p:sp>
    </p:spTree>
    <p:extLst>
      <p:ext uri="{BB962C8B-B14F-4D97-AF65-F5344CB8AC3E}">
        <p14:creationId xmlns:p14="http://schemas.microsoft.com/office/powerpoint/2010/main" val="322520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261144" y="433165"/>
            <a:ext cx="8621712" cy="763587"/>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fr-FR" altLang="de-DE" sz="2400" b="1" dirty="0" smtClean="0"/>
              <a:t>Les trois piliers du système politique suisse</a:t>
            </a:r>
          </a:p>
        </p:txBody>
      </p:sp>
      <p:sp>
        <p:nvSpPr>
          <p:cNvPr id="10243" name="Text Box 3"/>
          <p:cNvSpPr txBox="1">
            <a:spLocks noChangeArrowheads="1"/>
          </p:cNvSpPr>
          <p:nvPr/>
        </p:nvSpPr>
        <p:spPr bwMode="auto">
          <a:xfrm>
            <a:off x="1042988" y="5013325"/>
            <a:ext cx="7058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Unicode MS" pitchFamily="34" charset="-128"/>
              </a:defRPr>
            </a:lvl1pPr>
            <a:lvl2pPr marL="742950" indent="-285750" eaLnBrk="0" hangingPunct="0">
              <a:defRPr i="1">
                <a:solidFill>
                  <a:schemeClr val="tx1"/>
                </a:solidFill>
                <a:latin typeface="Arial Unicode MS" pitchFamily="34" charset="-128"/>
              </a:defRPr>
            </a:lvl2pPr>
            <a:lvl3pPr marL="1143000" indent="-228600" eaLnBrk="0" hangingPunct="0">
              <a:defRPr i="1">
                <a:solidFill>
                  <a:schemeClr val="tx1"/>
                </a:solidFill>
                <a:latin typeface="Arial Unicode MS" pitchFamily="34" charset="-128"/>
              </a:defRPr>
            </a:lvl3pPr>
            <a:lvl4pPr marL="1600200" indent="-228600" eaLnBrk="0" hangingPunct="0">
              <a:defRPr i="1">
                <a:solidFill>
                  <a:schemeClr val="tx1"/>
                </a:solidFill>
                <a:latin typeface="Arial Unicode MS" pitchFamily="34" charset="-128"/>
              </a:defRPr>
            </a:lvl4pPr>
            <a:lvl5pPr marL="2057400" indent="-228600" eaLnBrk="0" hangingPunct="0">
              <a:defRPr i="1">
                <a:solidFill>
                  <a:schemeClr val="tx1"/>
                </a:solidFill>
                <a:latin typeface="Arial Unicode MS" pitchFamily="34" charset="-128"/>
              </a:defRPr>
            </a:lvl5pPr>
            <a:lvl6pPr marL="2514600" indent="-228600" eaLnBrk="0" fontAlgn="base" hangingPunct="0">
              <a:spcBef>
                <a:spcPct val="0"/>
              </a:spcBef>
              <a:spcAft>
                <a:spcPct val="0"/>
              </a:spcAft>
              <a:defRPr i="1">
                <a:solidFill>
                  <a:schemeClr val="tx1"/>
                </a:solidFill>
                <a:latin typeface="Arial Unicode MS" pitchFamily="34" charset="-128"/>
              </a:defRPr>
            </a:lvl6pPr>
            <a:lvl7pPr marL="2971800" indent="-228600" eaLnBrk="0" fontAlgn="base" hangingPunct="0">
              <a:spcBef>
                <a:spcPct val="0"/>
              </a:spcBef>
              <a:spcAft>
                <a:spcPct val="0"/>
              </a:spcAft>
              <a:defRPr i="1">
                <a:solidFill>
                  <a:schemeClr val="tx1"/>
                </a:solidFill>
                <a:latin typeface="Arial Unicode MS" pitchFamily="34" charset="-128"/>
              </a:defRPr>
            </a:lvl7pPr>
            <a:lvl8pPr marL="3429000" indent="-228600" eaLnBrk="0" fontAlgn="base" hangingPunct="0">
              <a:spcBef>
                <a:spcPct val="0"/>
              </a:spcBef>
              <a:spcAft>
                <a:spcPct val="0"/>
              </a:spcAft>
              <a:defRPr i="1">
                <a:solidFill>
                  <a:schemeClr val="tx1"/>
                </a:solidFill>
                <a:latin typeface="Arial Unicode MS" pitchFamily="34" charset="-128"/>
              </a:defRPr>
            </a:lvl8pPr>
            <a:lvl9pPr marL="3886200" indent="-228600" eaLnBrk="0" fontAlgn="base" hangingPunct="0">
              <a:spcBef>
                <a:spcPct val="0"/>
              </a:spcBef>
              <a:spcAft>
                <a:spcPct val="0"/>
              </a:spcAft>
              <a:defRPr i="1">
                <a:solidFill>
                  <a:schemeClr val="tx1"/>
                </a:solidFill>
                <a:latin typeface="Arial Unicode MS" pitchFamily="34" charset="-128"/>
              </a:defRPr>
            </a:lvl9pPr>
          </a:lstStyle>
          <a:p>
            <a:pPr>
              <a:spcBef>
                <a:spcPct val="50000"/>
              </a:spcBef>
            </a:pPr>
            <a:endParaRPr lang="de-DE" altLang="de-DE" sz="1600" i="0">
              <a:latin typeface="Times New Roman" pitchFamily="18" charset="0"/>
            </a:endParaRPr>
          </a:p>
        </p:txBody>
      </p:sp>
      <p:sp>
        <p:nvSpPr>
          <p:cNvPr id="10244" name="Text Box 4"/>
          <p:cNvSpPr txBox="1">
            <a:spLocks noChangeArrowheads="1"/>
          </p:cNvSpPr>
          <p:nvPr/>
        </p:nvSpPr>
        <p:spPr bwMode="auto">
          <a:xfrm>
            <a:off x="1042988" y="5229225"/>
            <a:ext cx="6769100" cy="46166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i="1">
                <a:solidFill>
                  <a:schemeClr val="tx1"/>
                </a:solidFill>
                <a:latin typeface="Arial Unicode MS" pitchFamily="34" charset="-128"/>
              </a:defRPr>
            </a:lvl1pPr>
            <a:lvl2pPr marL="742950" indent="-285750" eaLnBrk="0" hangingPunct="0">
              <a:defRPr i="1">
                <a:solidFill>
                  <a:schemeClr val="tx1"/>
                </a:solidFill>
                <a:latin typeface="Arial Unicode MS" pitchFamily="34" charset="-128"/>
              </a:defRPr>
            </a:lvl2pPr>
            <a:lvl3pPr marL="1143000" indent="-228600" eaLnBrk="0" hangingPunct="0">
              <a:defRPr i="1">
                <a:solidFill>
                  <a:schemeClr val="tx1"/>
                </a:solidFill>
                <a:latin typeface="Arial Unicode MS" pitchFamily="34" charset="-128"/>
              </a:defRPr>
            </a:lvl3pPr>
            <a:lvl4pPr marL="1600200" indent="-228600" eaLnBrk="0" hangingPunct="0">
              <a:defRPr i="1">
                <a:solidFill>
                  <a:schemeClr val="tx1"/>
                </a:solidFill>
                <a:latin typeface="Arial Unicode MS" pitchFamily="34" charset="-128"/>
              </a:defRPr>
            </a:lvl4pPr>
            <a:lvl5pPr marL="2057400" indent="-228600" eaLnBrk="0" hangingPunct="0">
              <a:defRPr i="1">
                <a:solidFill>
                  <a:schemeClr val="tx1"/>
                </a:solidFill>
                <a:latin typeface="Arial Unicode MS" pitchFamily="34" charset="-128"/>
              </a:defRPr>
            </a:lvl5pPr>
            <a:lvl6pPr marL="2514600" indent="-228600" eaLnBrk="0" fontAlgn="base" hangingPunct="0">
              <a:spcBef>
                <a:spcPct val="0"/>
              </a:spcBef>
              <a:spcAft>
                <a:spcPct val="0"/>
              </a:spcAft>
              <a:defRPr i="1">
                <a:solidFill>
                  <a:schemeClr val="tx1"/>
                </a:solidFill>
                <a:latin typeface="Arial Unicode MS" pitchFamily="34" charset="-128"/>
              </a:defRPr>
            </a:lvl6pPr>
            <a:lvl7pPr marL="2971800" indent="-228600" eaLnBrk="0" fontAlgn="base" hangingPunct="0">
              <a:spcBef>
                <a:spcPct val="0"/>
              </a:spcBef>
              <a:spcAft>
                <a:spcPct val="0"/>
              </a:spcAft>
              <a:defRPr i="1">
                <a:solidFill>
                  <a:schemeClr val="tx1"/>
                </a:solidFill>
                <a:latin typeface="Arial Unicode MS" pitchFamily="34" charset="-128"/>
              </a:defRPr>
            </a:lvl7pPr>
            <a:lvl8pPr marL="3429000" indent="-228600" eaLnBrk="0" fontAlgn="base" hangingPunct="0">
              <a:spcBef>
                <a:spcPct val="0"/>
              </a:spcBef>
              <a:spcAft>
                <a:spcPct val="0"/>
              </a:spcAft>
              <a:defRPr i="1">
                <a:solidFill>
                  <a:schemeClr val="tx1"/>
                </a:solidFill>
                <a:latin typeface="Arial Unicode MS" pitchFamily="34" charset="-128"/>
              </a:defRPr>
            </a:lvl8pPr>
            <a:lvl9pPr marL="3886200" indent="-228600" eaLnBrk="0" fontAlgn="base" hangingPunct="0">
              <a:spcBef>
                <a:spcPct val="0"/>
              </a:spcBef>
              <a:spcAft>
                <a:spcPct val="0"/>
              </a:spcAft>
              <a:defRPr i="1">
                <a:solidFill>
                  <a:schemeClr val="tx1"/>
                </a:solidFill>
                <a:latin typeface="Arial Unicode MS" pitchFamily="34" charset="-128"/>
              </a:defRPr>
            </a:lvl9pPr>
          </a:lstStyle>
          <a:p>
            <a:pPr algn="ctr">
              <a:spcBef>
                <a:spcPct val="50000"/>
              </a:spcBef>
            </a:pPr>
            <a:r>
              <a:rPr lang="fr-FR" altLang="de-DE" sz="2400" b="1" i="0" dirty="0" smtClean="0">
                <a:solidFill>
                  <a:srgbClr val="FF0000"/>
                </a:solidFill>
              </a:rPr>
              <a:t>Société</a:t>
            </a:r>
            <a:endParaRPr lang="fr-FR" altLang="de-DE" sz="3200" b="1" i="0" dirty="0">
              <a:solidFill>
                <a:srgbClr val="FF0000"/>
              </a:solidFill>
            </a:endParaRPr>
          </a:p>
        </p:txBody>
      </p:sp>
      <p:sp>
        <p:nvSpPr>
          <p:cNvPr id="10245" name="Text Box 5"/>
          <p:cNvSpPr txBox="1">
            <a:spLocks noChangeArrowheads="1"/>
          </p:cNvSpPr>
          <p:nvPr/>
        </p:nvSpPr>
        <p:spPr bwMode="auto">
          <a:xfrm rot="-5400000">
            <a:off x="100013" y="3652838"/>
            <a:ext cx="25209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Unicode MS" pitchFamily="34" charset="-128"/>
              </a:defRPr>
            </a:lvl1pPr>
            <a:lvl2pPr marL="742950" indent="-285750" eaLnBrk="0" hangingPunct="0">
              <a:defRPr i="1">
                <a:solidFill>
                  <a:schemeClr val="tx1"/>
                </a:solidFill>
                <a:latin typeface="Arial Unicode MS" pitchFamily="34" charset="-128"/>
              </a:defRPr>
            </a:lvl2pPr>
            <a:lvl3pPr marL="1143000" indent="-228600" eaLnBrk="0" hangingPunct="0">
              <a:defRPr i="1">
                <a:solidFill>
                  <a:schemeClr val="tx1"/>
                </a:solidFill>
                <a:latin typeface="Arial Unicode MS" pitchFamily="34" charset="-128"/>
              </a:defRPr>
            </a:lvl3pPr>
            <a:lvl4pPr marL="1600200" indent="-228600" eaLnBrk="0" hangingPunct="0">
              <a:defRPr i="1">
                <a:solidFill>
                  <a:schemeClr val="tx1"/>
                </a:solidFill>
                <a:latin typeface="Arial Unicode MS" pitchFamily="34" charset="-128"/>
              </a:defRPr>
            </a:lvl4pPr>
            <a:lvl5pPr marL="2057400" indent="-228600" eaLnBrk="0" hangingPunct="0">
              <a:defRPr i="1">
                <a:solidFill>
                  <a:schemeClr val="tx1"/>
                </a:solidFill>
                <a:latin typeface="Arial Unicode MS" pitchFamily="34" charset="-128"/>
              </a:defRPr>
            </a:lvl5pPr>
            <a:lvl6pPr marL="2514600" indent="-228600" eaLnBrk="0" fontAlgn="base" hangingPunct="0">
              <a:spcBef>
                <a:spcPct val="0"/>
              </a:spcBef>
              <a:spcAft>
                <a:spcPct val="0"/>
              </a:spcAft>
              <a:defRPr i="1">
                <a:solidFill>
                  <a:schemeClr val="tx1"/>
                </a:solidFill>
                <a:latin typeface="Arial Unicode MS" pitchFamily="34" charset="-128"/>
              </a:defRPr>
            </a:lvl6pPr>
            <a:lvl7pPr marL="2971800" indent="-228600" eaLnBrk="0" fontAlgn="base" hangingPunct="0">
              <a:spcBef>
                <a:spcPct val="0"/>
              </a:spcBef>
              <a:spcAft>
                <a:spcPct val="0"/>
              </a:spcAft>
              <a:defRPr i="1">
                <a:solidFill>
                  <a:schemeClr val="tx1"/>
                </a:solidFill>
                <a:latin typeface="Arial Unicode MS" pitchFamily="34" charset="-128"/>
              </a:defRPr>
            </a:lvl7pPr>
            <a:lvl8pPr marL="3429000" indent="-228600" eaLnBrk="0" fontAlgn="base" hangingPunct="0">
              <a:spcBef>
                <a:spcPct val="0"/>
              </a:spcBef>
              <a:spcAft>
                <a:spcPct val="0"/>
              </a:spcAft>
              <a:defRPr i="1">
                <a:solidFill>
                  <a:schemeClr val="tx1"/>
                </a:solidFill>
                <a:latin typeface="Arial Unicode MS" pitchFamily="34" charset="-128"/>
              </a:defRPr>
            </a:lvl8pPr>
            <a:lvl9pPr marL="3886200" indent="-228600" eaLnBrk="0" fontAlgn="base" hangingPunct="0">
              <a:spcBef>
                <a:spcPct val="0"/>
              </a:spcBef>
              <a:spcAft>
                <a:spcPct val="0"/>
              </a:spcAft>
              <a:defRPr i="1">
                <a:solidFill>
                  <a:schemeClr val="tx1"/>
                </a:solidFill>
                <a:latin typeface="Arial Unicode MS" pitchFamily="34" charset="-128"/>
              </a:defRPr>
            </a:lvl9pPr>
          </a:lstStyle>
          <a:p>
            <a:pPr>
              <a:spcBef>
                <a:spcPct val="50000"/>
              </a:spcBef>
            </a:pPr>
            <a:r>
              <a:rPr lang="fr-FR" altLang="de-DE" sz="2600" b="1" i="0" dirty="0" smtClean="0"/>
              <a:t>Fédéralisme</a:t>
            </a:r>
            <a:endParaRPr lang="fr-FR" altLang="de-DE" sz="2600" b="1" i="0" dirty="0"/>
          </a:p>
        </p:txBody>
      </p:sp>
      <p:sp>
        <p:nvSpPr>
          <p:cNvPr id="10246" name="Rectangle 6"/>
          <p:cNvSpPr>
            <a:spLocks noChangeArrowheads="1"/>
          </p:cNvSpPr>
          <p:nvPr/>
        </p:nvSpPr>
        <p:spPr bwMode="auto">
          <a:xfrm>
            <a:off x="1042988" y="2636838"/>
            <a:ext cx="1152525" cy="2520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i="1">
                <a:solidFill>
                  <a:schemeClr val="tx1"/>
                </a:solidFill>
                <a:latin typeface="Arial Unicode MS" pitchFamily="34" charset="-128"/>
              </a:defRPr>
            </a:lvl1pPr>
            <a:lvl2pPr marL="742950" indent="-285750" eaLnBrk="0" hangingPunct="0">
              <a:defRPr i="1">
                <a:solidFill>
                  <a:schemeClr val="tx1"/>
                </a:solidFill>
                <a:latin typeface="Arial Unicode MS" pitchFamily="34" charset="-128"/>
              </a:defRPr>
            </a:lvl2pPr>
            <a:lvl3pPr marL="1143000" indent="-228600" eaLnBrk="0" hangingPunct="0">
              <a:defRPr i="1">
                <a:solidFill>
                  <a:schemeClr val="tx1"/>
                </a:solidFill>
                <a:latin typeface="Arial Unicode MS" pitchFamily="34" charset="-128"/>
              </a:defRPr>
            </a:lvl3pPr>
            <a:lvl4pPr marL="1600200" indent="-228600" eaLnBrk="0" hangingPunct="0">
              <a:defRPr i="1">
                <a:solidFill>
                  <a:schemeClr val="tx1"/>
                </a:solidFill>
                <a:latin typeface="Arial Unicode MS" pitchFamily="34" charset="-128"/>
              </a:defRPr>
            </a:lvl4pPr>
            <a:lvl5pPr marL="2057400" indent="-228600" eaLnBrk="0" hangingPunct="0">
              <a:defRPr i="1">
                <a:solidFill>
                  <a:schemeClr val="tx1"/>
                </a:solidFill>
                <a:latin typeface="Arial Unicode MS" pitchFamily="34" charset="-128"/>
              </a:defRPr>
            </a:lvl5pPr>
            <a:lvl6pPr marL="2514600" indent="-228600" eaLnBrk="0" fontAlgn="base" hangingPunct="0">
              <a:spcBef>
                <a:spcPct val="0"/>
              </a:spcBef>
              <a:spcAft>
                <a:spcPct val="0"/>
              </a:spcAft>
              <a:defRPr i="1">
                <a:solidFill>
                  <a:schemeClr val="tx1"/>
                </a:solidFill>
                <a:latin typeface="Arial Unicode MS" pitchFamily="34" charset="-128"/>
              </a:defRPr>
            </a:lvl6pPr>
            <a:lvl7pPr marL="2971800" indent="-228600" eaLnBrk="0" fontAlgn="base" hangingPunct="0">
              <a:spcBef>
                <a:spcPct val="0"/>
              </a:spcBef>
              <a:spcAft>
                <a:spcPct val="0"/>
              </a:spcAft>
              <a:defRPr i="1">
                <a:solidFill>
                  <a:schemeClr val="tx1"/>
                </a:solidFill>
                <a:latin typeface="Arial Unicode MS" pitchFamily="34" charset="-128"/>
              </a:defRPr>
            </a:lvl7pPr>
            <a:lvl8pPr marL="3429000" indent="-228600" eaLnBrk="0" fontAlgn="base" hangingPunct="0">
              <a:spcBef>
                <a:spcPct val="0"/>
              </a:spcBef>
              <a:spcAft>
                <a:spcPct val="0"/>
              </a:spcAft>
              <a:defRPr i="1">
                <a:solidFill>
                  <a:schemeClr val="tx1"/>
                </a:solidFill>
                <a:latin typeface="Arial Unicode MS" pitchFamily="34" charset="-128"/>
              </a:defRPr>
            </a:lvl8pPr>
            <a:lvl9pPr marL="3886200" indent="-228600" eaLnBrk="0" fontAlgn="base" hangingPunct="0">
              <a:spcBef>
                <a:spcPct val="0"/>
              </a:spcBef>
              <a:spcAft>
                <a:spcPct val="0"/>
              </a:spcAft>
              <a:defRPr i="1">
                <a:solidFill>
                  <a:schemeClr val="tx1"/>
                </a:solidFill>
                <a:latin typeface="Arial Unicode MS" pitchFamily="34" charset="-128"/>
              </a:defRPr>
            </a:lvl9pPr>
          </a:lstStyle>
          <a:p>
            <a:pPr eaLnBrk="1" hangingPunct="1"/>
            <a:endParaRPr lang="de-CH" altLang="de-DE"/>
          </a:p>
        </p:txBody>
      </p:sp>
      <p:sp>
        <p:nvSpPr>
          <p:cNvPr id="10247" name="Text Box 7"/>
          <p:cNvSpPr txBox="1">
            <a:spLocks noChangeArrowheads="1"/>
          </p:cNvSpPr>
          <p:nvPr/>
        </p:nvSpPr>
        <p:spPr bwMode="auto">
          <a:xfrm rot="-5400000">
            <a:off x="2837656" y="3644107"/>
            <a:ext cx="237648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Unicode MS" pitchFamily="34" charset="-128"/>
              </a:defRPr>
            </a:lvl1pPr>
            <a:lvl2pPr marL="742950" indent="-285750" eaLnBrk="0" hangingPunct="0">
              <a:defRPr i="1">
                <a:solidFill>
                  <a:schemeClr val="tx1"/>
                </a:solidFill>
                <a:latin typeface="Arial Unicode MS" pitchFamily="34" charset="-128"/>
              </a:defRPr>
            </a:lvl2pPr>
            <a:lvl3pPr marL="1143000" indent="-228600" eaLnBrk="0" hangingPunct="0">
              <a:defRPr i="1">
                <a:solidFill>
                  <a:schemeClr val="tx1"/>
                </a:solidFill>
                <a:latin typeface="Arial Unicode MS" pitchFamily="34" charset="-128"/>
              </a:defRPr>
            </a:lvl3pPr>
            <a:lvl4pPr marL="1600200" indent="-228600" eaLnBrk="0" hangingPunct="0">
              <a:defRPr i="1">
                <a:solidFill>
                  <a:schemeClr val="tx1"/>
                </a:solidFill>
                <a:latin typeface="Arial Unicode MS" pitchFamily="34" charset="-128"/>
              </a:defRPr>
            </a:lvl4pPr>
            <a:lvl5pPr marL="2057400" indent="-228600" eaLnBrk="0" hangingPunct="0">
              <a:defRPr i="1">
                <a:solidFill>
                  <a:schemeClr val="tx1"/>
                </a:solidFill>
                <a:latin typeface="Arial Unicode MS" pitchFamily="34" charset="-128"/>
              </a:defRPr>
            </a:lvl5pPr>
            <a:lvl6pPr marL="2514600" indent="-228600" eaLnBrk="0" fontAlgn="base" hangingPunct="0">
              <a:spcBef>
                <a:spcPct val="0"/>
              </a:spcBef>
              <a:spcAft>
                <a:spcPct val="0"/>
              </a:spcAft>
              <a:defRPr i="1">
                <a:solidFill>
                  <a:schemeClr val="tx1"/>
                </a:solidFill>
                <a:latin typeface="Arial Unicode MS" pitchFamily="34" charset="-128"/>
              </a:defRPr>
            </a:lvl6pPr>
            <a:lvl7pPr marL="2971800" indent="-228600" eaLnBrk="0" fontAlgn="base" hangingPunct="0">
              <a:spcBef>
                <a:spcPct val="0"/>
              </a:spcBef>
              <a:spcAft>
                <a:spcPct val="0"/>
              </a:spcAft>
              <a:defRPr i="1">
                <a:solidFill>
                  <a:schemeClr val="tx1"/>
                </a:solidFill>
                <a:latin typeface="Arial Unicode MS" pitchFamily="34" charset="-128"/>
              </a:defRPr>
            </a:lvl7pPr>
            <a:lvl8pPr marL="3429000" indent="-228600" eaLnBrk="0" fontAlgn="base" hangingPunct="0">
              <a:spcBef>
                <a:spcPct val="0"/>
              </a:spcBef>
              <a:spcAft>
                <a:spcPct val="0"/>
              </a:spcAft>
              <a:defRPr i="1">
                <a:solidFill>
                  <a:schemeClr val="tx1"/>
                </a:solidFill>
                <a:latin typeface="Arial Unicode MS" pitchFamily="34" charset="-128"/>
              </a:defRPr>
            </a:lvl8pPr>
            <a:lvl9pPr marL="3886200" indent="-228600" eaLnBrk="0" fontAlgn="base" hangingPunct="0">
              <a:spcBef>
                <a:spcPct val="0"/>
              </a:spcBef>
              <a:spcAft>
                <a:spcPct val="0"/>
              </a:spcAft>
              <a:defRPr i="1">
                <a:solidFill>
                  <a:schemeClr val="tx1"/>
                </a:solidFill>
                <a:latin typeface="Arial Unicode MS" pitchFamily="34" charset="-128"/>
              </a:defRPr>
            </a:lvl9pPr>
          </a:lstStyle>
          <a:p>
            <a:pPr>
              <a:spcBef>
                <a:spcPct val="50000"/>
              </a:spcBef>
            </a:pPr>
            <a:r>
              <a:rPr lang="fr-FR" altLang="de-DE" sz="2600" b="1" i="0" dirty="0" smtClean="0"/>
              <a:t>Concordance</a:t>
            </a:r>
            <a:endParaRPr lang="fr-FR" altLang="de-DE" sz="2200" b="1" i="0" dirty="0"/>
          </a:p>
        </p:txBody>
      </p:sp>
      <p:sp>
        <p:nvSpPr>
          <p:cNvPr id="10248" name="Rectangle 8"/>
          <p:cNvSpPr>
            <a:spLocks noChangeArrowheads="1"/>
          </p:cNvSpPr>
          <p:nvPr/>
        </p:nvSpPr>
        <p:spPr bwMode="auto">
          <a:xfrm>
            <a:off x="3779838" y="2636838"/>
            <a:ext cx="1152525" cy="2520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i="1">
                <a:solidFill>
                  <a:schemeClr val="tx1"/>
                </a:solidFill>
                <a:latin typeface="Arial Unicode MS" pitchFamily="34" charset="-128"/>
              </a:defRPr>
            </a:lvl1pPr>
            <a:lvl2pPr marL="742950" indent="-285750" eaLnBrk="0" hangingPunct="0">
              <a:defRPr i="1">
                <a:solidFill>
                  <a:schemeClr val="tx1"/>
                </a:solidFill>
                <a:latin typeface="Arial Unicode MS" pitchFamily="34" charset="-128"/>
              </a:defRPr>
            </a:lvl2pPr>
            <a:lvl3pPr marL="1143000" indent="-228600" eaLnBrk="0" hangingPunct="0">
              <a:defRPr i="1">
                <a:solidFill>
                  <a:schemeClr val="tx1"/>
                </a:solidFill>
                <a:latin typeface="Arial Unicode MS" pitchFamily="34" charset="-128"/>
              </a:defRPr>
            </a:lvl3pPr>
            <a:lvl4pPr marL="1600200" indent="-228600" eaLnBrk="0" hangingPunct="0">
              <a:defRPr i="1">
                <a:solidFill>
                  <a:schemeClr val="tx1"/>
                </a:solidFill>
                <a:latin typeface="Arial Unicode MS" pitchFamily="34" charset="-128"/>
              </a:defRPr>
            </a:lvl4pPr>
            <a:lvl5pPr marL="2057400" indent="-228600" eaLnBrk="0" hangingPunct="0">
              <a:defRPr i="1">
                <a:solidFill>
                  <a:schemeClr val="tx1"/>
                </a:solidFill>
                <a:latin typeface="Arial Unicode MS" pitchFamily="34" charset="-128"/>
              </a:defRPr>
            </a:lvl5pPr>
            <a:lvl6pPr marL="2514600" indent="-228600" eaLnBrk="0" fontAlgn="base" hangingPunct="0">
              <a:spcBef>
                <a:spcPct val="0"/>
              </a:spcBef>
              <a:spcAft>
                <a:spcPct val="0"/>
              </a:spcAft>
              <a:defRPr i="1">
                <a:solidFill>
                  <a:schemeClr val="tx1"/>
                </a:solidFill>
                <a:latin typeface="Arial Unicode MS" pitchFamily="34" charset="-128"/>
              </a:defRPr>
            </a:lvl6pPr>
            <a:lvl7pPr marL="2971800" indent="-228600" eaLnBrk="0" fontAlgn="base" hangingPunct="0">
              <a:spcBef>
                <a:spcPct val="0"/>
              </a:spcBef>
              <a:spcAft>
                <a:spcPct val="0"/>
              </a:spcAft>
              <a:defRPr i="1">
                <a:solidFill>
                  <a:schemeClr val="tx1"/>
                </a:solidFill>
                <a:latin typeface="Arial Unicode MS" pitchFamily="34" charset="-128"/>
              </a:defRPr>
            </a:lvl7pPr>
            <a:lvl8pPr marL="3429000" indent="-228600" eaLnBrk="0" fontAlgn="base" hangingPunct="0">
              <a:spcBef>
                <a:spcPct val="0"/>
              </a:spcBef>
              <a:spcAft>
                <a:spcPct val="0"/>
              </a:spcAft>
              <a:defRPr i="1">
                <a:solidFill>
                  <a:schemeClr val="tx1"/>
                </a:solidFill>
                <a:latin typeface="Arial Unicode MS" pitchFamily="34" charset="-128"/>
              </a:defRPr>
            </a:lvl8pPr>
            <a:lvl9pPr marL="3886200" indent="-228600" eaLnBrk="0" fontAlgn="base" hangingPunct="0">
              <a:spcBef>
                <a:spcPct val="0"/>
              </a:spcBef>
              <a:spcAft>
                <a:spcPct val="0"/>
              </a:spcAft>
              <a:defRPr i="1">
                <a:solidFill>
                  <a:schemeClr val="tx1"/>
                </a:solidFill>
                <a:latin typeface="Arial Unicode MS" pitchFamily="34" charset="-128"/>
              </a:defRPr>
            </a:lvl9pPr>
          </a:lstStyle>
          <a:p>
            <a:pPr eaLnBrk="1" hangingPunct="1"/>
            <a:endParaRPr lang="de-CH" altLang="de-DE"/>
          </a:p>
        </p:txBody>
      </p:sp>
      <p:sp>
        <p:nvSpPr>
          <p:cNvPr id="10249" name="Text Box 9"/>
          <p:cNvSpPr txBox="1">
            <a:spLocks noChangeArrowheads="1"/>
          </p:cNvSpPr>
          <p:nvPr/>
        </p:nvSpPr>
        <p:spPr bwMode="auto">
          <a:xfrm rot="-5400000">
            <a:off x="5914232" y="3370868"/>
            <a:ext cx="2376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Unicode MS" pitchFamily="34" charset="-128"/>
              </a:defRPr>
            </a:lvl1pPr>
            <a:lvl2pPr marL="742950" indent="-285750" eaLnBrk="0" hangingPunct="0">
              <a:defRPr i="1">
                <a:solidFill>
                  <a:schemeClr val="tx1"/>
                </a:solidFill>
                <a:latin typeface="Arial Unicode MS" pitchFamily="34" charset="-128"/>
              </a:defRPr>
            </a:lvl2pPr>
            <a:lvl3pPr marL="1143000" indent="-228600" eaLnBrk="0" hangingPunct="0">
              <a:defRPr i="1">
                <a:solidFill>
                  <a:schemeClr val="tx1"/>
                </a:solidFill>
                <a:latin typeface="Arial Unicode MS" pitchFamily="34" charset="-128"/>
              </a:defRPr>
            </a:lvl3pPr>
            <a:lvl4pPr marL="1600200" indent="-228600" eaLnBrk="0" hangingPunct="0">
              <a:defRPr i="1">
                <a:solidFill>
                  <a:schemeClr val="tx1"/>
                </a:solidFill>
                <a:latin typeface="Arial Unicode MS" pitchFamily="34" charset="-128"/>
              </a:defRPr>
            </a:lvl4pPr>
            <a:lvl5pPr marL="2057400" indent="-228600" eaLnBrk="0" hangingPunct="0">
              <a:defRPr i="1">
                <a:solidFill>
                  <a:schemeClr val="tx1"/>
                </a:solidFill>
                <a:latin typeface="Arial Unicode MS" pitchFamily="34" charset="-128"/>
              </a:defRPr>
            </a:lvl5pPr>
            <a:lvl6pPr marL="2514600" indent="-228600" eaLnBrk="0" fontAlgn="base" hangingPunct="0">
              <a:spcBef>
                <a:spcPct val="0"/>
              </a:spcBef>
              <a:spcAft>
                <a:spcPct val="0"/>
              </a:spcAft>
              <a:defRPr i="1">
                <a:solidFill>
                  <a:schemeClr val="tx1"/>
                </a:solidFill>
                <a:latin typeface="Arial Unicode MS" pitchFamily="34" charset="-128"/>
              </a:defRPr>
            </a:lvl6pPr>
            <a:lvl7pPr marL="2971800" indent="-228600" eaLnBrk="0" fontAlgn="base" hangingPunct="0">
              <a:spcBef>
                <a:spcPct val="0"/>
              </a:spcBef>
              <a:spcAft>
                <a:spcPct val="0"/>
              </a:spcAft>
              <a:defRPr i="1">
                <a:solidFill>
                  <a:schemeClr val="tx1"/>
                </a:solidFill>
                <a:latin typeface="Arial Unicode MS" pitchFamily="34" charset="-128"/>
              </a:defRPr>
            </a:lvl7pPr>
            <a:lvl8pPr marL="3429000" indent="-228600" eaLnBrk="0" fontAlgn="base" hangingPunct="0">
              <a:spcBef>
                <a:spcPct val="0"/>
              </a:spcBef>
              <a:spcAft>
                <a:spcPct val="0"/>
              </a:spcAft>
              <a:defRPr i="1">
                <a:solidFill>
                  <a:schemeClr val="tx1"/>
                </a:solidFill>
                <a:latin typeface="Arial Unicode MS" pitchFamily="34" charset="-128"/>
              </a:defRPr>
            </a:lvl8pPr>
            <a:lvl9pPr marL="3886200" indent="-228600" eaLnBrk="0" fontAlgn="base" hangingPunct="0">
              <a:spcBef>
                <a:spcPct val="0"/>
              </a:spcBef>
              <a:spcAft>
                <a:spcPct val="0"/>
              </a:spcAft>
              <a:defRPr i="1">
                <a:solidFill>
                  <a:schemeClr val="tx1"/>
                </a:solidFill>
                <a:latin typeface="Arial Unicode MS" pitchFamily="34" charset="-128"/>
              </a:defRPr>
            </a:lvl9pPr>
          </a:lstStyle>
          <a:p>
            <a:pPr>
              <a:spcBef>
                <a:spcPct val="50000"/>
              </a:spcBef>
            </a:pPr>
            <a:r>
              <a:rPr lang="fr-FR" altLang="de-DE" sz="2600" b="1" i="0" dirty="0" smtClean="0"/>
              <a:t>Démocratie directe</a:t>
            </a:r>
            <a:endParaRPr lang="fr-FR" altLang="de-DE" sz="2600" b="1" i="0" dirty="0"/>
          </a:p>
        </p:txBody>
      </p:sp>
      <p:sp>
        <p:nvSpPr>
          <p:cNvPr id="10250" name="Rectangle 10"/>
          <p:cNvSpPr>
            <a:spLocks noChangeArrowheads="1"/>
          </p:cNvSpPr>
          <p:nvPr/>
        </p:nvSpPr>
        <p:spPr bwMode="auto">
          <a:xfrm>
            <a:off x="6659563" y="2636838"/>
            <a:ext cx="1152525" cy="2520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i="1">
                <a:solidFill>
                  <a:schemeClr val="tx1"/>
                </a:solidFill>
                <a:latin typeface="Arial Unicode MS" pitchFamily="34" charset="-128"/>
              </a:defRPr>
            </a:lvl1pPr>
            <a:lvl2pPr marL="742950" indent="-285750" eaLnBrk="0" hangingPunct="0">
              <a:defRPr i="1">
                <a:solidFill>
                  <a:schemeClr val="tx1"/>
                </a:solidFill>
                <a:latin typeface="Arial Unicode MS" pitchFamily="34" charset="-128"/>
              </a:defRPr>
            </a:lvl2pPr>
            <a:lvl3pPr marL="1143000" indent="-228600" eaLnBrk="0" hangingPunct="0">
              <a:defRPr i="1">
                <a:solidFill>
                  <a:schemeClr val="tx1"/>
                </a:solidFill>
                <a:latin typeface="Arial Unicode MS" pitchFamily="34" charset="-128"/>
              </a:defRPr>
            </a:lvl3pPr>
            <a:lvl4pPr marL="1600200" indent="-228600" eaLnBrk="0" hangingPunct="0">
              <a:defRPr i="1">
                <a:solidFill>
                  <a:schemeClr val="tx1"/>
                </a:solidFill>
                <a:latin typeface="Arial Unicode MS" pitchFamily="34" charset="-128"/>
              </a:defRPr>
            </a:lvl4pPr>
            <a:lvl5pPr marL="2057400" indent="-228600" eaLnBrk="0" hangingPunct="0">
              <a:defRPr i="1">
                <a:solidFill>
                  <a:schemeClr val="tx1"/>
                </a:solidFill>
                <a:latin typeface="Arial Unicode MS" pitchFamily="34" charset="-128"/>
              </a:defRPr>
            </a:lvl5pPr>
            <a:lvl6pPr marL="2514600" indent="-228600" eaLnBrk="0" fontAlgn="base" hangingPunct="0">
              <a:spcBef>
                <a:spcPct val="0"/>
              </a:spcBef>
              <a:spcAft>
                <a:spcPct val="0"/>
              </a:spcAft>
              <a:defRPr i="1">
                <a:solidFill>
                  <a:schemeClr val="tx1"/>
                </a:solidFill>
                <a:latin typeface="Arial Unicode MS" pitchFamily="34" charset="-128"/>
              </a:defRPr>
            </a:lvl6pPr>
            <a:lvl7pPr marL="2971800" indent="-228600" eaLnBrk="0" fontAlgn="base" hangingPunct="0">
              <a:spcBef>
                <a:spcPct val="0"/>
              </a:spcBef>
              <a:spcAft>
                <a:spcPct val="0"/>
              </a:spcAft>
              <a:defRPr i="1">
                <a:solidFill>
                  <a:schemeClr val="tx1"/>
                </a:solidFill>
                <a:latin typeface="Arial Unicode MS" pitchFamily="34" charset="-128"/>
              </a:defRPr>
            </a:lvl7pPr>
            <a:lvl8pPr marL="3429000" indent="-228600" eaLnBrk="0" fontAlgn="base" hangingPunct="0">
              <a:spcBef>
                <a:spcPct val="0"/>
              </a:spcBef>
              <a:spcAft>
                <a:spcPct val="0"/>
              </a:spcAft>
              <a:defRPr i="1">
                <a:solidFill>
                  <a:schemeClr val="tx1"/>
                </a:solidFill>
                <a:latin typeface="Arial Unicode MS" pitchFamily="34" charset="-128"/>
              </a:defRPr>
            </a:lvl8pPr>
            <a:lvl9pPr marL="3886200" indent="-228600" eaLnBrk="0" fontAlgn="base" hangingPunct="0">
              <a:spcBef>
                <a:spcPct val="0"/>
              </a:spcBef>
              <a:spcAft>
                <a:spcPct val="0"/>
              </a:spcAft>
              <a:defRPr i="1">
                <a:solidFill>
                  <a:schemeClr val="tx1"/>
                </a:solidFill>
                <a:latin typeface="Arial Unicode MS" pitchFamily="34" charset="-128"/>
              </a:defRPr>
            </a:lvl9pPr>
          </a:lstStyle>
          <a:p>
            <a:pPr eaLnBrk="1" hangingPunct="1"/>
            <a:endParaRPr lang="de-CH" altLang="de-DE"/>
          </a:p>
        </p:txBody>
      </p:sp>
      <p:sp>
        <p:nvSpPr>
          <p:cNvPr id="10251" name="AutoShape 11"/>
          <p:cNvSpPr>
            <a:spLocks noChangeArrowheads="1"/>
          </p:cNvSpPr>
          <p:nvPr/>
        </p:nvSpPr>
        <p:spPr bwMode="auto">
          <a:xfrm>
            <a:off x="1042988" y="1628775"/>
            <a:ext cx="6769100" cy="936625"/>
          </a:xfrm>
          <a:prstGeom prst="triangle">
            <a:avLst>
              <a:gd name="adj" fmla="val 5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i="1">
                <a:solidFill>
                  <a:schemeClr val="tx1"/>
                </a:solidFill>
                <a:latin typeface="Arial Unicode MS" pitchFamily="34" charset="-128"/>
              </a:defRPr>
            </a:lvl1pPr>
            <a:lvl2pPr marL="742950" indent="-285750" eaLnBrk="0" hangingPunct="0">
              <a:defRPr i="1">
                <a:solidFill>
                  <a:schemeClr val="tx1"/>
                </a:solidFill>
                <a:latin typeface="Arial Unicode MS" pitchFamily="34" charset="-128"/>
              </a:defRPr>
            </a:lvl2pPr>
            <a:lvl3pPr marL="1143000" indent="-228600" eaLnBrk="0" hangingPunct="0">
              <a:defRPr i="1">
                <a:solidFill>
                  <a:schemeClr val="tx1"/>
                </a:solidFill>
                <a:latin typeface="Arial Unicode MS" pitchFamily="34" charset="-128"/>
              </a:defRPr>
            </a:lvl3pPr>
            <a:lvl4pPr marL="1600200" indent="-228600" eaLnBrk="0" hangingPunct="0">
              <a:defRPr i="1">
                <a:solidFill>
                  <a:schemeClr val="tx1"/>
                </a:solidFill>
                <a:latin typeface="Arial Unicode MS" pitchFamily="34" charset="-128"/>
              </a:defRPr>
            </a:lvl4pPr>
            <a:lvl5pPr marL="2057400" indent="-228600" eaLnBrk="0" hangingPunct="0">
              <a:defRPr i="1">
                <a:solidFill>
                  <a:schemeClr val="tx1"/>
                </a:solidFill>
                <a:latin typeface="Arial Unicode MS" pitchFamily="34" charset="-128"/>
              </a:defRPr>
            </a:lvl5pPr>
            <a:lvl6pPr marL="2514600" indent="-228600" eaLnBrk="0" fontAlgn="base" hangingPunct="0">
              <a:spcBef>
                <a:spcPct val="0"/>
              </a:spcBef>
              <a:spcAft>
                <a:spcPct val="0"/>
              </a:spcAft>
              <a:defRPr i="1">
                <a:solidFill>
                  <a:schemeClr val="tx1"/>
                </a:solidFill>
                <a:latin typeface="Arial Unicode MS" pitchFamily="34" charset="-128"/>
              </a:defRPr>
            </a:lvl6pPr>
            <a:lvl7pPr marL="2971800" indent="-228600" eaLnBrk="0" fontAlgn="base" hangingPunct="0">
              <a:spcBef>
                <a:spcPct val="0"/>
              </a:spcBef>
              <a:spcAft>
                <a:spcPct val="0"/>
              </a:spcAft>
              <a:defRPr i="1">
                <a:solidFill>
                  <a:schemeClr val="tx1"/>
                </a:solidFill>
                <a:latin typeface="Arial Unicode MS" pitchFamily="34" charset="-128"/>
              </a:defRPr>
            </a:lvl7pPr>
            <a:lvl8pPr marL="3429000" indent="-228600" eaLnBrk="0" fontAlgn="base" hangingPunct="0">
              <a:spcBef>
                <a:spcPct val="0"/>
              </a:spcBef>
              <a:spcAft>
                <a:spcPct val="0"/>
              </a:spcAft>
              <a:defRPr i="1">
                <a:solidFill>
                  <a:schemeClr val="tx1"/>
                </a:solidFill>
                <a:latin typeface="Arial Unicode MS" pitchFamily="34" charset="-128"/>
              </a:defRPr>
            </a:lvl8pPr>
            <a:lvl9pPr marL="3886200" indent="-228600" eaLnBrk="0" fontAlgn="base" hangingPunct="0">
              <a:spcBef>
                <a:spcPct val="0"/>
              </a:spcBef>
              <a:spcAft>
                <a:spcPct val="0"/>
              </a:spcAft>
              <a:defRPr i="1">
                <a:solidFill>
                  <a:schemeClr val="tx1"/>
                </a:solidFill>
                <a:latin typeface="Arial Unicode MS" pitchFamily="34" charset="-128"/>
              </a:defRPr>
            </a:lvl9pPr>
          </a:lstStyle>
          <a:p>
            <a:pPr eaLnBrk="1" hangingPunct="1"/>
            <a:endParaRPr lang="de-CH" altLang="de-DE"/>
          </a:p>
        </p:txBody>
      </p:sp>
      <p:sp>
        <p:nvSpPr>
          <p:cNvPr id="10252" name="Text Box 12"/>
          <p:cNvSpPr txBox="1">
            <a:spLocks noChangeArrowheads="1"/>
          </p:cNvSpPr>
          <p:nvPr/>
        </p:nvSpPr>
        <p:spPr bwMode="auto">
          <a:xfrm>
            <a:off x="3203575" y="1844675"/>
            <a:ext cx="2376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Unicode MS" pitchFamily="34" charset="-128"/>
              </a:defRPr>
            </a:lvl1pPr>
            <a:lvl2pPr marL="742950" indent="-285750" eaLnBrk="0" hangingPunct="0">
              <a:defRPr i="1">
                <a:solidFill>
                  <a:schemeClr val="tx1"/>
                </a:solidFill>
                <a:latin typeface="Arial Unicode MS" pitchFamily="34" charset="-128"/>
              </a:defRPr>
            </a:lvl2pPr>
            <a:lvl3pPr marL="1143000" indent="-228600" eaLnBrk="0" hangingPunct="0">
              <a:defRPr i="1">
                <a:solidFill>
                  <a:schemeClr val="tx1"/>
                </a:solidFill>
                <a:latin typeface="Arial Unicode MS" pitchFamily="34" charset="-128"/>
              </a:defRPr>
            </a:lvl3pPr>
            <a:lvl4pPr marL="1600200" indent="-228600" eaLnBrk="0" hangingPunct="0">
              <a:defRPr i="1">
                <a:solidFill>
                  <a:schemeClr val="tx1"/>
                </a:solidFill>
                <a:latin typeface="Arial Unicode MS" pitchFamily="34" charset="-128"/>
              </a:defRPr>
            </a:lvl4pPr>
            <a:lvl5pPr marL="2057400" indent="-228600" eaLnBrk="0" hangingPunct="0">
              <a:defRPr i="1">
                <a:solidFill>
                  <a:schemeClr val="tx1"/>
                </a:solidFill>
                <a:latin typeface="Arial Unicode MS" pitchFamily="34" charset="-128"/>
              </a:defRPr>
            </a:lvl5pPr>
            <a:lvl6pPr marL="2514600" indent="-228600" eaLnBrk="0" fontAlgn="base" hangingPunct="0">
              <a:spcBef>
                <a:spcPct val="0"/>
              </a:spcBef>
              <a:spcAft>
                <a:spcPct val="0"/>
              </a:spcAft>
              <a:defRPr i="1">
                <a:solidFill>
                  <a:schemeClr val="tx1"/>
                </a:solidFill>
                <a:latin typeface="Arial Unicode MS" pitchFamily="34" charset="-128"/>
              </a:defRPr>
            </a:lvl6pPr>
            <a:lvl7pPr marL="2971800" indent="-228600" eaLnBrk="0" fontAlgn="base" hangingPunct="0">
              <a:spcBef>
                <a:spcPct val="0"/>
              </a:spcBef>
              <a:spcAft>
                <a:spcPct val="0"/>
              </a:spcAft>
              <a:defRPr i="1">
                <a:solidFill>
                  <a:schemeClr val="tx1"/>
                </a:solidFill>
                <a:latin typeface="Arial Unicode MS" pitchFamily="34" charset="-128"/>
              </a:defRPr>
            </a:lvl7pPr>
            <a:lvl8pPr marL="3429000" indent="-228600" eaLnBrk="0" fontAlgn="base" hangingPunct="0">
              <a:spcBef>
                <a:spcPct val="0"/>
              </a:spcBef>
              <a:spcAft>
                <a:spcPct val="0"/>
              </a:spcAft>
              <a:defRPr i="1">
                <a:solidFill>
                  <a:schemeClr val="tx1"/>
                </a:solidFill>
                <a:latin typeface="Arial Unicode MS" pitchFamily="34" charset="-128"/>
              </a:defRPr>
            </a:lvl8pPr>
            <a:lvl9pPr marL="3886200" indent="-228600" eaLnBrk="0" fontAlgn="base" hangingPunct="0">
              <a:spcBef>
                <a:spcPct val="0"/>
              </a:spcBef>
              <a:spcAft>
                <a:spcPct val="0"/>
              </a:spcAft>
              <a:defRPr i="1">
                <a:solidFill>
                  <a:schemeClr val="tx1"/>
                </a:solidFill>
                <a:latin typeface="Arial Unicode MS" pitchFamily="34" charset="-128"/>
              </a:defRPr>
            </a:lvl9pPr>
          </a:lstStyle>
          <a:p>
            <a:pPr algn="ctr">
              <a:spcBef>
                <a:spcPct val="50000"/>
              </a:spcBef>
            </a:pPr>
            <a:r>
              <a:rPr lang="fr-FR" altLang="de-DE" sz="2400" b="1" i="0" dirty="0" smtClean="0">
                <a:solidFill>
                  <a:srgbClr val="FF0000"/>
                </a:solidFill>
              </a:rPr>
              <a:t>Politique(s</a:t>
            </a:r>
            <a:r>
              <a:rPr lang="de-CH" altLang="de-DE" sz="2400" b="1" i="0" dirty="0" smtClean="0">
                <a:solidFill>
                  <a:srgbClr val="FF0000"/>
                </a:solidFill>
              </a:rPr>
              <a:t>)</a:t>
            </a:r>
            <a:endParaRPr lang="de-DE" altLang="de-DE" sz="3200" b="1" i="0" dirty="0">
              <a:solidFill>
                <a:srgbClr val="FF0000"/>
              </a:solidFill>
            </a:endParaRPr>
          </a:p>
        </p:txBody>
      </p:sp>
      <p:sp>
        <p:nvSpPr>
          <p:cNvPr id="14" name="Rectangle 2"/>
          <p:cNvSpPr txBox="1">
            <a:spLocks noChangeArrowheads="1"/>
          </p:cNvSpPr>
          <p:nvPr/>
        </p:nvSpPr>
        <p:spPr bwMode="auto">
          <a:xfrm rot="16200000">
            <a:off x="6278438" y="2903190"/>
            <a:ext cx="4608512" cy="763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3000" b="1">
                <a:solidFill>
                  <a:srgbClr val="0099CC"/>
                </a:solidFill>
                <a:latin typeface="+mj-lt"/>
                <a:ea typeface="+mj-ea"/>
                <a:cs typeface="+mj-cs"/>
              </a:defRPr>
            </a:lvl1pPr>
            <a:lvl2pPr algn="ctr" rtl="0" eaLnBrk="0" fontAlgn="base" hangingPunct="0">
              <a:spcBef>
                <a:spcPct val="0"/>
              </a:spcBef>
              <a:spcAft>
                <a:spcPct val="0"/>
              </a:spcAft>
              <a:defRPr sz="3000" b="1">
                <a:solidFill>
                  <a:srgbClr val="0099CC"/>
                </a:solidFill>
                <a:latin typeface="Verdana" pitchFamily="1" charset="0"/>
                <a:ea typeface="ヒラギノ角ゴ Pro W3" pitchFamily="1" charset="-128"/>
              </a:defRPr>
            </a:lvl2pPr>
            <a:lvl3pPr algn="ctr" rtl="0" eaLnBrk="0" fontAlgn="base" hangingPunct="0">
              <a:spcBef>
                <a:spcPct val="0"/>
              </a:spcBef>
              <a:spcAft>
                <a:spcPct val="0"/>
              </a:spcAft>
              <a:defRPr sz="3000" b="1">
                <a:solidFill>
                  <a:srgbClr val="0099CC"/>
                </a:solidFill>
                <a:latin typeface="Verdana" pitchFamily="1" charset="0"/>
                <a:ea typeface="ヒラギノ角ゴ Pro W3" pitchFamily="1" charset="-128"/>
              </a:defRPr>
            </a:lvl3pPr>
            <a:lvl4pPr algn="ctr" rtl="0" eaLnBrk="0" fontAlgn="base" hangingPunct="0">
              <a:spcBef>
                <a:spcPct val="0"/>
              </a:spcBef>
              <a:spcAft>
                <a:spcPct val="0"/>
              </a:spcAft>
              <a:defRPr sz="3000" b="1">
                <a:solidFill>
                  <a:srgbClr val="0099CC"/>
                </a:solidFill>
                <a:latin typeface="Verdana" pitchFamily="1" charset="0"/>
                <a:ea typeface="ヒラギノ角ゴ Pro W3" pitchFamily="1" charset="-128"/>
              </a:defRPr>
            </a:lvl4pPr>
            <a:lvl5pPr algn="ctr" rtl="0" eaLnBrk="0" fontAlgn="base" hangingPunct="0">
              <a:spcBef>
                <a:spcPct val="0"/>
              </a:spcBef>
              <a:spcAft>
                <a:spcPct val="0"/>
              </a:spcAft>
              <a:defRPr sz="3000" b="1">
                <a:solidFill>
                  <a:srgbClr val="0099CC"/>
                </a:solidFill>
                <a:latin typeface="Verdana" pitchFamily="1" charset="0"/>
                <a:ea typeface="ヒラギノ角ゴ Pro W3" pitchFamily="1" charset="-128"/>
              </a:defRPr>
            </a:lvl5pPr>
            <a:lvl6pPr marL="4572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6pPr>
            <a:lvl7pPr marL="9144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7pPr>
            <a:lvl8pPr marL="13716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8pPr>
            <a:lvl9pPr marL="18288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9pPr>
          </a:lstStyle>
          <a:p>
            <a:pPr algn="l" eaLnBrk="1" hangingPunct="1"/>
            <a:r>
              <a:rPr lang="fr-FR" altLang="de-DE" sz="3800" kern="0" dirty="0" smtClean="0"/>
              <a:t>Power Sharing!</a:t>
            </a:r>
          </a:p>
        </p:txBody>
      </p:sp>
    </p:spTree>
    <p:extLst>
      <p:ext uri="{BB962C8B-B14F-4D97-AF65-F5344CB8AC3E}">
        <p14:creationId xmlns:p14="http://schemas.microsoft.com/office/powerpoint/2010/main" val="510485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55576" y="620688"/>
            <a:ext cx="7554912" cy="374650"/>
          </a:xfrm>
        </p:spPr>
        <p:txBody>
          <a:bodyPr/>
          <a:lstStyle/>
          <a:p>
            <a:r>
              <a:rPr lang="en-US" altLang="de-DE" sz="2400" dirty="0" smtClean="0"/>
              <a:t>Governance in International Relations</a:t>
            </a:r>
          </a:p>
        </p:txBody>
      </p:sp>
      <p:sp>
        <p:nvSpPr>
          <p:cNvPr id="12291" name="Rectangle 3"/>
          <p:cNvSpPr>
            <a:spLocks noGrp="1" noChangeArrowheads="1"/>
          </p:cNvSpPr>
          <p:nvPr>
            <p:ph type="body" idx="1"/>
          </p:nvPr>
        </p:nvSpPr>
        <p:spPr>
          <a:xfrm>
            <a:off x="899592" y="1870810"/>
            <a:ext cx="7640638" cy="4114800"/>
          </a:xfrm>
        </p:spPr>
        <p:txBody>
          <a:bodyPr/>
          <a:lstStyle/>
          <a:p>
            <a:r>
              <a:rPr lang="en-US" altLang="de-DE" sz="2000" dirty="0" smtClean="0"/>
              <a:t>Deciding without sovereignty -&gt; interaction and cooperation between governments, administrations and civil society organizations</a:t>
            </a:r>
          </a:p>
          <a:p>
            <a:endParaRPr lang="en-US" altLang="de-DE" sz="2000" dirty="0" smtClean="0"/>
          </a:p>
          <a:p>
            <a:r>
              <a:rPr lang="en-US" altLang="de-DE" sz="2000" dirty="0" smtClean="0"/>
              <a:t>No clear hierarchy, steering and control as a mixture of unilateral influence and cooperation, communication and negotiation, processes are more important than structures</a:t>
            </a:r>
          </a:p>
          <a:p>
            <a:endParaRPr lang="en-US" altLang="de-DE" sz="2000" dirty="0" smtClean="0"/>
          </a:p>
          <a:p>
            <a:pPr>
              <a:buFont typeface="Wingdings" pitchFamily="2" charset="2"/>
              <a:buNone/>
            </a:pPr>
            <a:endParaRPr lang="en-US" altLang="de-DE" dirty="0" smtClean="0"/>
          </a:p>
          <a:p>
            <a:endParaRPr lang="en-US" altLang="de-DE" dirty="0" smtClean="0"/>
          </a:p>
        </p:txBody>
      </p:sp>
      <p:sp>
        <p:nvSpPr>
          <p:cNvPr id="12292" name="Text Box 4"/>
          <p:cNvSpPr txBox="1">
            <a:spLocks noChangeArrowheads="1"/>
          </p:cNvSpPr>
          <p:nvPr/>
        </p:nvSpPr>
        <p:spPr bwMode="auto">
          <a:xfrm>
            <a:off x="1187624" y="5100427"/>
            <a:ext cx="42449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itchFamily="2" charset="2"/>
              <a:buChar char="§"/>
              <a:defRPr sz="2200">
                <a:solidFill>
                  <a:schemeClr val="tx1"/>
                </a:solidFill>
                <a:latin typeface="Verdana" pitchFamily="34" charset="0"/>
              </a:defRPr>
            </a:lvl1pPr>
            <a:lvl2pPr marL="742950" indent="-285750" algn="l">
              <a:lnSpc>
                <a:spcPct val="140000"/>
              </a:lnSpc>
              <a:spcBef>
                <a:spcPct val="20000"/>
              </a:spcBef>
              <a:buChar char="–"/>
              <a:defRPr>
                <a:solidFill>
                  <a:schemeClr val="hlink"/>
                </a:solidFill>
                <a:latin typeface="Verdana" pitchFamily="34" charset="0"/>
              </a:defRPr>
            </a:lvl2pPr>
            <a:lvl3pPr marL="1143000" indent="-228600" algn="l">
              <a:lnSpc>
                <a:spcPct val="140000"/>
              </a:lnSpc>
              <a:spcBef>
                <a:spcPct val="20000"/>
              </a:spcBef>
              <a:buChar char="•"/>
              <a:defRPr sz="1400">
                <a:solidFill>
                  <a:schemeClr val="folHlink"/>
                </a:solidFill>
                <a:latin typeface="Verdana" pitchFamily="34" charset="0"/>
              </a:defRPr>
            </a:lvl3pPr>
            <a:lvl4pPr marL="1600200" indent="-228600" algn="l">
              <a:lnSpc>
                <a:spcPct val="140000"/>
              </a:lnSpc>
              <a:spcBef>
                <a:spcPct val="20000"/>
              </a:spcBef>
              <a:buChar char="–"/>
              <a:defRPr sz="1400">
                <a:solidFill>
                  <a:schemeClr val="folHlink"/>
                </a:solidFill>
                <a:latin typeface="Verdana" pitchFamily="34" charset="0"/>
              </a:defRPr>
            </a:lvl4pPr>
            <a:lvl5pPr marL="2057400" indent="-228600" algn="l">
              <a:lnSpc>
                <a:spcPct val="140000"/>
              </a:lnSpc>
              <a:spcBef>
                <a:spcPct val="20000"/>
              </a:spcBef>
              <a:buChar char="»"/>
              <a:defRPr sz="1400">
                <a:solidFill>
                  <a:schemeClr val="folHlink"/>
                </a:solidFill>
                <a:latin typeface="Verdana"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itchFamily="34" charset="0"/>
              </a:defRPr>
            </a:lvl9pPr>
          </a:lstStyle>
          <a:p>
            <a:pPr>
              <a:lnSpc>
                <a:spcPct val="100000"/>
              </a:lnSpc>
              <a:spcBef>
                <a:spcPct val="50000"/>
              </a:spcBef>
              <a:buClrTx/>
              <a:buSzTx/>
              <a:buFontTx/>
              <a:buNone/>
            </a:pPr>
            <a:r>
              <a:rPr lang="de-CH" altLang="de-DE" sz="1600" dirty="0">
                <a:latin typeface="+mj-lt"/>
              </a:rPr>
              <a:t>Rosenau/</a:t>
            </a:r>
            <a:r>
              <a:rPr lang="de-CH" altLang="de-DE" sz="1600" dirty="0" err="1">
                <a:latin typeface="+mj-lt"/>
              </a:rPr>
              <a:t>Czempiel</a:t>
            </a:r>
            <a:r>
              <a:rPr lang="de-CH" altLang="de-DE" sz="1600" dirty="0">
                <a:latin typeface="+mj-lt"/>
              </a:rPr>
              <a:t> 1992</a:t>
            </a:r>
            <a:endParaRPr lang="de-DE" altLang="de-DE" sz="1600" dirty="0">
              <a:latin typeface="+mj-lt"/>
            </a:endParaRPr>
          </a:p>
        </p:txBody>
      </p:sp>
      <p:sp>
        <p:nvSpPr>
          <p:cNvPr id="5" name="Foliennummernplatzhalter 4"/>
          <p:cNvSpPr>
            <a:spLocks noGrp="1"/>
          </p:cNvSpPr>
          <p:nvPr>
            <p:ph type="sldNum" sz="quarter" idx="10"/>
          </p:nvPr>
        </p:nvSpPr>
        <p:spPr/>
        <p:txBody>
          <a:bodyPr/>
          <a:lstStyle/>
          <a:p>
            <a:pPr>
              <a:defRPr/>
            </a:pPr>
            <a:r>
              <a:rPr lang="fr-FR" smtClean="0"/>
              <a:t>| </a:t>
            </a:r>
            <a:r>
              <a:rPr lang="fr-FR" smtClean="0">
                <a:solidFill>
                  <a:schemeClr val="bg2"/>
                </a:solidFill>
              </a:rPr>
              <a:t>Diapositive </a:t>
            </a:r>
            <a:fld id="{9EAF4F25-1FB6-4ECA-A680-F137DFB90CD5}" type="slidenum">
              <a:rPr lang="fr-FR" smtClean="0">
                <a:solidFill>
                  <a:schemeClr val="bg2"/>
                </a:solidFill>
              </a:rPr>
              <a:pPr>
                <a:defRPr/>
              </a:pPr>
              <a:t>20</a:t>
            </a:fld>
            <a:r>
              <a:rPr lang="fr-FR" smtClean="0">
                <a:solidFill>
                  <a:schemeClr val="bg2"/>
                </a:solidFill>
              </a:rPr>
              <a:t> </a:t>
            </a:r>
            <a:r>
              <a:rPr lang="fr-FR" smtClean="0"/>
              <a:t>|</a:t>
            </a:r>
            <a:endParaRPr lang="fr-FR"/>
          </a:p>
        </p:txBody>
      </p:sp>
    </p:spTree>
    <p:extLst>
      <p:ext uri="{BB962C8B-B14F-4D97-AF65-F5344CB8AC3E}">
        <p14:creationId xmlns:p14="http://schemas.microsoft.com/office/powerpoint/2010/main" val="28873299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de-CH" altLang="de-DE" sz="2400" dirty="0" err="1" smtClean="0"/>
              <a:t>Governance</a:t>
            </a:r>
            <a:r>
              <a:rPr lang="de-CH" altLang="de-DE" sz="2400" dirty="0" smtClean="0"/>
              <a:t> </a:t>
            </a:r>
            <a:r>
              <a:rPr lang="de-CH" altLang="de-DE" sz="2400" dirty="0" err="1" smtClean="0"/>
              <a:t>and</a:t>
            </a:r>
            <a:r>
              <a:rPr lang="de-CH" altLang="de-DE" sz="2400" dirty="0" smtClean="0"/>
              <a:t> </a:t>
            </a:r>
            <a:r>
              <a:rPr lang="de-CH" altLang="de-DE" sz="2400" dirty="0" err="1" smtClean="0"/>
              <a:t>Policy</a:t>
            </a:r>
            <a:r>
              <a:rPr lang="de-CH" altLang="de-DE" sz="2400" dirty="0" smtClean="0"/>
              <a:t> </a:t>
            </a:r>
            <a:r>
              <a:rPr lang="de-CH" altLang="de-DE" sz="2400" dirty="0" err="1" smtClean="0"/>
              <a:t>research</a:t>
            </a:r>
            <a:endParaRPr lang="de-DE" altLang="de-DE" sz="2400" dirty="0" smtClean="0"/>
          </a:p>
        </p:txBody>
      </p:sp>
      <p:sp>
        <p:nvSpPr>
          <p:cNvPr id="13315" name="Rectangle 3"/>
          <p:cNvSpPr>
            <a:spLocks noGrp="1" noChangeArrowheads="1"/>
          </p:cNvSpPr>
          <p:nvPr>
            <p:ph type="body" idx="1"/>
          </p:nvPr>
        </p:nvSpPr>
        <p:spPr>
          <a:xfrm>
            <a:off x="971550" y="1484313"/>
            <a:ext cx="7640638" cy="4114800"/>
          </a:xfrm>
        </p:spPr>
        <p:txBody>
          <a:bodyPr/>
          <a:lstStyle/>
          <a:p>
            <a:r>
              <a:rPr lang="en-US" altLang="de-DE" sz="2000" dirty="0" smtClean="0"/>
              <a:t>The development of political programs and their implementation is no longer in the hands of the sovereign state only. </a:t>
            </a:r>
          </a:p>
          <a:p>
            <a:endParaRPr lang="en-US" altLang="de-DE" sz="2000" dirty="0" smtClean="0"/>
          </a:p>
          <a:p>
            <a:r>
              <a:rPr lang="en-US" altLang="de-DE" sz="2000" dirty="0" smtClean="0"/>
              <a:t>Strong cooperation between public and private actors.</a:t>
            </a:r>
          </a:p>
          <a:p>
            <a:endParaRPr lang="en-US" altLang="de-DE" sz="2000" dirty="0" smtClean="0"/>
          </a:p>
          <a:p>
            <a:r>
              <a:rPr lang="en-US" altLang="de-DE" sz="2000" dirty="0" smtClean="0"/>
              <a:t>Politics as management of interdependencies.</a:t>
            </a:r>
          </a:p>
          <a:p>
            <a:endParaRPr lang="en-US" altLang="de-DE" sz="2000" dirty="0" smtClean="0"/>
          </a:p>
          <a:p>
            <a:r>
              <a:rPr lang="en-US" altLang="de-DE" sz="2000" b="1" dirty="0" smtClean="0"/>
              <a:t>Steering and control as interactive processes between collective actors.</a:t>
            </a:r>
            <a:endParaRPr lang="en-US" altLang="de-DE" b="1" dirty="0" smtClean="0"/>
          </a:p>
        </p:txBody>
      </p:sp>
      <p:sp>
        <p:nvSpPr>
          <p:cNvPr id="13316" name="Text Box 4"/>
          <p:cNvSpPr txBox="1">
            <a:spLocks noChangeArrowheads="1"/>
          </p:cNvSpPr>
          <p:nvPr/>
        </p:nvSpPr>
        <p:spPr bwMode="auto">
          <a:xfrm>
            <a:off x="827029" y="5564188"/>
            <a:ext cx="32400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itchFamily="2" charset="2"/>
              <a:buChar char="§"/>
              <a:defRPr sz="2200">
                <a:solidFill>
                  <a:schemeClr val="tx1"/>
                </a:solidFill>
                <a:latin typeface="Verdana" pitchFamily="34" charset="0"/>
              </a:defRPr>
            </a:lvl1pPr>
            <a:lvl2pPr marL="742950" indent="-285750" algn="l">
              <a:lnSpc>
                <a:spcPct val="140000"/>
              </a:lnSpc>
              <a:spcBef>
                <a:spcPct val="20000"/>
              </a:spcBef>
              <a:buChar char="–"/>
              <a:defRPr>
                <a:solidFill>
                  <a:schemeClr val="hlink"/>
                </a:solidFill>
                <a:latin typeface="Verdana" pitchFamily="34" charset="0"/>
              </a:defRPr>
            </a:lvl2pPr>
            <a:lvl3pPr marL="1143000" indent="-228600" algn="l">
              <a:lnSpc>
                <a:spcPct val="140000"/>
              </a:lnSpc>
              <a:spcBef>
                <a:spcPct val="20000"/>
              </a:spcBef>
              <a:buChar char="•"/>
              <a:defRPr sz="1400">
                <a:solidFill>
                  <a:schemeClr val="folHlink"/>
                </a:solidFill>
                <a:latin typeface="Verdana" pitchFamily="34" charset="0"/>
              </a:defRPr>
            </a:lvl3pPr>
            <a:lvl4pPr marL="1600200" indent="-228600" algn="l">
              <a:lnSpc>
                <a:spcPct val="140000"/>
              </a:lnSpc>
              <a:spcBef>
                <a:spcPct val="20000"/>
              </a:spcBef>
              <a:buChar char="–"/>
              <a:defRPr sz="1400">
                <a:solidFill>
                  <a:schemeClr val="folHlink"/>
                </a:solidFill>
                <a:latin typeface="Verdana" pitchFamily="34" charset="0"/>
              </a:defRPr>
            </a:lvl4pPr>
            <a:lvl5pPr marL="2057400" indent="-228600" algn="l">
              <a:lnSpc>
                <a:spcPct val="140000"/>
              </a:lnSpc>
              <a:spcBef>
                <a:spcPct val="20000"/>
              </a:spcBef>
              <a:buChar char="»"/>
              <a:defRPr sz="1400">
                <a:solidFill>
                  <a:schemeClr val="folHlink"/>
                </a:solidFill>
                <a:latin typeface="Verdana"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itchFamily="34" charset="0"/>
              </a:defRPr>
            </a:lvl9pPr>
          </a:lstStyle>
          <a:p>
            <a:pPr>
              <a:lnSpc>
                <a:spcPct val="100000"/>
              </a:lnSpc>
              <a:spcBef>
                <a:spcPct val="50000"/>
              </a:spcBef>
              <a:buClrTx/>
              <a:buSzTx/>
              <a:buFontTx/>
              <a:buNone/>
            </a:pPr>
            <a:r>
              <a:rPr lang="de-CH" altLang="de-DE" sz="1600" dirty="0" err="1">
                <a:latin typeface="Arial" panose="020B0604020202020204" pitchFamily="34" charset="0"/>
                <a:cs typeface="Arial" panose="020B0604020202020204" pitchFamily="34" charset="0"/>
              </a:rPr>
              <a:t>Mayntz</a:t>
            </a:r>
            <a:r>
              <a:rPr lang="de-CH" altLang="de-DE" sz="1600" dirty="0">
                <a:latin typeface="Arial" panose="020B0604020202020204" pitchFamily="34" charset="0"/>
                <a:cs typeface="Arial" panose="020B0604020202020204" pitchFamily="34" charset="0"/>
              </a:rPr>
              <a:t> 1998</a:t>
            </a:r>
            <a:endParaRPr lang="de-DE" altLang="de-DE" sz="1600" dirty="0">
              <a:latin typeface="Arial" panose="020B0604020202020204" pitchFamily="34" charset="0"/>
              <a:cs typeface="Arial" panose="020B0604020202020204" pitchFamily="34" charset="0"/>
            </a:endParaRPr>
          </a:p>
        </p:txBody>
      </p:sp>
      <p:sp>
        <p:nvSpPr>
          <p:cNvPr id="5" name="Foliennummernplatzhalter 4"/>
          <p:cNvSpPr>
            <a:spLocks noGrp="1"/>
          </p:cNvSpPr>
          <p:nvPr>
            <p:ph type="sldNum" sz="quarter" idx="10"/>
          </p:nvPr>
        </p:nvSpPr>
        <p:spPr/>
        <p:txBody>
          <a:bodyPr/>
          <a:lstStyle/>
          <a:p>
            <a:pPr>
              <a:defRPr/>
            </a:pPr>
            <a:r>
              <a:rPr lang="fr-FR" smtClean="0"/>
              <a:t>| </a:t>
            </a:r>
            <a:r>
              <a:rPr lang="fr-FR" smtClean="0">
                <a:solidFill>
                  <a:schemeClr val="bg2"/>
                </a:solidFill>
              </a:rPr>
              <a:t>Diapositive </a:t>
            </a:r>
            <a:fld id="{770ACB73-BCB2-4A91-9240-3B04AC0CFDA2}" type="slidenum">
              <a:rPr lang="fr-FR" smtClean="0">
                <a:solidFill>
                  <a:schemeClr val="bg2"/>
                </a:solidFill>
              </a:rPr>
              <a:pPr>
                <a:defRPr/>
              </a:pPr>
              <a:t>21</a:t>
            </a:fld>
            <a:r>
              <a:rPr lang="fr-FR" smtClean="0">
                <a:solidFill>
                  <a:schemeClr val="bg2"/>
                </a:solidFill>
              </a:rPr>
              <a:t> </a:t>
            </a:r>
            <a:r>
              <a:rPr lang="fr-FR" smtClean="0"/>
              <a:t>|</a:t>
            </a:r>
            <a:endParaRPr lang="fr-FR"/>
          </a:p>
        </p:txBody>
      </p:sp>
    </p:spTree>
    <p:extLst>
      <p:ext uri="{BB962C8B-B14F-4D97-AF65-F5344CB8AC3E}">
        <p14:creationId xmlns:p14="http://schemas.microsoft.com/office/powerpoint/2010/main" val="14778404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599" y="116632"/>
            <a:ext cx="8686800" cy="990600"/>
          </a:xfrm>
        </p:spPr>
        <p:txBody>
          <a:bodyPr/>
          <a:lstStyle/>
          <a:p>
            <a:r>
              <a:rPr lang="de-CH" sz="2400" dirty="0" err="1" smtClean="0"/>
              <a:t>Vertical</a:t>
            </a:r>
            <a:r>
              <a:rPr lang="de-CH" sz="2400" dirty="0" smtClean="0"/>
              <a:t> </a:t>
            </a:r>
            <a:r>
              <a:rPr lang="de-CH" sz="2400" dirty="0" err="1" smtClean="0"/>
              <a:t>epistemic</a:t>
            </a:r>
            <a:r>
              <a:rPr lang="de-CH" sz="2400" dirty="0" smtClean="0"/>
              <a:t> </a:t>
            </a:r>
            <a:r>
              <a:rPr lang="de-CH" sz="2400" dirty="0" err="1" smtClean="0"/>
              <a:t>policy</a:t>
            </a:r>
            <a:r>
              <a:rPr lang="de-CH" sz="2400" dirty="0" smtClean="0"/>
              <a:t> </a:t>
            </a:r>
            <a:r>
              <a:rPr lang="de-CH" sz="2400" dirty="0" err="1" smtClean="0"/>
              <a:t>communities</a:t>
            </a:r>
            <a:r>
              <a:rPr lang="de-CH" sz="2400" dirty="0" smtClean="0"/>
              <a:t> </a:t>
            </a:r>
            <a:endParaRPr lang="de-CH" sz="2400" dirty="0"/>
          </a:p>
        </p:txBody>
      </p:sp>
      <p:pic>
        <p:nvPicPr>
          <p:cNvPr id="7" name="Inhaltsplatzhalter 6"/>
          <p:cNvPicPr>
            <a:picLocks noGrp="1" noChangeAspect="1"/>
          </p:cNvPicPr>
          <p:nvPr>
            <p:ph idx="1"/>
          </p:nvPr>
        </p:nvPicPr>
        <p:blipFill>
          <a:blip r:embed="rId2"/>
          <a:stretch>
            <a:fillRect/>
          </a:stretch>
        </p:blipFill>
        <p:spPr>
          <a:xfrm>
            <a:off x="2264269" y="1174451"/>
            <a:ext cx="4615459" cy="4343400"/>
          </a:xfrm>
          <a:prstGeom prst="rect">
            <a:avLst/>
          </a:prstGeom>
        </p:spPr>
      </p:pic>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22</a:t>
            </a:fld>
            <a:endParaRPr lang="fr-FR" altLang="fr-FR"/>
          </a:p>
        </p:txBody>
      </p:sp>
    </p:spTree>
    <p:extLst>
      <p:ext uri="{BB962C8B-B14F-4D97-AF65-F5344CB8AC3E}">
        <p14:creationId xmlns:p14="http://schemas.microsoft.com/office/powerpoint/2010/main" val="35468443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827584" y="692696"/>
            <a:ext cx="7554912" cy="344487"/>
          </a:xfrm>
        </p:spPr>
        <p:txBody>
          <a:bodyPr/>
          <a:lstStyle/>
          <a:p>
            <a:r>
              <a:rPr lang="fr-FR" altLang="de-DE" sz="2400" dirty="0" smtClean="0"/>
              <a:t>Structure de l’Etat et forme de gouvernance</a:t>
            </a:r>
          </a:p>
        </p:txBody>
      </p:sp>
      <p:sp>
        <p:nvSpPr>
          <p:cNvPr id="22531" name="Rectangle 3"/>
          <p:cNvSpPr>
            <a:spLocks noGrp="1" noChangeArrowheads="1"/>
          </p:cNvSpPr>
          <p:nvPr>
            <p:ph type="body" idx="1"/>
          </p:nvPr>
        </p:nvSpPr>
        <p:spPr>
          <a:xfrm>
            <a:off x="928688" y="1714500"/>
            <a:ext cx="7640637" cy="4114800"/>
          </a:xfrm>
        </p:spPr>
        <p:txBody>
          <a:bodyPr/>
          <a:lstStyle/>
          <a:p>
            <a:endParaRPr lang="fr-FR" altLang="de-DE" sz="2000" dirty="0" smtClean="0"/>
          </a:p>
          <a:p>
            <a:r>
              <a:rPr lang="fr-FR" altLang="de-DE" sz="2000" dirty="0" smtClean="0"/>
              <a:t>Pour les grands pays centralisés, les structures de gouvernance deviennent un nouvel élément parmi les activités de réformes dans les années 1980. </a:t>
            </a:r>
          </a:p>
          <a:p>
            <a:endParaRPr lang="fr-FR" altLang="de-DE" sz="2000" dirty="0" smtClean="0"/>
          </a:p>
          <a:p>
            <a:r>
              <a:rPr lang="fr-FR" altLang="de-DE" sz="2000" dirty="0" smtClean="0"/>
              <a:t>Dans les petits pays européens basés sur le néo-corporatisme et le power sharing, la coopération et les négociations ne sont rien de nouveau.</a:t>
            </a:r>
          </a:p>
        </p:txBody>
      </p:sp>
      <p:sp>
        <p:nvSpPr>
          <p:cNvPr id="4" name="Foliennummernplatzhalter 3"/>
          <p:cNvSpPr>
            <a:spLocks noGrp="1"/>
          </p:cNvSpPr>
          <p:nvPr>
            <p:ph type="sldNum" sz="quarter" idx="10"/>
          </p:nvPr>
        </p:nvSpPr>
        <p:spPr/>
        <p:txBody>
          <a:bodyPr/>
          <a:lstStyle/>
          <a:p>
            <a:pPr>
              <a:defRPr/>
            </a:pPr>
            <a:r>
              <a:rPr lang="fr-FR" smtClean="0"/>
              <a:t>| </a:t>
            </a:r>
            <a:r>
              <a:rPr lang="fr-FR" smtClean="0">
                <a:solidFill>
                  <a:schemeClr val="bg2"/>
                </a:solidFill>
              </a:rPr>
              <a:t>Diapositive </a:t>
            </a:r>
            <a:fld id="{3EAA0D5F-3694-460E-A662-774347AC05F9}" type="slidenum">
              <a:rPr lang="fr-FR" smtClean="0">
                <a:solidFill>
                  <a:schemeClr val="bg2"/>
                </a:solidFill>
              </a:rPr>
              <a:pPr>
                <a:defRPr/>
              </a:pPr>
              <a:t>23</a:t>
            </a:fld>
            <a:r>
              <a:rPr lang="fr-FR" smtClean="0">
                <a:solidFill>
                  <a:schemeClr val="bg2"/>
                </a:solidFill>
              </a:rPr>
              <a:t> </a:t>
            </a:r>
            <a:r>
              <a:rPr lang="fr-FR" smtClean="0"/>
              <a:t>|</a:t>
            </a:r>
            <a:endParaRPr lang="fr-FR"/>
          </a:p>
        </p:txBody>
      </p:sp>
    </p:spTree>
    <p:extLst>
      <p:ext uri="{BB962C8B-B14F-4D97-AF65-F5344CB8AC3E}">
        <p14:creationId xmlns:p14="http://schemas.microsoft.com/office/powerpoint/2010/main" val="10036783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de-CH" altLang="de-DE" sz="2400" dirty="0" err="1" smtClean="0"/>
              <a:t>Gouvernance</a:t>
            </a:r>
            <a:r>
              <a:rPr lang="de-CH" altLang="de-DE" sz="2400" dirty="0" smtClean="0"/>
              <a:t> et </a:t>
            </a:r>
            <a:r>
              <a:rPr lang="de-CH" altLang="de-DE" sz="2400" dirty="0" err="1" smtClean="0"/>
              <a:t>démocratie</a:t>
            </a:r>
            <a:r>
              <a:rPr lang="de-CH" altLang="de-DE" sz="2400" dirty="0" smtClean="0"/>
              <a:t> (1)</a:t>
            </a:r>
            <a:endParaRPr lang="de-DE" altLang="de-DE" sz="2400" dirty="0" smtClean="0"/>
          </a:p>
        </p:txBody>
      </p:sp>
      <p:sp>
        <p:nvSpPr>
          <p:cNvPr id="20483" name="Rectangle 3"/>
          <p:cNvSpPr>
            <a:spLocks noGrp="1" noChangeArrowheads="1"/>
          </p:cNvSpPr>
          <p:nvPr>
            <p:ph type="body" idx="1"/>
          </p:nvPr>
        </p:nvSpPr>
        <p:spPr>
          <a:xfrm>
            <a:off x="899592" y="1340768"/>
            <a:ext cx="7640637" cy="4114800"/>
          </a:xfrm>
        </p:spPr>
        <p:txBody>
          <a:bodyPr/>
          <a:lstStyle/>
          <a:p>
            <a:pPr>
              <a:lnSpc>
                <a:spcPct val="120000"/>
              </a:lnSpc>
            </a:pPr>
            <a:endParaRPr lang="de-CH" altLang="de-DE" sz="2000" dirty="0" smtClean="0"/>
          </a:p>
          <a:p>
            <a:pPr>
              <a:lnSpc>
                <a:spcPct val="120000"/>
              </a:lnSpc>
            </a:pPr>
            <a:r>
              <a:rPr lang="fr-FR" altLang="de-DE" sz="2000" dirty="0" smtClean="0"/>
              <a:t>Approche pessimiste: on essaye d’augmenter l’efficacité des politiques publiques du côté output au détriment de la légitimité du côté input.</a:t>
            </a:r>
          </a:p>
          <a:p>
            <a:pPr>
              <a:lnSpc>
                <a:spcPct val="120000"/>
              </a:lnSpc>
            </a:pPr>
            <a:endParaRPr lang="fr-FR" altLang="de-DE" sz="2000" dirty="0" smtClean="0"/>
          </a:p>
          <a:p>
            <a:pPr>
              <a:lnSpc>
                <a:spcPct val="120000"/>
              </a:lnSpc>
            </a:pPr>
            <a:r>
              <a:rPr lang="fr-FR" altLang="de-DE" sz="2000" dirty="0" smtClean="0"/>
              <a:t>Approche optimiste: inclusion et délibération, réseaux, compromis et négociation comme éléments positifs.</a:t>
            </a:r>
            <a:endParaRPr lang="de-CH" altLang="de-DE" sz="2000" dirty="0" smtClean="0"/>
          </a:p>
          <a:p>
            <a:pPr>
              <a:lnSpc>
                <a:spcPct val="120000"/>
              </a:lnSpc>
              <a:buFont typeface="Wingdings" pitchFamily="2" charset="2"/>
              <a:buNone/>
            </a:pPr>
            <a:r>
              <a:rPr lang="de-CH" altLang="de-DE" sz="2000" dirty="0" smtClean="0"/>
              <a:t>	</a:t>
            </a:r>
            <a:endParaRPr lang="de-DE" altLang="de-DE" sz="2000" dirty="0" smtClean="0"/>
          </a:p>
        </p:txBody>
      </p:sp>
      <p:sp>
        <p:nvSpPr>
          <p:cNvPr id="4" name="Foliennummernplatzhalter 3"/>
          <p:cNvSpPr>
            <a:spLocks noGrp="1"/>
          </p:cNvSpPr>
          <p:nvPr>
            <p:ph type="sldNum" sz="quarter" idx="10"/>
          </p:nvPr>
        </p:nvSpPr>
        <p:spPr/>
        <p:txBody>
          <a:bodyPr/>
          <a:lstStyle/>
          <a:p>
            <a:pPr>
              <a:defRPr/>
            </a:pPr>
            <a:r>
              <a:rPr lang="fr-FR" smtClean="0"/>
              <a:t>| </a:t>
            </a:r>
            <a:r>
              <a:rPr lang="fr-FR" smtClean="0">
                <a:solidFill>
                  <a:schemeClr val="bg2"/>
                </a:solidFill>
              </a:rPr>
              <a:t>Diapositive </a:t>
            </a:r>
            <a:fld id="{537D8A11-C368-4C3C-97F5-3EF48A6FEAFA}" type="slidenum">
              <a:rPr lang="fr-FR" smtClean="0">
                <a:solidFill>
                  <a:schemeClr val="bg2"/>
                </a:solidFill>
              </a:rPr>
              <a:pPr>
                <a:defRPr/>
              </a:pPr>
              <a:t>24</a:t>
            </a:fld>
            <a:r>
              <a:rPr lang="fr-FR" smtClean="0">
                <a:solidFill>
                  <a:schemeClr val="bg2"/>
                </a:solidFill>
              </a:rPr>
              <a:t> </a:t>
            </a:r>
            <a:r>
              <a:rPr lang="fr-FR" smtClean="0"/>
              <a:t>|</a:t>
            </a:r>
            <a:endParaRPr lang="fr-FR"/>
          </a:p>
        </p:txBody>
      </p:sp>
      <p:sp>
        <p:nvSpPr>
          <p:cNvPr id="2" name="Textfeld 1"/>
          <p:cNvSpPr txBox="1"/>
          <p:nvPr/>
        </p:nvSpPr>
        <p:spPr>
          <a:xfrm>
            <a:off x="467544" y="5445224"/>
            <a:ext cx="2880320" cy="338554"/>
          </a:xfrm>
          <a:prstGeom prst="rect">
            <a:avLst/>
          </a:prstGeom>
          <a:noFill/>
        </p:spPr>
        <p:txBody>
          <a:bodyPr wrap="square" rtlCol="0">
            <a:spAutoFit/>
          </a:bodyPr>
          <a:lstStyle/>
          <a:p>
            <a:r>
              <a:rPr lang="de-CH" altLang="de-DE" sz="1600" dirty="0" smtClean="0">
                <a:latin typeface="Arial" panose="020B0604020202020204" pitchFamily="34" charset="0"/>
                <a:cs typeface="Arial" panose="020B0604020202020204" pitchFamily="34" charset="0"/>
              </a:rPr>
              <a:t>Kübler/</a:t>
            </a:r>
            <a:r>
              <a:rPr lang="de-CH" altLang="de-DE" sz="1600" dirty="0" err="1" smtClean="0">
                <a:latin typeface="Arial" panose="020B0604020202020204" pitchFamily="34" charset="0"/>
                <a:cs typeface="Arial" panose="020B0604020202020204" pitchFamily="34" charset="0"/>
              </a:rPr>
              <a:t>Heinelt</a:t>
            </a:r>
            <a:r>
              <a:rPr lang="de-CH" altLang="de-DE" sz="1600" dirty="0" smtClean="0">
                <a:latin typeface="Arial" panose="020B0604020202020204" pitchFamily="34" charset="0"/>
                <a:cs typeface="Arial" panose="020B0604020202020204" pitchFamily="34" charset="0"/>
              </a:rPr>
              <a:t> 2005:14</a:t>
            </a: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600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 calcmode="lin" valueType="num">
                                      <p:cBhvr additive="base">
                                        <p:cTn id="7"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483">
                                            <p:txEl>
                                              <p:pRg st="3" end="3"/>
                                            </p:txEl>
                                          </p:spTgt>
                                        </p:tgtEl>
                                        <p:attrNameLst>
                                          <p:attrName>style.visibility</p:attrName>
                                        </p:attrNameLst>
                                      </p:cBhvr>
                                      <p:to>
                                        <p:strVal val="visible"/>
                                      </p:to>
                                    </p:set>
                                    <p:anim calcmode="lin" valueType="num">
                                      <p:cBhvr additive="base">
                                        <p:cTn id="11"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4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483">
                                            <p:txEl>
                                              <p:pRg st="4" end="4"/>
                                            </p:txEl>
                                          </p:spTgt>
                                        </p:tgtEl>
                                        <p:attrNameLst>
                                          <p:attrName>style.visibility</p:attrName>
                                        </p:attrNameLst>
                                      </p:cBhvr>
                                      <p:to>
                                        <p:strVal val="visible"/>
                                      </p:to>
                                    </p:set>
                                    <p:anim calcmode="lin" valueType="num">
                                      <p:cBhvr additive="base">
                                        <p:cTn id="15"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4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de-CH" altLang="de-DE" sz="2400" dirty="0" err="1" smtClean="0"/>
              <a:t>Gouvernance</a:t>
            </a:r>
            <a:r>
              <a:rPr lang="de-CH" altLang="de-DE" sz="2400" dirty="0" smtClean="0"/>
              <a:t> et </a:t>
            </a:r>
            <a:r>
              <a:rPr lang="de-CH" altLang="de-DE" sz="2400" dirty="0" err="1" smtClean="0"/>
              <a:t>démocratie</a:t>
            </a:r>
            <a:r>
              <a:rPr lang="de-CH" altLang="de-DE" sz="2400" dirty="0" smtClean="0"/>
              <a:t> (2)</a:t>
            </a:r>
            <a:endParaRPr lang="de-DE" altLang="de-DE" sz="2400" dirty="0" smtClean="0"/>
          </a:p>
        </p:txBody>
      </p:sp>
      <p:sp>
        <p:nvSpPr>
          <p:cNvPr id="19459" name="Rectangle 3"/>
          <p:cNvSpPr>
            <a:spLocks noGrp="1" noChangeArrowheads="1"/>
          </p:cNvSpPr>
          <p:nvPr>
            <p:ph type="body" idx="1"/>
          </p:nvPr>
        </p:nvSpPr>
        <p:spPr>
          <a:xfrm>
            <a:off x="900113" y="1628775"/>
            <a:ext cx="7640637" cy="4114800"/>
          </a:xfrm>
        </p:spPr>
        <p:txBody>
          <a:bodyPr/>
          <a:lstStyle/>
          <a:p>
            <a:pPr>
              <a:buFont typeface="Wingdings" pitchFamily="2" charset="2"/>
              <a:buNone/>
            </a:pPr>
            <a:r>
              <a:rPr lang="en-GB" altLang="de-DE" dirty="0" smtClean="0"/>
              <a:t>	</a:t>
            </a:r>
            <a:r>
              <a:rPr lang="fr-FR" altLang="de-DE" sz="2000" dirty="0" smtClean="0"/>
              <a:t>Des réseaux favorisant la participation et le partenariat ne sont pas forcement démocratique</a:t>
            </a:r>
          </a:p>
          <a:p>
            <a:pPr>
              <a:buFont typeface="Wingdings" pitchFamily="2" charset="2"/>
              <a:buNone/>
            </a:pPr>
            <a:endParaRPr lang="fr-FR" altLang="de-DE" sz="2000" dirty="0" smtClean="0"/>
          </a:p>
          <a:p>
            <a:pPr lvl="1"/>
            <a:r>
              <a:rPr lang="fr-FR" altLang="de-DE" sz="1600" dirty="0" err="1" smtClean="0"/>
              <a:t>Accountability</a:t>
            </a:r>
            <a:r>
              <a:rPr lang="fr-FR" altLang="de-DE" sz="1600" dirty="0" smtClean="0"/>
              <a:t> </a:t>
            </a:r>
            <a:r>
              <a:rPr lang="fr-FR" altLang="de-DE" sz="1600" dirty="0" err="1" smtClean="0"/>
              <a:t>problem</a:t>
            </a:r>
            <a:endParaRPr lang="fr-FR" altLang="de-DE" sz="1600" dirty="0" smtClean="0"/>
          </a:p>
          <a:p>
            <a:pPr lvl="1"/>
            <a:r>
              <a:rPr lang="fr-FR" altLang="de-DE" sz="1600" dirty="0" err="1" smtClean="0"/>
              <a:t>Problem</a:t>
            </a:r>
            <a:r>
              <a:rPr lang="fr-FR" altLang="de-DE" sz="1600" dirty="0" smtClean="0"/>
              <a:t> of </a:t>
            </a:r>
            <a:r>
              <a:rPr lang="fr-FR" altLang="de-DE" sz="1600" dirty="0" err="1" smtClean="0"/>
              <a:t>representation</a:t>
            </a:r>
            <a:endParaRPr lang="fr-FR" altLang="de-DE" sz="1600" dirty="0" smtClean="0"/>
          </a:p>
          <a:p>
            <a:pPr lvl="1"/>
            <a:r>
              <a:rPr lang="fr-FR" altLang="de-DE" sz="1600" dirty="0" smtClean="0"/>
              <a:t>Policy </a:t>
            </a:r>
            <a:r>
              <a:rPr lang="fr-FR" altLang="de-DE" sz="1600" dirty="0" err="1" smtClean="0"/>
              <a:t>communities</a:t>
            </a:r>
            <a:endParaRPr lang="fr-FR" altLang="de-DE" sz="1600" dirty="0" smtClean="0"/>
          </a:p>
          <a:p>
            <a:pPr lvl="1"/>
            <a:r>
              <a:rPr lang="fr-FR" altLang="de-DE" sz="1600" dirty="0" smtClean="0"/>
              <a:t>Influence of </a:t>
            </a:r>
            <a:r>
              <a:rPr lang="fr-FR" altLang="de-DE" sz="1600" dirty="0" err="1" smtClean="0"/>
              <a:t>interest</a:t>
            </a:r>
            <a:r>
              <a:rPr lang="fr-FR" altLang="de-DE" sz="1600" dirty="0" smtClean="0"/>
              <a:t> groups</a:t>
            </a:r>
          </a:p>
          <a:p>
            <a:pPr lvl="1"/>
            <a:r>
              <a:rPr lang="fr-FR" altLang="de-DE" sz="1600" dirty="0" smtClean="0"/>
              <a:t>Influence of </a:t>
            </a:r>
            <a:r>
              <a:rPr lang="fr-FR" altLang="de-DE" sz="1600" dirty="0" err="1" smtClean="0"/>
              <a:t>parliaments</a:t>
            </a:r>
            <a:endParaRPr lang="fr-FR" altLang="de-DE" sz="1600" dirty="0" smtClean="0"/>
          </a:p>
        </p:txBody>
      </p:sp>
      <p:sp>
        <p:nvSpPr>
          <p:cNvPr id="19460" name="Text Box 4"/>
          <p:cNvSpPr txBox="1">
            <a:spLocks noChangeArrowheads="1"/>
          </p:cNvSpPr>
          <p:nvPr/>
        </p:nvSpPr>
        <p:spPr bwMode="auto">
          <a:xfrm>
            <a:off x="1259582" y="5291916"/>
            <a:ext cx="41045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lnSpc>
                <a:spcPct val="140000"/>
              </a:lnSpc>
              <a:spcBef>
                <a:spcPct val="20000"/>
              </a:spcBef>
              <a:buClr>
                <a:schemeClr val="tx2"/>
              </a:buClr>
              <a:buSzPct val="100000"/>
              <a:buFont typeface="Wingdings" pitchFamily="2" charset="2"/>
              <a:buChar char="§"/>
              <a:defRPr sz="2200">
                <a:solidFill>
                  <a:schemeClr val="tx1"/>
                </a:solidFill>
                <a:latin typeface="Verdana" pitchFamily="34" charset="0"/>
              </a:defRPr>
            </a:lvl1pPr>
            <a:lvl2pPr marL="742950" indent="-285750" algn="l">
              <a:lnSpc>
                <a:spcPct val="140000"/>
              </a:lnSpc>
              <a:spcBef>
                <a:spcPct val="20000"/>
              </a:spcBef>
              <a:buChar char="–"/>
              <a:defRPr>
                <a:solidFill>
                  <a:schemeClr val="hlink"/>
                </a:solidFill>
                <a:latin typeface="Verdana" pitchFamily="34" charset="0"/>
              </a:defRPr>
            </a:lvl2pPr>
            <a:lvl3pPr marL="1143000" indent="-228600" algn="l">
              <a:lnSpc>
                <a:spcPct val="140000"/>
              </a:lnSpc>
              <a:spcBef>
                <a:spcPct val="20000"/>
              </a:spcBef>
              <a:buChar char="•"/>
              <a:defRPr sz="1400">
                <a:solidFill>
                  <a:schemeClr val="folHlink"/>
                </a:solidFill>
                <a:latin typeface="Verdana" pitchFamily="34" charset="0"/>
              </a:defRPr>
            </a:lvl3pPr>
            <a:lvl4pPr marL="1600200" indent="-228600" algn="l">
              <a:lnSpc>
                <a:spcPct val="140000"/>
              </a:lnSpc>
              <a:spcBef>
                <a:spcPct val="20000"/>
              </a:spcBef>
              <a:buChar char="–"/>
              <a:defRPr sz="1400">
                <a:solidFill>
                  <a:schemeClr val="folHlink"/>
                </a:solidFill>
                <a:latin typeface="Verdana" pitchFamily="34" charset="0"/>
              </a:defRPr>
            </a:lvl4pPr>
            <a:lvl5pPr marL="2057400" indent="-228600" algn="l">
              <a:lnSpc>
                <a:spcPct val="140000"/>
              </a:lnSpc>
              <a:spcBef>
                <a:spcPct val="20000"/>
              </a:spcBef>
              <a:buChar char="»"/>
              <a:defRPr sz="1400">
                <a:solidFill>
                  <a:schemeClr val="folHlink"/>
                </a:solidFill>
                <a:latin typeface="Verdana"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itchFamily="34" charset="0"/>
              </a:defRPr>
            </a:lvl9pPr>
          </a:lstStyle>
          <a:p>
            <a:pPr>
              <a:lnSpc>
                <a:spcPct val="100000"/>
              </a:lnSpc>
              <a:spcBef>
                <a:spcPct val="50000"/>
              </a:spcBef>
              <a:buClrTx/>
              <a:buSzTx/>
              <a:buFontTx/>
              <a:buNone/>
            </a:pPr>
            <a:r>
              <a:rPr lang="de-CH" altLang="de-DE" sz="1800" dirty="0" err="1" smtClean="0">
                <a:latin typeface="Times" pitchFamily="18" charset="0"/>
              </a:rPr>
              <a:t>Voir</a:t>
            </a:r>
            <a:r>
              <a:rPr lang="de-CH" altLang="de-DE" sz="1800" dirty="0" smtClean="0">
                <a:latin typeface="Times" pitchFamily="18" charset="0"/>
              </a:rPr>
              <a:t> par </a:t>
            </a:r>
            <a:r>
              <a:rPr lang="de-CH" altLang="de-DE" sz="1800" dirty="0" err="1" smtClean="0">
                <a:latin typeface="Times" pitchFamily="18" charset="0"/>
              </a:rPr>
              <a:t>exemple</a:t>
            </a:r>
            <a:r>
              <a:rPr lang="de-CH" altLang="de-DE" sz="1800" dirty="0" smtClean="0">
                <a:latin typeface="Times" pitchFamily="18" charset="0"/>
              </a:rPr>
              <a:t> </a:t>
            </a:r>
            <a:r>
              <a:rPr lang="de-CH" altLang="de-DE" sz="1800" dirty="0">
                <a:latin typeface="Times" pitchFamily="18" charset="0"/>
              </a:rPr>
              <a:t>Papadopoulos 2004</a:t>
            </a:r>
            <a:endParaRPr lang="de-DE" altLang="de-DE" sz="1800" dirty="0">
              <a:latin typeface="Times" pitchFamily="18" charset="0"/>
            </a:endParaRPr>
          </a:p>
        </p:txBody>
      </p:sp>
      <p:sp>
        <p:nvSpPr>
          <p:cNvPr id="5" name="Foliennummernplatzhalter 4"/>
          <p:cNvSpPr>
            <a:spLocks noGrp="1"/>
          </p:cNvSpPr>
          <p:nvPr>
            <p:ph type="sldNum" sz="quarter" idx="10"/>
          </p:nvPr>
        </p:nvSpPr>
        <p:spPr/>
        <p:txBody>
          <a:bodyPr/>
          <a:lstStyle/>
          <a:p>
            <a:pPr>
              <a:defRPr/>
            </a:pPr>
            <a:r>
              <a:rPr lang="fr-FR" smtClean="0"/>
              <a:t>| </a:t>
            </a:r>
            <a:r>
              <a:rPr lang="fr-FR" smtClean="0">
                <a:solidFill>
                  <a:schemeClr val="bg2"/>
                </a:solidFill>
              </a:rPr>
              <a:t>Diapositive </a:t>
            </a:r>
            <a:fld id="{82C436E1-6F70-4B4E-8CBB-36FFA3B413D7}" type="slidenum">
              <a:rPr lang="fr-FR" smtClean="0">
                <a:solidFill>
                  <a:schemeClr val="bg2"/>
                </a:solidFill>
              </a:rPr>
              <a:pPr>
                <a:defRPr/>
              </a:pPr>
              <a:t>25</a:t>
            </a:fld>
            <a:r>
              <a:rPr lang="fr-FR" smtClean="0">
                <a:solidFill>
                  <a:schemeClr val="bg2"/>
                </a:solidFill>
              </a:rPr>
              <a:t> </a:t>
            </a:r>
            <a:r>
              <a:rPr lang="fr-FR" smtClean="0"/>
              <a:t>|</a:t>
            </a:r>
            <a:endParaRPr lang="fr-FR"/>
          </a:p>
        </p:txBody>
      </p:sp>
    </p:spTree>
    <p:extLst>
      <p:ext uri="{BB962C8B-B14F-4D97-AF65-F5344CB8AC3E}">
        <p14:creationId xmlns:p14="http://schemas.microsoft.com/office/powerpoint/2010/main" val="6525793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smtClean="0"/>
              <a:t>Tables</a:t>
            </a:r>
            <a:r>
              <a:rPr lang="de-CH" dirty="0" smtClean="0"/>
              <a:t> des </a:t>
            </a:r>
            <a:r>
              <a:rPr lang="de-CH" dirty="0" err="1" smtClean="0"/>
              <a:t>matières</a:t>
            </a:r>
            <a:endParaRPr lang="de-CH" dirty="0"/>
          </a:p>
        </p:txBody>
      </p:sp>
      <p:sp>
        <p:nvSpPr>
          <p:cNvPr id="3" name="Inhaltsplatzhalter 2"/>
          <p:cNvSpPr>
            <a:spLocks noGrp="1"/>
          </p:cNvSpPr>
          <p:nvPr>
            <p:ph idx="1"/>
          </p:nvPr>
        </p:nvSpPr>
        <p:spPr>
          <a:xfrm>
            <a:off x="611560" y="1844824"/>
            <a:ext cx="8303840" cy="4022576"/>
          </a:xfrm>
        </p:spPr>
        <p:txBody>
          <a:bodyPr/>
          <a:lstStyle/>
          <a:p>
            <a:pPr marL="457200" indent="-457200">
              <a:buFont typeface="+mj-lt"/>
              <a:buAutoNum type="arabicPeriod"/>
            </a:pPr>
            <a:r>
              <a:rPr lang="de-CH" dirty="0" smtClean="0"/>
              <a:t>La </a:t>
            </a:r>
            <a:r>
              <a:rPr lang="de-CH" dirty="0" err="1" smtClean="0"/>
              <a:t>gouvernance</a:t>
            </a:r>
            <a:endParaRPr lang="de-CH" dirty="0" smtClean="0"/>
          </a:p>
          <a:p>
            <a:pPr marL="457200" indent="-457200">
              <a:buFont typeface="+mj-lt"/>
              <a:buAutoNum type="arabicPeriod"/>
            </a:pPr>
            <a:endParaRPr lang="de-CH" dirty="0"/>
          </a:p>
          <a:p>
            <a:pPr marL="457200" indent="-457200">
              <a:buFont typeface="+mj-lt"/>
              <a:buAutoNum type="arabicPeriod"/>
            </a:pPr>
            <a:r>
              <a:rPr lang="de-CH" b="1" dirty="0" smtClean="0"/>
              <a:t>Les </a:t>
            </a:r>
            <a:r>
              <a:rPr lang="de-CH" b="1" dirty="0" err="1" smtClean="0"/>
              <a:t>niveaux</a:t>
            </a:r>
            <a:endParaRPr lang="de-CH" b="1" dirty="0" smtClean="0"/>
          </a:p>
          <a:p>
            <a:pPr marL="457200" indent="-457200">
              <a:buFont typeface="+mj-lt"/>
              <a:buAutoNum type="arabicPeriod"/>
            </a:pPr>
            <a:endParaRPr lang="de-CH" dirty="0"/>
          </a:p>
          <a:p>
            <a:pPr marL="457200" indent="-457200">
              <a:buFont typeface="+mj-lt"/>
              <a:buAutoNum type="arabicPeriod"/>
            </a:pPr>
            <a:r>
              <a:rPr lang="de-CH" dirty="0" err="1" smtClean="0"/>
              <a:t>Enjeux</a:t>
            </a:r>
            <a:r>
              <a:rPr lang="de-CH" dirty="0"/>
              <a:t> </a:t>
            </a:r>
            <a:r>
              <a:rPr lang="de-CH" dirty="0" smtClean="0"/>
              <a:t>et </a:t>
            </a:r>
            <a:r>
              <a:rPr lang="de-CH" dirty="0" err="1" smtClean="0"/>
              <a:t>solutions</a:t>
            </a:r>
            <a:endParaRPr lang="de-CH" dirty="0" smtClean="0"/>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26</a:t>
            </a:fld>
            <a:endParaRPr lang="fr-FR" altLang="fr-FR"/>
          </a:p>
        </p:txBody>
      </p:sp>
    </p:spTree>
    <p:extLst>
      <p:ext uri="{BB962C8B-B14F-4D97-AF65-F5344CB8AC3E}">
        <p14:creationId xmlns:p14="http://schemas.microsoft.com/office/powerpoint/2010/main" val="35444320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p:txBody>
          <a:bodyPr/>
          <a:lstStyle/>
          <a:p>
            <a:r>
              <a:rPr lang="fr-CH" altLang="de-DE" sz="2400" smtClean="0"/>
              <a:t>Transferts</a:t>
            </a:r>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357313"/>
            <a:ext cx="7708900"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438" y="4357688"/>
            <a:ext cx="6808787"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2506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bwMode="auto">
          <a:xfrm>
            <a:off x="535136" y="958216"/>
            <a:ext cx="1224136" cy="3816424"/>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ヒラギノ角ゴ Pro W3" pitchFamily="1" charset="-128"/>
              </a:rPr>
              <a:t>TVA</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ヒラギノ角ゴ Pro W3" pitchFamily="1" charset="-128"/>
              </a:rPr>
              <a:t>Income Tax</a:t>
            </a:r>
          </a:p>
        </p:txBody>
      </p:sp>
      <p:sp>
        <p:nvSpPr>
          <p:cNvPr id="5" name="Abgerundetes Rechteck 4"/>
          <p:cNvSpPr/>
          <p:nvPr/>
        </p:nvSpPr>
        <p:spPr bwMode="auto">
          <a:xfrm>
            <a:off x="7380312" y="260648"/>
            <a:ext cx="1512168" cy="5652628"/>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i="1" dirty="0" smtClean="0">
                <a:latin typeface="Arial" charset="0"/>
              </a:rPr>
              <a:t>National tasks:</a:t>
            </a:r>
            <a:endParaRPr lang="en-US" sz="1800" i="1" dirty="0">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atin typeface="Arial" charset="0"/>
              </a:rPr>
              <a:t>defense, IR, </a:t>
            </a:r>
            <a:r>
              <a:rPr lang="en-US" sz="1800" dirty="0">
                <a:latin typeface="Arial" charset="0"/>
              </a:rPr>
              <a:t>s</a:t>
            </a:r>
            <a:r>
              <a:rPr lang="en-US" sz="1800" dirty="0" smtClean="0">
                <a:latin typeface="Arial" charset="0"/>
              </a:rPr>
              <a:t>ocial security</a:t>
            </a:r>
            <a:endParaRPr lang="en-US" sz="1800" dirty="0">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atin typeface="Arial" charset="0"/>
              </a:rPr>
              <a:t> </a:t>
            </a:r>
            <a:r>
              <a:rPr kumimoji="0" lang="en-US" sz="1800" b="0" i="0" u="none" strike="noStrike" cap="none" normalizeH="0" baseline="0" dirty="0" smtClean="0">
                <a:ln>
                  <a:noFill/>
                </a:ln>
                <a:solidFill>
                  <a:schemeClr val="tx1"/>
                </a:solidFill>
                <a:effectLst/>
                <a:latin typeface="Arial" charset="0"/>
              </a:rPr>
              <a:t>_____</a:t>
            </a:r>
            <a:endParaRPr lang="en-US" sz="1800" i="1" dirty="0" smtClean="0">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1800" i="1" dirty="0" smtClean="0">
                <a:latin typeface="Arial" charset="0"/>
              </a:rPr>
              <a:t>Cantonal tasks:</a:t>
            </a:r>
            <a:endParaRPr lang="en-US" sz="1800" dirty="0" smtClean="0">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Arial" charset="0"/>
              </a:rPr>
              <a:t>e</a:t>
            </a:r>
            <a:r>
              <a:rPr lang="en-US" sz="1800" dirty="0" smtClean="0">
                <a:latin typeface="Arial" charset="0"/>
              </a:rPr>
              <a:t>ducation, health, police</a:t>
            </a:r>
          </a:p>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atin typeface="Arial" charset="0"/>
              </a:rPr>
              <a:t>_____</a:t>
            </a:r>
          </a:p>
          <a:p>
            <a:pPr marL="0" marR="0" indent="0" algn="ctr" defTabSz="914400" rtl="0" eaLnBrk="0" fontAlgn="base" latinLnBrk="0" hangingPunct="0">
              <a:lnSpc>
                <a:spcPct val="100000"/>
              </a:lnSpc>
              <a:spcBef>
                <a:spcPct val="0"/>
              </a:spcBef>
              <a:spcAft>
                <a:spcPct val="0"/>
              </a:spcAft>
              <a:buClrTx/>
              <a:buSzTx/>
              <a:buFontTx/>
              <a:buNone/>
              <a:tabLst/>
            </a:pPr>
            <a:r>
              <a:rPr lang="en-US" sz="1800" i="1" dirty="0" smtClean="0">
                <a:latin typeface="Arial" charset="0"/>
              </a:rPr>
              <a:t>Local tasks</a:t>
            </a:r>
            <a:endParaRPr lang="en-US" sz="1800" dirty="0" smtClean="0">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atin typeface="Arial" charset="0"/>
              </a:rPr>
              <a:t>primary school,</a:t>
            </a:r>
          </a:p>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Arial" charset="0"/>
              </a:rPr>
              <a:t>s</a:t>
            </a:r>
            <a:r>
              <a:rPr lang="en-US" sz="1800" dirty="0" smtClean="0">
                <a:latin typeface="Arial" charset="0"/>
              </a:rPr>
              <a:t>ocial assistance, land use, water, waste etc. </a:t>
            </a:r>
            <a:endParaRPr lang="en-US" sz="1800" dirty="0">
              <a:latin typeface="Arial" charset="0"/>
            </a:endParaRPr>
          </a:p>
        </p:txBody>
      </p:sp>
      <p:sp>
        <p:nvSpPr>
          <p:cNvPr id="6" name="Abgerundetes Rechteck 5"/>
          <p:cNvSpPr/>
          <p:nvPr/>
        </p:nvSpPr>
        <p:spPr bwMode="auto">
          <a:xfrm>
            <a:off x="355116" y="5229200"/>
            <a:ext cx="1584176" cy="738082"/>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400" b="0" i="0" u="none" strike="noStrike" cap="none" normalizeH="0" baseline="0" dirty="0" err="1" smtClean="0">
                <a:ln>
                  <a:noFill/>
                </a:ln>
                <a:solidFill>
                  <a:schemeClr val="tx1"/>
                </a:solidFill>
                <a:effectLst/>
                <a:latin typeface="Arial" charset="0"/>
                <a:ea typeface="ヒラギノ角ゴ Pro W3" pitchFamily="1" charset="-128"/>
              </a:rPr>
              <a:t>Citizens</a:t>
            </a:r>
            <a:endParaRPr kumimoji="0" lang="de-CH" sz="2400" b="0" i="0" u="none" strike="noStrike" cap="none" normalizeH="0" baseline="0" dirty="0" smtClean="0">
              <a:ln>
                <a:noFill/>
              </a:ln>
              <a:solidFill>
                <a:schemeClr val="tx1"/>
              </a:solidFill>
              <a:effectLst/>
              <a:latin typeface="Arial" charset="0"/>
              <a:ea typeface="ヒラギノ角ゴ Pro W3" pitchFamily="1" charset="-128"/>
            </a:endParaRPr>
          </a:p>
        </p:txBody>
      </p:sp>
      <p:sp>
        <p:nvSpPr>
          <p:cNvPr id="7" name="Abgerundetes Rechteck 6"/>
          <p:cNvSpPr/>
          <p:nvPr/>
        </p:nvSpPr>
        <p:spPr bwMode="auto">
          <a:xfrm>
            <a:off x="3455876" y="260648"/>
            <a:ext cx="2232248" cy="1224136"/>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2000" dirty="0">
                <a:latin typeface="Arial" charset="0"/>
              </a:rPr>
              <a:t>N</a:t>
            </a:r>
            <a:r>
              <a:rPr kumimoji="0" lang="de-CH" sz="2000" b="0" i="0" u="none" strike="noStrike" cap="none" normalizeH="0" baseline="0" dirty="0" smtClean="0">
                <a:ln>
                  <a:noFill/>
                </a:ln>
                <a:solidFill>
                  <a:schemeClr val="tx1"/>
                </a:solidFill>
                <a:effectLst/>
                <a:latin typeface="Arial" charset="0"/>
              </a:rPr>
              <a:t>ational </a:t>
            </a:r>
            <a:r>
              <a:rPr lang="de-CH" sz="2000" dirty="0" err="1">
                <a:latin typeface="Arial" charset="0"/>
              </a:rPr>
              <a:t>g</a:t>
            </a:r>
            <a:r>
              <a:rPr kumimoji="0" lang="de-CH" sz="2000" b="0" i="0" u="none" strike="noStrike" cap="none" normalizeH="0" baseline="0" dirty="0" err="1" smtClean="0">
                <a:ln>
                  <a:noFill/>
                </a:ln>
                <a:solidFill>
                  <a:schemeClr val="tx1"/>
                </a:solidFill>
                <a:effectLst/>
                <a:latin typeface="Arial" charset="0"/>
              </a:rPr>
              <a:t>ov</a:t>
            </a:r>
            <a:r>
              <a:rPr kumimoji="0" lang="de-CH" sz="2000" b="0" i="0" u="none" strike="noStrike" cap="none" normalizeH="0" baseline="0" dirty="0" smtClean="0">
                <a:ln>
                  <a:noFill/>
                </a:ln>
                <a:solidFill>
                  <a:schemeClr val="tx1"/>
                </a:solidFill>
                <a:effectLst/>
                <a:latin typeface="Arial" charset="0"/>
              </a:rPr>
              <a:t>.</a:t>
            </a:r>
          </a:p>
          <a:p>
            <a:pPr marL="0" marR="0" indent="0" algn="ctr" defTabSz="914400" rtl="0" eaLnBrk="0" fontAlgn="base" latinLnBrk="0" hangingPunct="0">
              <a:lnSpc>
                <a:spcPct val="100000"/>
              </a:lnSpc>
              <a:spcBef>
                <a:spcPct val="0"/>
              </a:spcBef>
              <a:spcAft>
                <a:spcPct val="0"/>
              </a:spcAft>
              <a:buClrTx/>
              <a:buSzTx/>
              <a:buFontTx/>
              <a:buNone/>
              <a:tabLst/>
            </a:pPr>
            <a:r>
              <a:rPr lang="de-CH" sz="1600" dirty="0" err="1">
                <a:latin typeface="Arial" charset="0"/>
              </a:rPr>
              <a:t>r</a:t>
            </a:r>
            <a:r>
              <a:rPr lang="de-CH" sz="1600" dirty="0" err="1" smtClean="0">
                <a:latin typeface="Arial" charset="0"/>
              </a:rPr>
              <a:t>ev</a:t>
            </a:r>
            <a:r>
              <a:rPr lang="de-CH" sz="1600" dirty="0" smtClean="0">
                <a:latin typeface="Arial" charset="0"/>
              </a:rPr>
              <a:t>.: 64.9 </a:t>
            </a:r>
            <a:r>
              <a:rPr lang="de-CH" sz="1600" dirty="0" err="1" smtClean="0">
                <a:latin typeface="Arial" charset="0"/>
              </a:rPr>
              <a:t>mrd.</a:t>
            </a:r>
            <a:endParaRPr lang="de-CH" sz="1600" dirty="0" smtClean="0">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lang="de-CH" sz="1600" dirty="0" err="1">
                <a:latin typeface="Arial" charset="0"/>
              </a:rPr>
              <a:t>e</a:t>
            </a:r>
            <a:r>
              <a:rPr lang="de-CH" sz="1600" dirty="0" err="1" smtClean="0">
                <a:latin typeface="Arial" charset="0"/>
              </a:rPr>
              <a:t>xp</a:t>
            </a:r>
            <a:r>
              <a:rPr lang="de-CH" sz="1600" dirty="0" smtClean="0">
                <a:latin typeface="Arial" charset="0"/>
              </a:rPr>
              <a:t>.:  64.7 </a:t>
            </a:r>
            <a:r>
              <a:rPr lang="de-CH" sz="1600" dirty="0" err="1" smtClean="0">
                <a:latin typeface="Arial" charset="0"/>
              </a:rPr>
              <a:t>mrd.</a:t>
            </a:r>
            <a:endParaRPr kumimoji="0" lang="de-CH" sz="1600" b="0" i="0" u="none" strike="noStrike" cap="none" normalizeH="0" baseline="0" dirty="0" smtClean="0">
              <a:ln>
                <a:noFill/>
              </a:ln>
              <a:solidFill>
                <a:schemeClr val="tx1"/>
              </a:solidFill>
              <a:effectLst/>
              <a:latin typeface="Arial" charset="0"/>
            </a:endParaRPr>
          </a:p>
        </p:txBody>
      </p:sp>
      <p:sp>
        <p:nvSpPr>
          <p:cNvPr id="8" name="Abgerundetes Rechteck 7"/>
          <p:cNvSpPr/>
          <p:nvPr/>
        </p:nvSpPr>
        <p:spPr bwMode="auto">
          <a:xfrm>
            <a:off x="3480703" y="2258870"/>
            <a:ext cx="2232248" cy="1314146"/>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2000" dirty="0" err="1">
                <a:latin typeface="Arial" charset="0"/>
              </a:rPr>
              <a:t>C</a:t>
            </a:r>
            <a:r>
              <a:rPr kumimoji="0" lang="de-CH" sz="2000" b="0" i="0" u="none" strike="noStrike" cap="none" normalizeH="0" baseline="0" dirty="0" err="1" smtClean="0">
                <a:ln>
                  <a:noFill/>
                </a:ln>
                <a:solidFill>
                  <a:schemeClr val="tx1"/>
                </a:solidFill>
                <a:effectLst/>
                <a:latin typeface="Arial" charset="0"/>
              </a:rPr>
              <a:t>antonal</a:t>
            </a:r>
            <a:r>
              <a:rPr kumimoji="0" lang="de-CH" sz="2000" b="0" i="0" u="none" strike="noStrike" cap="none" normalizeH="0" baseline="0" dirty="0" smtClean="0">
                <a:ln>
                  <a:noFill/>
                </a:ln>
                <a:solidFill>
                  <a:schemeClr val="tx1"/>
                </a:solidFill>
                <a:effectLst/>
                <a:latin typeface="Arial" charset="0"/>
              </a:rPr>
              <a:t> </a:t>
            </a:r>
            <a:r>
              <a:rPr lang="de-CH" sz="2000" dirty="0" err="1">
                <a:latin typeface="Arial" charset="0"/>
              </a:rPr>
              <a:t>g</a:t>
            </a:r>
            <a:r>
              <a:rPr kumimoji="0" lang="de-CH" sz="2000" b="0" i="0" u="none" strike="noStrike" cap="none" normalizeH="0" baseline="0" dirty="0" err="1" smtClean="0">
                <a:ln>
                  <a:noFill/>
                </a:ln>
                <a:solidFill>
                  <a:schemeClr val="tx1"/>
                </a:solidFill>
                <a:effectLst/>
                <a:latin typeface="Arial" charset="0"/>
              </a:rPr>
              <a:t>ovs</a:t>
            </a:r>
            <a:r>
              <a:rPr kumimoji="0" lang="de-CH" sz="2000" b="0" i="0" u="none" strike="noStrike" cap="none" normalizeH="0" baseline="0" dirty="0" smtClean="0">
                <a:ln>
                  <a:noFill/>
                </a:ln>
                <a:solidFill>
                  <a:schemeClr val="tx1"/>
                </a:solidFill>
                <a:effectLst/>
                <a:latin typeface="Arial" charset="0"/>
              </a:rPr>
              <a:t>.</a:t>
            </a:r>
          </a:p>
          <a:p>
            <a:pPr algn="ctr"/>
            <a:r>
              <a:rPr lang="de-CH" sz="1600" dirty="0" err="1">
                <a:latin typeface="Arial" charset="0"/>
              </a:rPr>
              <a:t>rev</a:t>
            </a:r>
            <a:r>
              <a:rPr lang="de-CH" sz="1600" dirty="0">
                <a:latin typeface="Arial" charset="0"/>
              </a:rPr>
              <a:t>.: </a:t>
            </a:r>
            <a:r>
              <a:rPr lang="de-CH" sz="1600" dirty="0" smtClean="0">
                <a:latin typeface="Arial" charset="0"/>
              </a:rPr>
              <a:t>82.7 </a:t>
            </a:r>
            <a:r>
              <a:rPr lang="de-CH" sz="1600" dirty="0" err="1">
                <a:latin typeface="Arial" charset="0"/>
              </a:rPr>
              <a:t>mrd.</a:t>
            </a:r>
            <a:endParaRPr lang="de-CH" sz="1600" dirty="0">
              <a:latin typeface="Arial" charset="0"/>
            </a:endParaRPr>
          </a:p>
          <a:p>
            <a:pPr algn="ctr"/>
            <a:r>
              <a:rPr lang="de-CH" sz="1600" dirty="0" err="1">
                <a:latin typeface="Arial" charset="0"/>
              </a:rPr>
              <a:t>exp</a:t>
            </a:r>
            <a:r>
              <a:rPr lang="de-CH" sz="1600" dirty="0">
                <a:latin typeface="Arial" charset="0"/>
              </a:rPr>
              <a:t>.:  </a:t>
            </a:r>
            <a:r>
              <a:rPr lang="de-CH" sz="1600" dirty="0" smtClean="0">
                <a:latin typeface="Arial" charset="0"/>
              </a:rPr>
              <a:t>85.0 </a:t>
            </a:r>
            <a:r>
              <a:rPr lang="de-CH" sz="1600" dirty="0" err="1">
                <a:latin typeface="Arial" charset="0"/>
              </a:rPr>
              <a:t>mrd.</a:t>
            </a:r>
            <a:endParaRPr lang="de-CH" sz="1600" dirty="0">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de-CH" sz="2000" b="0" i="0" u="none" strike="noStrike" cap="none" normalizeH="0" baseline="0" dirty="0" smtClean="0">
              <a:ln>
                <a:noFill/>
              </a:ln>
              <a:solidFill>
                <a:schemeClr val="tx1"/>
              </a:solidFill>
              <a:effectLst/>
              <a:latin typeface="Arial" charset="0"/>
            </a:endParaRPr>
          </a:p>
        </p:txBody>
      </p:sp>
      <p:sp>
        <p:nvSpPr>
          <p:cNvPr id="10" name="Abgerundetes Rechteck 9"/>
          <p:cNvSpPr/>
          <p:nvPr/>
        </p:nvSpPr>
        <p:spPr bwMode="auto">
          <a:xfrm>
            <a:off x="3480703" y="4329100"/>
            <a:ext cx="2232248" cy="1584176"/>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2000" dirty="0" err="1">
                <a:latin typeface="Arial" charset="0"/>
              </a:rPr>
              <a:t>L</a:t>
            </a:r>
            <a:r>
              <a:rPr kumimoji="0" lang="de-CH" sz="2000" b="0" i="0" u="none" strike="noStrike" cap="none" normalizeH="0" baseline="0" dirty="0" err="1" smtClean="0">
                <a:ln>
                  <a:noFill/>
                </a:ln>
                <a:solidFill>
                  <a:schemeClr val="tx1"/>
                </a:solidFill>
                <a:effectLst/>
                <a:latin typeface="Arial" charset="0"/>
                <a:ea typeface="ヒラギノ角ゴ Pro W3" pitchFamily="1" charset="-128"/>
              </a:rPr>
              <a:t>ocal</a:t>
            </a:r>
            <a:r>
              <a:rPr kumimoji="0" lang="de-CH" sz="2000" b="0" i="0" u="none" strike="noStrike" cap="none" normalizeH="0" baseline="0" dirty="0" smtClean="0">
                <a:ln>
                  <a:noFill/>
                </a:ln>
                <a:solidFill>
                  <a:schemeClr val="tx1"/>
                </a:solidFill>
                <a:effectLst/>
                <a:latin typeface="Arial" charset="0"/>
                <a:ea typeface="ヒラギノ角ゴ Pro W3" pitchFamily="1" charset="-128"/>
              </a:rPr>
              <a:t> </a:t>
            </a:r>
            <a:r>
              <a:rPr kumimoji="0" lang="de-CH" sz="2000" b="0" i="0" u="none" strike="noStrike" cap="none" normalizeH="0" baseline="0" dirty="0" err="1" smtClean="0">
                <a:ln>
                  <a:noFill/>
                </a:ln>
                <a:solidFill>
                  <a:schemeClr val="tx1"/>
                </a:solidFill>
                <a:effectLst/>
                <a:latin typeface="Arial" charset="0"/>
                <a:ea typeface="ヒラギノ角ゴ Pro W3" pitchFamily="1" charset="-128"/>
              </a:rPr>
              <a:t>govs</a:t>
            </a:r>
            <a:r>
              <a:rPr kumimoji="0" lang="de-CH" sz="2000" b="0" i="0" u="none" strike="noStrike" cap="none" normalizeH="0" baseline="0" dirty="0" smtClean="0">
                <a:ln>
                  <a:noFill/>
                </a:ln>
                <a:solidFill>
                  <a:schemeClr val="tx1"/>
                </a:solidFill>
                <a:effectLst/>
                <a:latin typeface="Arial" charset="0"/>
                <a:ea typeface="ヒラギノ角ゴ Pro W3" pitchFamily="1" charset="-128"/>
              </a:rPr>
              <a:t>.</a:t>
            </a:r>
          </a:p>
          <a:p>
            <a:pPr algn="ctr"/>
            <a:r>
              <a:rPr lang="de-CH" sz="1600" dirty="0" err="1">
                <a:latin typeface="Arial" charset="0"/>
              </a:rPr>
              <a:t>rev</a:t>
            </a:r>
            <a:r>
              <a:rPr lang="de-CH" sz="1600" dirty="0">
                <a:latin typeface="Arial" charset="0"/>
              </a:rPr>
              <a:t>.: </a:t>
            </a:r>
            <a:r>
              <a:rPr lang="de-CH" sz="1600" dirty="0" smtClean="0">
                <a:latin typeface="Arial" charset="0"/>
              </a:rPr>
              <a:t>45.5 </a:t>
            </a:r>
            <a:r>
              <a:rPr lang="de-CH" sz="1600" dirty="0" err="1">
                <a:latin typeface="Arial" charset="0"/>
              </a:rPr>
              <a:t>mrd.</a:t>
            </a:r>
            <a:endParaRPr lang="de-CH" sz="1600" dirty="0">
              <a:latin typeface="Arial" charset="0"/>
            </a:endParaRPr>
          </a:p>
          <a:p>
            <a:pPr algn="ctr"/>
            <a:r>
              <a:rPr lang="de-CH" sz="1600" dirty="0" err="1">
                <a:latin typeface="Arial" charset="0"/>
              </a:rPr>
              <a:t>exp</a:t>
            </a:r>
            <a:r>
              <a:rPr lang="de-CH" sz="1600" dirty="0">
                <a:latin typeface="Arial" charset="0"/>
              </a:rPr>
              <a:t>.:  </a:t>
            </a:r>
            <a:r>
              <a:rPr lang="de-CH" sz="1600" dirty="0" smtClean="0">
                <a:latin typeface="Arial" charset="0"/>
              </a:rPr>
              <a:t>46.1 </a:t>
            </a:r>
            <a:r>
              <a:rPr lang="de-CH" sz="1600" dirty="0" err="1">
                <a:latin typeface="Arial" charset="0"/>
              </a:rPr>
              <a:t>mrd.</a:t>
            </a:r>
            <a:endParaRPr lang="de-CH" sz="1600" dirty="0">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de-CH" sz="1600" b="0" i="0" u="none" strike="noStrike" cap="none" normalizeH="0" baseline="0" dirty="0" smtClean="0">
              <a:ln>
                <a:noFill/>
              </a:ln>
              <a:solidFill>
                <a:schemeClr val="tx1"/>
              </a:solidFill>
              <a:effectLst/>
              <a:latin typeface="Arial" charset="0"/>
            </a:endParaRPr>
          </a:p>
        </p:txBody>
      </p:sp>
      <p:sp>
        <p:nvSpPr>
          <p:cNvPr id="11" name="Rechteckiger Pfeil 10"/>
          <p:cNvSpPr/>
          <p:nvPr/>
        </p:nvSpPr>
        <p:spPr bwMode="auto">
          <a:xfrm>
            <a:off x="1115616" y="332656"/>
            <a:ext cx="2376264" cy="648072"/>
          </a:xfrm>
          <a:prstGeom prst="bentArrow">
            <a:avLst>
              <a:gd name="adj1" fmla="val 32487"/>
              <a:gd name="adj2" fmla="val 25000"/>
              <a:gd name="adj3" fmla="val 25000"/>
              <a:gd name="adj4" fmla="val 4375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
        <p:nvSpPr>
          <p:cNvPr id="12" name="Pfeil nach rechts 11"/>
          <p:cNvSpPr/>
          <p:nvPr/>
        </p:nvSpPr>
        <p:spPr bwMode="auto">
          <a:xfrm>
            <a:off x="1763688" y="1124744"/>
            <a:ext cx="1717015" cy="37804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
        <p:nvSpPr>
          <p:cNvPr id="13" name="Pfeil nach rechts 12"/>
          <p:cNvSpPr/>
          <p:nvPr/>
        </p:nvSpPr>
        <p:spPr bwMode="auto">
          <a:xfrm>
            <a:off x="1776886" y="2726922"/>
            <a:ext cx="1717015" cy="37804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
        <p:nvSpPr>
          <p:cNvPr id="14" name="Pfeil nach rechts 13"/>
          <p:cNvSpPr/>
          <p:nvPr/>
        </p:nvSpPr>
        <p:spPr bwMode="auto">
          <a:xfrm>
            <a:off x="1776885" y="4419110"/>
            <a:ext cx="1717015" cy="37804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
        <p:nvSpPr>
          <p:cNvPr id="15" name="Pfeil nach rechts 14"/>
          <p:cNvSpPr/>
          <p:nvPr/>
        </p:nvSpPr>
        <p:spPr bwMode="auto">
          <a:xfrm>
            <a:off x="5674602" y="728700"/>
            <a:ext cx="1692188" cy="297277"/>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
        <p:nvSpPr>
          <p:cNvPr id="16" name="Pfeil nach rechts 15"/>
          <p:cNvSpPr/>
          <p:nvPr/>
        </p:nvSpPr>
        <p:spPr bwMode="auto">
          <a:xfrm>
            <a:off x="5726473" y="2599137"/>
            <a:ext cx="1692188" cy="66843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
        <p:nvSpPr>
          <p:cNvPr id="17" name="Pfeil nach rechts 16"/>
          <p:cNvSpPr/>
          <p:nvPr/>
        </p:nvSpPr>
        <p:spPr bwMode="auto">
          <a:xfrm>
            <a:off x="5726473" y="4696619"/>
            <a:ext cx="1692188" cy="396044"/>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
        <p:nvSpPr>
          <p:cNvPr id="18" name="Pfeil nach oben 17"/>
          <p:cNvSpPr/>
          <p:nvPr/>
        </p:nvSpPr>
        <p:spPr bwMode="auto">
          <a:xfrm>
            <a:off x="837203" y="4774640"/>
            <a:ext cx="556825" cy="432048"/>
          </a:xfrm>
          <a:prstGeom prst="up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
        <p:nvSpPr>
          <p:cNvPr id="19" name="Pfeil nach unten 18"/>
          <p:cNvSpPr/>
          <p:nvPr/>
        </p:nvSpPr>
        <p:spPr bwMode="auto">
          <a:xfrm>
            <a:off x="4211960" y="1484784"/>
            <a:ext cx="720080" cy="774086"/>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
        <p:nvSpPr>
          <p:cNvPr id="20" name="Pfeil nach unten 19"/>
          <p:cNvSpPr/>
          <p:nvPr/>
        </p:nvSpPr>
        <p:spPr bwMode="auto">
          <a:xfrm>
            <a:off x="4400901" y="3581887"/>
            <a:ext cx="391852" cy="774086"/>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
        <p:nvSpPr>
          <p:cNvPr id="21" name="Textfeld 20"/>
          <p:cNvSpPr txBox="1"/>
          <p:nvPr/>
        </p:nvSpPr>
        <p:spPr>
          <a:xfrm>
            <a:off x="5674602" y="6024017"/>
            <a:ext cx="3923144" cy="738664"/>
          </a:xfrm>
          <a:prstGeom prst="rect">
            <a:avLst/>
          </a:prstGeom>
          <a:noFill/>
        </p:spPr>
        <p:txBody>
          <a:bodyPr wrap="square" rtlCol="0">
            <a:spAutoFit/>
          </a:bodyPr>
          <a:lstStyle/>
          <a:p>
            <a:pPr algn="l"/>
            <a:r>
              <a:rPr lang="de-CH" sz="1400" dirty="0" smtClean="0"/>
              <a:t>1 Mrd.= 1’000’000’000</a:t>
            </a:r>
          </a:p>
          <a:p>
            <a:pPr algn="l"/>
            <a:r>
              <a:rPr lang="de-CH" sz="1400" dirty="0" err="1" smtClean="0"/>
              <a:t>Social</a:t>
            </a:r>
            <a:r>
              <a:rPr lang="de-CH" sz="1400" dirty="0" smtClean="0"/>
              <a:t> Security not </a:t>
            </a:r>
            <a:r>
              <a:rPr lang="de-CH" sz="1400" dirty="0" err="1" smtClean="0"/>
              <a:t>included</a:t>
            </a:r>
            <a:r>
              <a:rPr lang="de-CH" sz="1400" dirty="0" smtClean="0"/>
              <a:t> (59.8 </a:t>
            </a:r>
            <a:r>
              <a:rPr lang="de-CH" sz="1400" dirty="0" err="1" smtClean="0"/>
              <a:t>mrd.</a:t>
            </a:r>
            <a:r>
              <a:rPr lang="de-CH" sz="1400" dirty="0" smtClean="0"/>
              <a:t>)</a:t>
            </a:r>
            <a:br>
              <a:rPr lang="de-CH" sz="1400" dirty="0" smtClean="0"/>
            </a:br>
            <a:r>
              <a:rPr lang="de-CH" sz="1400" b="1" dirty="0" err="1" smtClean="0"/>
              <a:t>Health</a:t>
            </a:r>
            <a:r>
              <a:rPr lang="de-CH" sz="1400" b="1" dirty="0" smtClean="0"/>
              <a:t> </a:t>
            </a:r>
            <a:r>
              <a:rPr lang="de-CH" sz="1400" b="1" dirty="0" err="1" smtClean="0"/>
              <a:t>systems</a:t>
            </a:r>
            <a:r>
              <a:rPr lang="de-CH" sz="1400" b="1" dirty="0" smtClean="0"/>
              <a:t> </a:t>
            </a:r>
            <a:r>
              <a:rPr lang="de-CH" sz="1400" b="1" dirty="0" err="1" smtClean="0"/>
              <a:t>only</a:t>
            </a:r>
            <a:r>
              <a:rPr lang="de-CH" sz="1400" b="1" dirty="0" smtClean="0"/>
              <a:t> </a:t>
            </a:r>
            <a:r>
              <a:rPr lang="de-CH" sz="1400" b="1" dirty="0" err="1" smtClean="0"/>
              <a:t>partly</a:t>
            </a:r>
            <a:r>
              <a:rPr lang="de-CH" sz="1400" b="1" dirty="0" smtClean="0"/>
              <a:t> </a:t>
            </a:r>
            <a:r>
              <a:rPr lang="de-CH" sz="1400" b="1" dirty="0" err="1"/>
              <a:t>i</a:t>
            </a:r>
            <a:r>
              <a:rPr lang="de-CH" sz="1400" b="1" dirty="0" err="1" smtClean="0"/>
              <a:t>ncluded</a:t>
            </a:r>
            <a:endParaRPr lang="de-CH" sz="1400" b="1" dirty="0"/>
          </a:p>
        </p:txBody>
      </p:sp>
      <p:sp>
        <p:nvSpPr>
          <p:cNvPr id="22" name="Textfeld 21"/>
          <p:cNvSpPr txBox="1"/>
          <p:nvPr/>
        </p:nvSpPr>
        <p:spPr>
          <a:xfrm>
            <a:off x="107504" y="242646"/>
            <a:ext cx="729699" cy="584775"/>
          </a:xfrm>
          <a:prstGeom prst="rect">
            <a:avLst/>
          </a:prstGeom>
          <a:noFill/>
        </p:spPr>
        <p:txBody>
          <a:bodyPr wrap="square" rtlCol="0">
            <a:spAutoFit/>
          </a:bodyPr>
          <a:lstStyle/>
          <a:p>
            <a:pPr algn="l"/>
            <a:r>
              <a:rPr lang="de-CH" sz="1800" dirty="0" smtClean="0"/>
              <a:t>2014/</a:t>
            </a:r>
            <a:r>
              <a:rPr lang="de-CH" sz="1400" dirty="0" smtClean="0"/>
              <a:t>2013</a:t>
            </a:r>
            <a:endParaRPr lang="de-CH" sz="1800" dirty="0"/>
          </a:p>
        </p:txBody>
      </p:sp>
      <p:sp>
        <p:nvSpPr>
          <p:cNvPr id="23" name="Textfeld 22"/>
          <p:cNvSpPr txBox="1"/>
          <p:nvPr/>
        </p:nvSpPr>
        <p:spPr>
          <a:xfrm>
            <a:off x="1980892" y="2463250"/>
            <a:ext cx="985749" cy="307777"/>
          </a:xfrm>
          <a:prstGeom prst="rect">
            <a:avLst/>
          </a:prstGeom>
          <a:noFill/>
        </p:spPr>
        <p:txBody>
          <a:bodyPr wrap="square" rtlCol="0">
            <a:spAutoFit/>
          </a:bodyPr>
          <a:lstStyle/>
          <a:p>
            <a:r>
              <a:rPr lang="de-CH" sz="1400" dirty="0" smtClean="0">
                <a:latin typeface="Arial" panose="020B0604020202020204" pitchFamily="34" charset="0"/>
                <a:cs typeface="Arial" panose="020B0604020202020204" pitchFamily="34" charset="0"/>
              </a:rPr>
              <a:t>42.3 </a:t>
            </a:r>
            <a:r>
              <a:rPr lang="de-CH" sz="1400" dirty="0" err="1" smtClean="0">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24" name="Textfeld 23"/>
          <p:cNvSpPr txBox="1"/>
          <p:nvPr/>
        </p:nvSpPr>
        <p:spPr>
          <a:xfrm>
            <a:off x="1997136" y="1453364"/>
            <a:ext cx="985749" cy="307777"/>
          </a:xfrm>
          <a:prstGeom prst="rect">
            <a:avLst/>
          </a:prstGeom>
          <a:noFill/>
        </p:spPr>
        <p:txBody>
          <a:bodyPr wrap="square" rtlCol="0">
            <a:spAutoFit/>
          </a:bodyPr>
          <a:lstStyle/>
          <a:p>
            <a:r>
              <a:rPr lang="de-CH" sz="1400" dirty="0" smtClean="0">
                <a:latin typeface="Arial" panose="020B0604020202020204" pitchFamily="34" charset="0"/>
                <a:cs typeface="Arial" panose="020B0604020202020204" pitchFamily="34" charset="0"/>
              </a:rPr>
              <a:t>18.3 </a:t>
            </a:r>
            <a:r>
              <a:rPr lang="de-CH" sz="1400" dirty="0" err="1" smtClean="0">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25" name="Textfeld 24"/>
          <p:cNvSpPr txBox="1"/>
          <p:nvPr/>
        </p:nvSpPr>
        <p:spPr>
          <a:xfrm>
            <a:off x="2036516" y="75339"/>
            <a:ext cx="985749" cy="307777"/>
          </a:xfrm>
          <a:prstGeom prst="rect">
            <a:avLst/>
          </a:prstGeom>
          <a:noFill/>
        </p:spPr>
        <p:txBody>
          <a:bodyPr wrap="square" rtlCol="0">
            <a:spAutoFit/>
          </a:bodyPr>
          <a:lstStyle/>
          <a:p>
            <a:r>
              <a:rPr lang="de-CH" sz="1400" dirty="0" smtClean="0">
                <a:latin typeface="Arial" panose="020B0604020202020204" pitchFamily="34" charset="0"/>
                <a:cs typeface="Arial" panose="020B0604020202020204" pitchFamily="34" charset="0"/>
              </a:rPr>
              <a:t>22.0 </a:t>
            </a:r>
            <a:r>
              <a:rPr lang="de-CH" sz="1400" dirty="0" err="1" smtClean="0">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26" name="Textfeld 25"/>
          <p:cNvSpPr txBox="1"/>
          <p:nvPr/>
        </p:nvSpPr>
        <p:spPr>
          <a:xfrm>
            <a:off x="2006883" y="4175211"/>
            <a:ext cx="985749" cy="307777"/>
          </a:xfrm>
          <a:prstGeom prst="rect">
            <a:avLst/>
          </a:prstGeom>
          <a:noFill/>
        </p:spPr>
        <p:txBody>
          <a:bodyPr wrap="square" rtlCol="0">
            <a:spAutoFit/>
          </a:bodyPr>
          <a:lstStyle/>
          <a:p>
            <a:r>
              <a:rPr lang="de-CH" sz="1400" dirty="0" smtClean="0">
                <a:latin typeface="Arial" panose="020B0604020202020204" pitchFamily="34" charset="0"/>
                <a:cs typeface="Arial" panose="020B0604020202020204" pitchFamily="34" charset="0"/>
              </a:rPr>
              <a:t>26.0 </a:t>
            </a:r>
            <a:r>
              <a:rPr lang="de-CH" sz="1400" dirty="0" err="1" smtClean="0">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27" name="Textfeld 26"/>
          <p:cNvSpPr txBox="1"/>
          <p:nvPr/>
        </p:nvSpPr>
        <p:spPr>
          <a:xfrm>
            <a:off x="4932040" y="1645543"/>
            <a:ext cx="985749" cy="307777"/>
          </a:xfrm>
          <a:prstGeom prst="rect">
            <a:avLst/>
          </a:prstGeom>
          <a:noFill/>
        </p:spPr>
        <p:txBody>
          <a:bodyPr wrap="square" rtlCol="0">
            <a:spAutoFit/>
          </a:bodyPr>
          <a:lstStyle/>
          <a:p>
            <a:r>
              <a:rPr lang="de-CH" sz="1400" dirty="0" smtClean="0">
                <a:latin typeface="Arial" panose="020B0604020202020204" pitchFamily="34" charset="0"/>
                <a:cs typeface="Arial" panose="020B0604020202020204" pitchFamily="34" charset="0"/>
              </a:rPr>
              <a:t>24.7 </a:t>
            </a:r>
            <a:r>
              <a:rPr lang="de-CH" sz="1400" dirty="0" err="1" smtClean="0">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28" name="Textfeld 27"/>
          <p:cNvSpPr txBox="1"/>
          <p:nvPr/>
        </p:nvSpPr>
        <p:spPr>
          <a:xfrm>
            <a:off x="4932039" y="3769277"/>
            <a:ext cx="985749" cy="307777"/>
          </a:xfrm>
          <a:prstGeom prst="rect">
            <a:avLst/>
          </a:prstGeom>
          <a:noFill/>
        </p:spPr>
        <p:txBody>
          <a:bodyPr wrap="square" rtlCol="0">
            <a:spAutoFit/>
          </a:bodyPr>
          <a:lstStyle/>
          <a:p>
            <a:r>
              <a:rPr lang="de-CH" sz="1400" dirty="0" smtClean="0">
                <a:latin typeface="Arial" panose="020B0604020202020204" pitchFamily="34" charset="0"/>
                <a:cs typeface="Arial" panose="020B0604020202020204" pitchFamily="34" charset="0"/>
              </a:rPr>
              <a:t>3 </a:t>
            </a:r>
            <a:r>
              <a:rPr lang="de-CH" sz="1400" dirty="0" err="1" smtClean="0">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29" name="Textfeld 28"/>
          <p:cNvSpPr txBox="1"/>
          <p:nvPr/>
        </p:nvSpPr>
        <p:spPr>
          <a:xfrm>
            <a:off x="6025515" y="2429315"/>
            <a:ext cx="985749" cy="307777"/>
          </a:xfrm>
          <a:prstGeom prst="rect">
            <a:avLst/>
          </a:prstGeom>
          <a:noFill/>
        </p:spPr>
        <p:txBody>
          <a:bodyPr wrap="square" rtlCol="0">
            <a:spAutoFit/>
          </a:bodyPr>
          <a:lstStyle/>
          <a:p>
            <a:r>
              <a:rPr lang="de-CH" sz="1400" dirty="0" smtClean="0">
                <a:latin typeface="Arial" panose="020B0604020202020204" pitchFamily="34" charset="0"/>
                <a:cs typeface="Arial" panose="020B0604020202020204" pitchFamily="34" charset="0"/>
              </a:rPr>
              <a:t>74.1 </a:t>
            </a:r>
            <a:r>
              <a:rPr lang="de-CH" sz="1400" dirty="0" err="1" smtClean="0">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30" name="Textfeld 29"/>
          <p:cNvSpPr txBox="1"/>
          <p:nvPr/>
        </p:nvSpPr>
        <p:spPr>
          <a:xfrm>
            <a:off x="6025514" y="4454242"/>
            <a:ext cx="985749" cy="307777"/>
          </a:xfrm>
          <a:prstGeom prst="rect">
            <a:avLst/>
          </a:prstGeom>
          <a:noFill/>
        </p:spPr>
        <p:txBody>
          <a:bodyPr wrap="square" rtlCol="0">
            <a:spAutoFit/>
          </a:bodyPr>
          <a:lstStyle/>
          <a:p>
            <a:r>
              <a:rPr lang="de-CH" sz="1400" dirty="0" smtClean="0">
                <a:latin typeface="Arial" panose="020B0604020202020204" pitchFamily="34" charset="0"/>
                <a:cs typeface="Arial" panose="020B0604020202020204" pitchFamily="34" charset="0"/>
              </a:rPr>
              <a:t>37.3 </a:t>
            </a:r>
            <a:r>
              <a:rPr lang="de-CH" sz="1400" dirty="0" err="1" smtClean="0">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31" name="Textfeld 30"/>
          <p:cNvSpPr txBox="1"/>
          <p:nvPr/>
        </p:nvSpPr>
        <p:spPr>
          <a:xfrm>
            <a:off x="6041343" y="467612"/>
            <a:ext cx="985749" cy="307777"/>
          </a:xfrm>
          <a:prstGeom prst="rect">
            <a:avLst/>
          </a:prstGeom>
          <a:noFill/>
        </p:spPr>
        <p:txBody>
          <a:bodyPr wrap="square" rtlCol="0">
            <a:spAutoFit/>
          </a:bodyPr>
          <a:lstStyle/>
          <a:p>
            <a:r>
              <a:rPr lang="de-CH" sz="1400" dirty="0" smtClean="0">
                <a:latin typeface="Arial" panose="020B0604020202020204" pitchFamily="34" charset="0"/>
                <a:cs typeface="Arial" panose="020B0604020202020204" pitchFamily="34" charset="0"/>
              </a:rPr>
              <a:t>29 </a:t>
            </a:r>
            <a:r>
              <a:rPr lang="de-CH" sz="1400" dirty="0" err="1" smtClean="0">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686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additive="base">
                                        <p:cTn id="83" dur="500" fill="hold"/>
                                        <p:tgtEl>
                                          <p:spTgt spid="26"/>
                                        </p:tgtEl>
                                        <p:attrNameLst>
                                          <p:attrName>ppt_x</p:attrName>
                                        </p:attrNameLst>
                                      </p:cBhvr>
                                      <p:tavLst>
                                        <p:tav tm="0">
                                          <p:val>
                                            <p:strVal val="#ppt_x"/>
                                          </p:val>
                                        </p:tav>
                                        <p:tav tm="100000">
                                          <p:val>
                                            <p:strVal val="#ppt_x"/>
                                          </p:val>
                                        </p:tav>
                                      </p:tavLst>
                                    </p:anim>
                                    <p:anim calcmode="lin" valueType="num">
                                      <p:cBhvr additive="base">
                                        <p:cTn id="84" dur="500" fill="hold"/>
                                        <p:tgtEl>
                                          <p:spTgt spid="26"/>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3"/>
                                        </p:tgtEl>
                                        <p:attrNameLst>
                                          <p:attrName>style.visibility</p:attrName>
                                        </p:attrNameLst>
                                      </p:cBhvr>
                                      <p:to>
                                        <p:strVal val="visible"/>
                                      </p:to>
                                    </p:set>
                                    <p:anim calcmode="lin" valueType="num">
                                      <p:cBhvr additive="base">
                                        <p:cTn id="87" dur="500" fill="hold"/>
                                        <p:tgtEl>
                                          <p:spTgt spid="13"/>
                                        </p:tgtEl>
                                        <p:attrNameLst>
                                          <p:attrName>ppt_x</p:attrName>
                                        </p:attrNameLst>
                                      </p:cBhvr>
                                      <p:tavLst>
                                        <p:tav tm="0">
                                          <p:val>
                                            <p:strVal val="#ppt_x"/>
                                          </p:val>
                                        </p:tav>
                                        <p:tav tm="100000">
                                          <p:val>
                                            <p:strVal val="#ppt_x"/>
                                          </p:val>
                                        </p:tav>
                                      </p:tavLst>
                                    </p:anim>
                                    <p:anim calcmode="lin" valueType="num">
                                      <p:cBhvr additive="base">
                                        <p:cTn id="88" dur="500" fill="hold"/>
                                        <p:tgtEl>
                                          <p:spTgt spid="1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ppt_x"/>
                                          </p:val>
                                        </p:tav>
                                        <p:tav tm="100000">
                                          <p:val>
                                            <p:strVal val="#ppt_x"/>
                                          </p:val>
                                        </p:tav>
                                      </p:tavLst>
                                    </p:anim>
                                    <p:anim calcmode="lin" valueType="num">
                                      <p:cBhvr additive="base">
                                        <p:cTn id="92" dur="500" fill="hold"/>
                                        <p:tgtEl>
                                          <p:spTgt spid="23"/>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additive="base">
                                        <p:cTn id="95" dur="500" fill="hold"/>
                                        <p:tgtEl>
                                          <p:spTgt spid="24"/>
                                        </p:tgtEl>
                                        <p:attrNameLst>
                                          <p:attrName>ppt_x</p:attrName>
                                        </p:attrNameLst>
                                      </p:cBhvr>
                                      <p:tavLst>
                                        <p:tav tm="0">
                                          <p:val>
                                            <p:strVal val="#ppt_x"/>
                                          </p:val>
                                        </p:tav>
                                        <p:tav tm="100000">
                                          <p:val>
                                            <p:strVal val="#ppt_x"/>
                                          </p:val>
                                        </p:tav>
                                      </p:tavLst>
                                    </p:anim>
                                    <p:anim calcmode="lin" valueType="num">
                                      <p:cBhvr additive="base">
                                        <p:cTn id="96" dur="500" fill="hold"/>
                                        <p:tgtEl>
                                          <p:spTgt spid="24"/>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additive="base">
                                        <p:cTn id="99" dur="500" fill="hold"/>
                                        <p:tgtEl>
                                          <p:spTgt spid="12"/>
                                        </p:tgtEl>
                                        <p:attrNameLst>
                                          <p:attrName>ppt_x</p:attrName>
                                        </p:attrNameLst>
                                      </p:cBhvr>
                                      <p:tavLst>
                                        <p:tav tm="0">
                                          <p:val>
                                            <p:strVal val="#ppt_x"/>
                                          </p:val>
                                        </p:tav>
                                        <p:tav tm="100000">
                                          <p:val>
                                            <p:strVal val="#ppt_x"/>
                                          </p:val>
                                        </p:tav>
                                      </p:tavLst>
                                    </p:anim>
                                    <p:anim calcmode="lin" valueType="num">
                                      <p:cBhvr additive="base">
                                        <p:cTn id="10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3" grpId="0"/>
      <p:bldP spid="24" grpId="0"/>
      <p:bldP spid="25" grpId="0"/>
      <p:bldP spid="26" grpId="0"/>
      <p:bldP spid="27" grpId="0"/>
      <p:bldP spid="28" grpId="0"/>
      <p:bldP spid="29" grpId="0"/>
      <p:bldP spid="30"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200025"/>
            <a:ext cx="8686800" cy="990600"/>
          </a:xfrm>
        </p:spPr>
        <p:txBody>
          <a:bodyPr/>
          <a:lstStyle/>
          <a:p>
            <a:r>
              <a:rPr lang="de-CH" sz="2400" dirty="0" err="1" smtClean="0"/>
              <a:t>Importance</a:t>
            </a:r>
            <a:r>
              <a:rPr lang="de-CH" sz="2400" dirty="0" smtClean="0"/>
              <a:t> </a:t>
            </a:r>
            <a:r>
              <a:rPr lang="de-CH" sz="2400" dirty="0" err="1" smtClean="0"/>
              <a:t>of</a:t>
            </a:r>
            <a:r>
              <a:rPr lang="de-CH" sz="2400" dirty="0" smtClean="0"/>
              <a:t> </a:t>
            </a:r>
            <a:r>
              <a:rPr lang="de-CH" sz="2400" dirty="0" err="1" smtClean="0"/>
              <a:t>the</a:t>
            </a:r>
            <a:r>
              <a:rPr lang="de-CH" sz="2400" dirty="0" smtClean="0"/>
              <a:t> different </a:t>
            </a:r>
            <a:r>
              <a:rPr lang="de-CH" sz="2400" dirty="0" err="1" smtClean="0"/>
              <a:t>sources</a:t>
            </a:r>
            <a:endParaRPr lang="de-CH" dirty="0"/>
          </a:p>
        </p:txBody>
      </p:sp>
      <p:sp>
        <p:nvSpPr>
          <p:cNvPr id="3" name="Inhaltsplatzhalter 2"/>
          <p:cNvSpPr>
            <a:spLocks noGrp="1"/>
          </p:cNvSpPr>
          <p:nvPr>
            <p:ph idx="1"/>
          </p:nvPr>
        </p:nvSpPr>
        <p:spPr/>
        <p:txBody>
          <a:bodyPr/>
          <a:lstStyle/>
          <a:p>
            <a:endParaRPr lang="de-CH"/>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29</a:t>
            </a:fld>
            <a:endParaRPr lang="fr-FR" altLang="fr-FR"/>
          </a:p>
        </p:txBody>
      </p:sp>
      <p:sp>
        <p:nvSpPr>
          <p:cNvPr id="7" name="Text Box 96"/>
          <p:cNvSpPr txBox="1">
            <a:spLocks noChangeArrowheads="1"/>
          </p:cNvSpPr>
          <p:nvPr/>
        </p:nvSpPr>
        <p:spPr bwMode="auto">
          <a:xfrm>
            <a:off x="5568156" y="5498605"/>
            <a:ext cx="342344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defRPr>
            </a:lvl1pPr>
            <a:lvl2pPr marL="742950" indent="-285750">
              <a:spcBef>
                <a:spcPct val="20000"/>
              </a:spcBef>
              <a:buChar char="–"/>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algn="r" eaLnBrk="1" hangingPunct="1">
              <a:spcBef>
                <a:spcPct val="0"/>
              </a:spcBef>
              <a:buFontTx/>
              <a:buNone/>
            </a:pPr>
            <a:r>
              <a:rPr kumimoji="0" lang="de-CH" altLang="de-DE" sz="1100" dirty="0">
                <a:latin typeface="Verdana" panose="020B0604030504040204" pitchFamily="34" charset="0"/>
                <a:cs typeface="Arial" panose="020B0604020202020204" pitchFamily="34" charset="0"/>
              </a:rPr>
              <a:t>Data </a:t>
            </a:r>
            <a:r>
              <a:rPr kumimoji="0" lang="de-CH" altLang="de-DE" sz="1100" dirty="0" err="1">
                <a:latin typeface="Verdana" panose="020B0604030504040204" pitchFamily="34" charset="0"/>
                <a:cs typeface="Arial" panose="020B0604020202020204" pitchFamily="34" charset="0"/>
              </a:rPr>
              <a:t>from</a:t>
            </a:r>
            <a:r>
              <a:rPr kumimoji="0" lang="de-CH" altLang="de-DE" sz="1100" dirty="0">
                <a:latin typeface="Verdana" panose="020B0604030504040204" pitchFamily="34" charset="0"/>
                <a:cs typeface="Arial" panose="020B0604020202020204" pitchFamily="34" charset="0"/>
              </a:rPr>
              <a:t> </a:t>
            </a:r>
            <a:r>
              <a:rPr kumimoji="0" lang="de-CH" altLang="de-DE" sz="1100" dirty="0" smtClean="0">
                <a:latin typeface="Verdana" panose="020B0604030504040204" pitchFamily="34" charset="0"/>
                <a:cs typeface="Arial" panose="020B0604020202020204" pitchFamily="34" charset="0"/>
              </a:rPr>
              <a:t>2008, Prof. Stefan </a:t>
            </a:r>
            <a:r>
              <a:rPr kumimoji="0" lang="de-CH" altLang="de-DE" sz="1100" dirty="0" err="1" smtClean="0">
                <a:latin typeface="Verdana" panose="020B0604030504040204" pitchFamily="34" charset="0"/>
                <a:cs typeface="Arial" panose="020B0604020202020204" pitchFamily="34" charset="0"/>
              </a:rPr>
              <a:t>Pfäffli</a:t>
            </a:r>
            <a:endParaRPr kumimoji="0" lang="de-CH" altLang="de-DE" sz="1100" dirty="0">
              <a:latin typeface="Verdana" panose="020B0604030504040204" pitchFamily="34" charset="0"/>
              <a:cs typeface="Arial" panose="020B0604020202020204" pitchFamily="34" charset="0"/>
            </a:endParaRPr>
          </a:p>
        </p:txBody>
      </p:sp>
      <p:graphicFrame>
        <p:nvGraphicFramePr>
          <p:cNvPr id="8" name="Diagramm 7"/>
          <p:cNvGraphicFramePr/>
          <p:nvPr>
            <p:extLst>
              <p:ext uri="{D42A27DB-BD31-4B8C-83A1-F6EECF244321}">
                <p14:modId xmlns:p14="http://schemas.microsoft.com/office/powerpoint/2010/main" val="1865922897"/>
              </p:ext>
            </p:extLst>
          </p:nvPr>
        </p:nvGraphicFramePr>
        <p:xfrm>
          <a:off x="323528" y="1196752"/>
          <a:ext cx="3892224" cy="425739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Diagramm 8"/>
          <p:cNvGraphicFramePr/>
          <p:nvPr>
            <p:extLst>
              <p:ext uri="{D42A27DB-BD31-4B8C-83A1-F6EECF244321}">
                <p14:modId xmlns:p14="http://schemas.microsoft.com/office/powerpoint/2010/main" val="871823679"/>
              </p:ext>
            </p:extLst>
          </p:nvPr>
        </p:nvGraphicFramePr>
        <p:xfrm>
          <a:off x="4572000" y="1196752"/>
          <a:ext cx="4188623" cy="38453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874122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Inhaltsplatzhalter 2"/>
          <p:cNvSpPr>
            <a:spLocks noGrp="1"/>
          </p:cNvSpPr>
          <p:nvPr>
            <p:ph idx="1"/>
          </p:nvPr>
        </p:nvSpPr>
        <p:spPr/>
        <p:txBody>
          <a:bodyPr lIns="91440" tIns="45720" rIns="91440" bIns="45720"/>
          <a:lstStyle/>
          <a:p>
            <a:endParaRPr lang="de-CH" altLang="de-DE" smtClean="0"/>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442201"/>
            <a:ext cx="3457575" cy="501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42201"/>
            <a:ext cx="3484564" cy="4946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08067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404664"/>
            <a:ext cx="8686800" cy="990600"/>
          </a:xfrm>
        </p:spPr>
        <p:txBody>
          <a:bodyPr/>
          <a:lstStyle/>
          <a:p>
            <a:endParaRPr lang="de-CH"/>
          </a:p>
        </p:txBody>
      </p:sp>
      <p:sp>
        <p:nvSpPr>
          <p:cNvPr id="3" name="Inhaltsplatzhalter 2"/>
          <p:cNvSpPr>
            <a:spLocks noGrp="1"/>
          </p:cNvSpPr>
          <p:nvPr>
            <p:ph idx="1"/>
          </p:nvPr>
        </p:nvSpPr>
        <p:spPr>
          <a:xfrm>
            <a:off x="357361" y="171463"/>
            <a:ext cx="2199184" cy="4343400"/>
          </a:xfrm>
        </p:spPr>
        <p:txBody>
          <a:bodyPr/>
          <a:lstStyle/>
          <a:p>
            <a:pPr marL="0" indent="0">
              <a:buNone/>
            </a:pPr>
            <a:endParaRPr lang="de-CH" sz="1600" dirty="0" smtClean="0"/>
          </a:p>
          <a:p>
            <a:pPr marL="0" indent="0">
              <a:buNone/>
            </a:pPr>
            <a:r>
              <a:rPr lang="de-CH" sz="1600" dirty="0" err="1" smtClean="0"/>
              <a:t>Taxable</a:t>
            </a:r>
            <a:r>
              <a:rPr lang="de-CH" sz="1600" dirty="0" smtClean="0"/>
              <a:t> </a:t>
            </a:r>
            <a:r>
              <a:rPr lang="de-CH" sz="1600" dirty="0" err="1" smtClean="0"/>
              <a:t>income</a:t>
            </a:r>
            <a:r>
              <a:rPr lang="de-CH" sz="1600" dirty="0" smtClean="0"/>
              <a:t>: 150’000 CHF</a:t>
            </a:r>
            <a:br>
              <a:rPr lang="de-CH" sz="1600" dirty="0" smtClean="0"/>
            </a:br>
            <a:r>
              <a:rPr lang="de-CH" sz="1600" dirty="0" smtClean="0"/>
              <a:t>(</a:t>
            </a:r>
            <a:r>
              <a:rPr lang="de-CH" sz="1600" dirty="0" err="1" smtClean="0"/>
              <a:t>married</a:t>
            </a:r>
            <a:r>
              <a:rPr lang="de-CH" sz="1600" dirty="0" smtClean="0"/>
              <a:t>, </a:t>
            </a:r>
            <a:r>
              <a:rPr lang="de-CH" sz="1600" dirty="0" err="1" smtClean="0"/>
              <a:t>two</a:t>
            </a:r>
            <a:r>
              <a:rPr lang="de-CH" sz="1600" dirty="0" smtClean="0"/>
              <a:t> </a:t>
            </a:r>
            <a:r>
              <a:rPr lang="de-CH" sz="1600" dirty="0" err="1" smtClean="0"/>
              <a:t>children</a:t>
            </a:r>
            <a:r>
              <a:rPr lang="de-CH" sz="1600" dirty="0" smtClean="0"/>
              <a:t>, double </a:t>
            </a:r>
            <a:r>
              <a:rPr lang="de-CH" sz="1600" dirty="0" err="1" smtClean="0"/>
              <a:t>income</a:t>
            </a:r>
            <a:r>
              <a:rPr lang="de-CH" sz="1600" dirty="0" smtClean="0"/>
              <a:t>)</a:t>
            </a:r>
            <a:endParaRPr lang="de-CH" sz="1600" dirty="0"/>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30</a:t>
            </a:fld>
            <a:endParaRPr lang="fr-FR" altLang="fr-FR"/>
          </a:p>
        </p:txBody>
      </p:sp>
      <p:pic>
        <p:nvPicPr>
          <p:cNvPr id="7" name="Inhaltsplatzhalter 3"/>
          <p:cNvPicPr>
            <a:picLocks noChangeAspect="1"/>
          </p:cNvPicPr>
          <p:nvPr/>
        </p:nvPicPr>
        <p:blipFill>
          <a:blip r:embed="rId2"/>
          <a:stretch>
            <a:fillRect/>
          </a:stretch>
        </p:blipFill>
        <p:spPr bwMode="auto">
          <a:xfrm>
            <a:off x="2339752" y="116632"/>
            <a:ext cx="6578288"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179512" y="5644071"/>
            <a:ext cx="8208912" cy="338554"/>
          </a:xfrm>
          <a:prstGeom prst="rect">
            <a:avLst/>
          </a:prstGeom>
          <a:noFill/>
        </p:spPr>
        <p:txBody>
          <a:bodyPr wrap="square" rtlCol="0">
            <a:spAutoFit/>
          </a:bodyPr>
          <a:lstStyle/>
          <a:p>
            <a:r>
              <a:rPr lang="de-CH" sz="1600" dirty="0">
                <a:hlinkClick r:id="rId3"/>
              </a:rPr>
              <a:t>https://</a:t>
            </a:r>
            <a:r>
              <a:rPr lang="de-CH" sz="1600" dirty="0" smtClean="0">
                <a:hlinkClick r:id="rId3"/>
              </a:rPr>
              <a:t>www.comparis.ch/steuern/steuervergleich/default</a:t>
            </a:r>
            <a:r>
              <a:rPr lang="de-CH" sz="1600" dirty="0" smtClean="0"/>
              <a:t> </a:t>
            </a:r>
            <a:endParaRPr lang="de-CH" dirty="0"/>
          </a:p>
        </p:txBody>
      </p:sp>
    </p:spTree>
    <p:extLst>
      <p:ext uri="{BB962C8B-B14F-4D97-AF65-F5344CB8AC3E}">
        <p14:creationId xmlns:p14="http://schemas.microsoft.com/office/powerpoint/2010/main" val="40173544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sz="2400" dirty="0"/>
              <a:t>Principes d</a:t>
            </a:r>
            <a:r>
              <a:rPr lang="fr-FR" sz="2400" dirty="0" smtClean="0"/>
              <a:t>’«</a:t>
            </a:r>
            <a:r>
              <a:rPr lang="fr-FR" sz="2400" dirty="0"/>
              <a:t>égalisation</a:t>
            </a:r>
            <a:r>
              <a:rPr lang="fr-FR" sz="2400" dirty="0" smtClean="0"/>
              <a:t>» et d’«organisation»</a:t>
            </a:r>
            <a:endParaRPr lang="fr-FR" sz="2400" dirty="0"/>
          </a:p>
        </p:txBody>
      </p:sp>
      <p:sp>
        <p:nvSpPr>
          <p:cNvPr id="3" name="Inhaltsplatzhalter 2"/>
          <p:cNvSpPr>
            <a:spLocks noGrp="1"/>
          </p:cNvSpPr>
          <p:nvPr>
            <p:ph idx="1"/>
          </p:nvPr>
        </p:nvSpPr>
        <p:spPr>
          <a:xfrm>
            <a:off x="755576" y="1524000"/>
            <a:ext cx="8159824" cy="4343400"/>
          </a:xfrm>
        </p:spPr>
        <p:txBody>
          <a:bodyPr/>
          <a:lstStyle/>
          <a:p>
            <a:endParaRPr lang="de-CH" dirty="0" smtClean="0"/>
          </a:p>
          <a:p>
            <a:endParaRPr lang="en-GB" dirty="0" smtClean="0"/>
          </a:p>
          <a:p>
            <a:r>
              <a:rPr lang="fr-FR" dirty="0"/>
              <a:t>Péréquation à 85</a:t>
            </a:r>
            <a:r>
              <a:rPr lang="fr-FR" dirty="0" smtClean="0"/>
              <a:t>%</a:t>
            </a:r>
          </a:p>
          <a:p>
            <a:endParaRPr lang="fr-FR" dirty="0"/>
          </a:p>
          <a:p>
            <a:r>
              <a:rPr lang="fr-FR" dirty="0" smtClean="0"/>
              <a:t>Subsidiarité</a:t>
            </a:r>
            <a:endParaRPr lang="fr-FR" dirty="0"/>
          </a:p>
          <a:p>
            <a:pPr marL="0" indent="0">
              <a:buNone/>
            </a:pPr>
            <a:endParaRPr lang="fr-FR" dirty="0"/>
          </a:p>
          <a:p>
            <a:r>
              <a:rPr lang="fr-FR" dirty="0" smtClean="0"/>
              <a:t>Equivalence fiscale</a:t>
            </a:r>
          </a:p>
          <a:p>
            <a:endParaRPr lang="fr-FR" dirty="0" smtClean="0"/>
          </a:p>
          <a:p>
            <a:endParaRPr lang="en-GB" dirty="0" smtClean="0"/>
          </a:p>
          <a:p>
            <a:endParaRPr lang="de-CH" dirty="0"/>
          </a:p>
        </p:txBody>
      </p:sp>
    </p:spTree>
    <p:extLst>
      <p:ext uri="{BB962C8B-B14F-4D97-AF65-F5344CB8AC3E}">
        <p14:creationId xmlns:p14="http://schemas.microsoft.com/office/powerpoint/2010/main" val="21967151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sz="2400" dirty="0" smtClean="0"/>
              <a:t>Tâches du niveau national</a:t>
            </a:r>
            <a:endParaRPr lang="fr-FR" sz="2400" dirty="0"/>
          </a:p>
        </p:txBody>
      </p:sp>
      <p:sp>
        <p:nvSpPr>
          <p:cNvPr id="3" name="Inhaltsplatzhalter 2"/>
          <p:cNvSpPr>
            <a:spLocks noGrp="1"/>
          </p:cNvSpPr>
          <p:nvPr>
            <p:ph idx="1"/>
          </p:nvPr>
        </p:nvSpPr>
        <p:spPr/>
        <p:txBody>
          <a:bodyPr/>
          <a:lstStyle/>
          <a:p>
            <a:r>
              <a:rPr lang="fr-FR" sz="2000" dirty="0" smtClean="0"/>
              <a:t>Défense</a:t>
            </a:r>
          </a:p>
          <a:p>
            <a:r>
              <a:rPr lang="fr-FR" sz="2000" dirty="0" smtClean="0"/>
              <a:t>Politique étrangère</a:t>
            </a:r>
          </a:p>
          <a:p>
            <a:r>
              <a:rPr lang="fr-FR" sz="2000" dirty="0" smtClean="0"/>
              <a:t>CFF</a:t>
            </a:r>
          </a:p>
          <a:p>
            <a:r>
              <a:rPr lang="fr-FR" sz="2000" dirty="0" smtClean="0"/>
              <a:t>Autoroutes</a:t>
            </a:r>
          </a:p>
          <a:p>
            <a:r>
              <a:rPr lang="fr-FR" sz="2000" dirty="0" smtClean="0"/>
              <a:t>Centrales nucléaires</a:t>
            </a:r>
          </a:p>
          <a:p>
            <a:r>
              <a:rPr lang="fr-FR" sz="2000" dirty="0" smtClean="0"/>
              <a:t>Recherche scientifique</a:t>
            </a:r>
          </a:p>
          <a:p>
            <a:r>
              <a:rPr lang="fr-FR" sz="2000" dirty="0" smtClean="0"/>
              <a:t>Etc.</a:t>
            </a:r>
          </a:p>
          <a:p>
            <a:pPr marL="0" indent="0">
              <a:buNone/>
            </a:pPr>
            <a:endParaRPr lang="en-GB" dirty="0"/>
          </a:p>
        </p:txBody>
      </p:sp>
    </p:spTree>
    <p:extLst>
      <p:ext uri="{BB962C8B-B14F-4D97-AF65-F5344CB8AC3E}">
        <p14:creationId xmlns:p14="http://schemas.microsoft.com/office/powerpoint/2010/main" val="18203722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HT" sz="2400" dirty="0" smtClean="0"/>
              <a:t>Tâches du niveau cantonal</a:t>
            </a:r>
            <a:endParaRPr lang="fr-HT" sz="2400" dirty="0"/>
          </a:p>
        </p:txBody>
      </p:sp>
      <p:sp>
        <p:nvSpPr>
          <p:cNvPr id="3" name="Inhaltsplatzhalter 2"/>
          <p:cNvSpPr>
            <a:spLocks noGrp="1"/>
          </p:cNvSpPr>
          <p:nvPr>
            <p:ph idx="1"/>
          </p:nvPr>
        </p:nvSpPr>
        <p:spPr/>
        <p:txBody>
          <a:bodyPr/>
          <a:lstStyle/>
          <a:p>
            <a:r>
              <a:rPr lang="fr-FR" sz="2000" dirty="0" smtClean="0"/>
              <a:t>Santé</a:t>
            </a:r>
          </a:p>
          <a:p>
            <a:r>
              <a:rPr lang="fr-FR" sz="2000" dirty="0" smtClean="0"/>
              <a:t>Education</a:t>
            </a:r>
          </a:p>
          <a:p>
            <a:r>
              <a:rPr lang="fr-FR" sz="2000" dirty="0" smtClean="0"/>
              <a:t>Police</a:t>
            </a:r>
          </a:p>
          <a:p>
            <a:r>
              <a:rPr lang="fr-FR" sz="2000" dirty="0" smtClean="0"/>
              <a:t>Routes</a:t>
            </a:r>
          </a:p>
          <a:p>
            <a:r>
              <a:rPr lang="fr-FR" sz="2000" dirty="0" smtClean="0"/>
              <a:t>Sécurité sociale</a:t>
            </a:r>
          </a:p>
          <a:p>
            <a:r>
              <a:rPr lang="fr-FR" sz="2000" dirty="0" smtClean="0"/>
              <a:t>….</a:t>
            </a:r>
          </a:p>
          <a:p>
            <a:endParaRPr lang="fr-FR" sz="2000" dirty="0" smtClean="0"/>
          </a:p>
          <a:p>
            <a:r>
              <a:rPr lang="fr-FR" sz="2000" dirty="0" smtClean="0"/>
              <a:t>Mise en œuvre des politiques nationales</a:t>
            </a:r>
          </a:p>
          <a:p>
            <a:endParaRPr lang="de-CH" dirty="0"/>
          </a:p>
          <a:p>
            <a:endParaRPr lang="de-CH" dirty="0" smtClean="0"/>
          </a:p>
          <a:p>
            <a:endParaRPr lang="de-CH" dirty="0"/>
          </a:p>
        </p:txBody>
      </p:sp>
    </p:spTree>
    <p:extLst>
      <p:ext uri="{BB962C8B-B14F-4D97-AF65-F5344CB8AC3E}">
        <p14:creationId xmlns:p14="http://schemas.microsoft.com/office/powerpoint/2010/main" val="24139134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150952"/>
            <a:ext cx="8686800" cy="990600"/>
          </a:xfrm>
        </p:spPr>
        <p:txBody>
          <a:bodyPr/>
          <a:lstStyle/>
          <a:p>
            <a:r>
              <a:rPr lang="fr-HT" sz="2800" dirty="0"/>
              <a:t>Tâches du niveau </a:t>
            </a:r>
            <a:r>
              <a:rPr lang="fr-HT" sz="2800" dirty="0" smtClean="0"/>
              <a:t>communal</a:t>
            </a:r>
            <a:endParaRPr lang="de-CH" sz="2800" dirty="0"/>
          </a:p>
        </p:txBody>
      </p:sp>
      <p:sp>
        <p:nvSpPr>
          <p:cNvPr id="3" name="Inhaltsplatzhalter 2"/>
          <p:cNvSpPr>
            <a:spLocks noGrp="1"/>
          </p:cNvSpPr>
          <p:nvPr>
            <p:ph idx="1"/>
          </p:nvPr>
        </p:nvSpPr>
        <p:spPr>
          <a:xfrm>
            <a:off x="228600" y="1268760"/>
            <a:ext cx="8686800" cy="4680520"/>
          </a:xfrm>
        </p:spPr>
        <p:txBody>
          <a:bodyPr/>
          <a:lstStyle/>
          <a:p>
            <a:pPr eaLnBrk="0" hangingPunct="0">
              <a:spcBef>
                <a:spcPct val="40000"/>
              </a:spcBef>
              <a:buClr>
                <a:schemeClr val="tx2"/>
              </a:buClr>
              <a:buFont typeface="Wingdings" panose="05000000000000000000" pitchFamily="2" charset="2"/>
              <a:buChar char="w"/>
            </a:pPr>
            <a:r>
              <a:rPr lang="fr-BE" altLang="de-DE" sz="2000" dirty="0" smtClean="0">
                <a:latin typeface="Arial" panose="020B0604020202020204" pitchFamily="34" charset="0"/>
              </a:rPr>
              <a:t>Education: jardin d’enfant, école primaire et secondaire</a:t>
            </a:r>
          </a:p>
          <a:p>
            <a:pPr eaLnBrk="0" hangingPunct="0">
              <a:spcBef>
                <a:spcPct val="40000"/>
              </a:spcBef>
              <a:buClr>
                <a:schemeClr val="tx2"/>
              </a:buClr>
              <a:buFont typeface="Wingdings" panose="05000000000000000000" pitchFamily="2" charset="2"/>
              <a:buChar char="w"/>
            </a:pPr>
            <a:r>
              <a:rPr lang="fr-BE" altLang="de-DE" sz="2000" dirty="0" smtClean="0">
                <a:latin typeface="Arial" panose="020B0604020202020204" pitchFamily="34" charset="0"/>
              </a:rPr>
              <a:t>Assistance sociale et santé</a:t>
            </a:r>
          </a:p>
          <a:p>
            <a:pPr eaLnBrk="0" hangingPunct="0">
              <a:spcBef>
                <a:spcPct val="40000"/>
              </a:spcBef>
              <a:buClr>
                <a:schemeClr val="tx2"/>
              </a:buClr>
              <a:buFont typeface="Wingdings" panose="05000000000000000000" pitchFamily="2" charset="2"/>
              <a:buChar char="w"/>
            </a:pPr>
            <a:r>
              <a:rPr lang="fr-BE" altLang="de-DE" sz="2000" dirty="0" smtClean="0">
                <a:latin typeface="Arial" panose="020B0604020202020204" pitchFamily="34" charset="0"/>
              </a:rPr>
              <a:t>Eaux, électricité, transports </a:t>
            </a:r>
          </a:p>
          <a:p>
            <a:pPr eaLnBrk="0" hangingPunct="0">
              <a:spcBef>
                <a:spcPct val="40000"/>
              </a:spcBef>
              <a:buClr>
                <a:schemeClr val="tx2"/>
              </a:buClr>
              <a:buFont typeface="Wingdings" panose="05000000000000000000" pitchFamily="2" charset="2"/>
              <a:buChar char="w"/>
            </a:pPr>
            <a:r>
              <a:rPr lang="fr-BE" altLang="de-DE" sz="2000" dirty="0" smtClean="0">
                <a:latin typeface="Arial" panose="020B0604020202020204" pitchFamily="34" charset="0"/>
              </a:rPr>
              <a:t>Planification et construction, sport et culture</a:t>
            </a:r>
          </a:p>
          <a:p>
            <a:pPr eaLnBrk="0" hangingPunct="0">
              <a:spcBef>
                <a:spcPct val="40000"/>
              </a:spcBef>
              <a:buClr>
                <a:schemeClr val="tx2"/>
              </a:buClr>
              <a:buFont typeface="Wingdings" panose="05000000000000000000" pitchFamily="2" charset="2"/>
              <a:buChar char="w"/>
            </a:pPr>
            <a:r>
              <a:rPr lang="fr-BE" altLang="de-DE" sz="2000" dirty="0" smtClean="0">
                <a:latin typeface="Arial" panose="020B0604020202020204" pitchFamily="34" charset="0"/>
              </a:rPr>
              <a:t>Police municipale (feu, routes, commerce)</a:t>
            </a:r>
          </a:p>
          <a:p>
            <a:pPr eaLnBrk="0" hangingPunct="0">
              <a:spcBef>
                <a:spcPct val="40000"/>
              </a:spcBef>
              <a:buClr>
                <a:schemeClr val="tx2"/>
              </a:buClr>
              <a:buFont typeface="Wingdings" panose="05000000000000000000" pitchFamily="2" charset="2"/>
              <a:buChar char="w"/>
            </a:pPr>
            <a:r>
              <a:rPr lang="fr-BE" altLang="de-DE" sz="2000" dirty="0" smtClean="0">
                <a:latin typeface="Arial" panose="020B0604020202020204" pitchFamily="34" charset="0"/>
              </a:rPr>
              <a:t>Naturalisation (“</a:t>
            </a:r>
            <a:r>
              <a:rPr lang="fr-BE" altLang="de-DE" sz="2000" dirty="0" err="1" smtClean="0">
                <a:latin typeface="Arial" panose="020B0604020202020204" pitchFamily="34" charset="0"/>
              </a:rPr>
              <a:t>swiss</a:t>
            </a:r>
            <a:r>
              <a:rPr lang="fr-BE" altLang="de-DE" sz="2000" dirty="0" smtClean="0">
                <a:latin typeface="Arial" panose="020B0604020202020204" pitchFamily="34" charset="0"/>
              </a:rPr>
              <a:t> </a:t>
            </a:r>
            <a:r>
              <a:rPr lang="fr-BE" altLang="de-DE" sz="2000" dirty="0" err="1" smtClean="0">
                <a:latin typeface="Arial" panose="020B0604020202020204" pitchFamily="34" charset="0"/>
              </a:rPr>
              <a:t>makers</a:t>
            </a:r>
            <a:r>
              <a:rPr lang="fr-BE" altLang="de-DE" sz="2000" dirty="0" smtClean="0">
                <a:latin typeface="Arial" panose="020B0604020202020204" pitchFamily="34" charset="0"/>
              </a:rPr>
              <a:t>”)</a:t>
            </a:r>
          </a:p>
          <a:p>
            <a:pPr eaLnBrk="0" hangingPunct="0">
              <a:spcBef>
                <a:spcPct val="40000"/>
              </a:spcBef>
              <a:buClr>
                <a:schemeClr val="tx2"/>
              </a:buClr>
              <a:buFont typeface="Wingdings" panose="05000000000000000000" pitchFamily="2" charset="2"/>
              <a:buChar char="w"/>
            </a:pPr>
            <a:r>
              <a:rPr lang="fr-BE" altLang="de-DE" sz="2000" dirty="0" smtClean="0">
                <a:latin typeface="Arial" panose="020B0604020202020204" pitchFamily="34" charset="0"/>
              </a:rPr>
              <a:t>Organisation interne, finances</a:t>
            </a:r>
          </a:p>
          <a:p>
            <a:pPr eaLnBrk="0" hangingPunct="0">
              <a:spcBef>
                <a:spcPct val="40000"/>
              </a:spcBef>
              <a:buClr>
                <a:schemeClr val="tx2"/>
              </a:buClr>
              <a:buFont typeface="Wingdings" panose="05000000000000000000" pitchFamily="2" charset="2"/>
              <a:buChar char="w"/>
            </a:pPr>
            <a:endParaRPr lang="fr-BE" altLang="de-DE" sz="2000" dirty="0" smtClean="0">
              <a:latin typeface="Arial" panose="020B0604020202020204" pitchFamily="34" charset="0"/>
            </a:endParaRPr>
          </a:p>
          <a:p>
            <a:pPr eaLnBrk="0" hangingPunct="0">
              <a:spcBef>
                <a:spcPct val="40000"/>
              </a:spcBef>
              <a:buClr>
                <a:schemeClr val="tx2"/>
              </a:buClr>
              <a:buFont typeface="Wingdings" panose="05000000000000000000" pitchFamily="2" charset="2"/>
              <a:buChar char="w"/>
            </a:pPr>
            <a:r>
              <a:rPr lang="fr-BE" altLang="de-DE" sz="2000" dirty="0" smtClean="0">
                <a:latin typeface="Arial" panose="020B0604020202020204" pitchFamily="34" charset="0"/>
              </a:rPr>
              <a:t>Exécution de tâches des niveaux supérieurs </a:t>
            </a:r>
            <a:endParaRPr lang="fr-BE" altLang="de-DE" sz="2000" dirty="0">
              <a:latin typeface="Arial" panose="020B0604020202020204" pitchFamily="34" charset="0"/>
            </a:endParaRPr>
          </a:p>
        </p:txBody>
      </p:sp>
    </p:spTree>
    <p:extLst>
      <p:ext uri="{BB962C8B-B14F-4D97-AF65-F5344CB8AC3E}">
        <p14:creationId xmlns:p14="http://schemas.microsoft.com/office/powerpoint/2010/main" val="14090541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457200"/>
            <a:ext cx="8807896" cy="990600"/>
          </a:xfrm>
        </p:spPr>
        <p:txBody>
          <a:bodyPr/>
          <a:lstStyle/>
          <a:p>
            <a:r>
              <a:rPr lang="fr-FR" sz="2400" dirty="0" smtClean="0"/>
              <a:t>Répartition et collaboration</a:t>
            </a:r>
            <a:endParaRPr lang="fr-FR" dirty="0"/>
          </a:p>
        </p:txBody>
      </p:sp>
      <p:sp>
        <p:nvSpPr>
          <p:cNvPr id="3" name="Inhaltsplatzhalter 2"/>
          <p:cNvSpPr>
            <a:spLocks noGrp="1"/>
          </p:cNvSpPr>
          <p:nvPr>
            <p:ph idx="1"/>
          </p:nvPr>
        </p:nvSpPr>
        <p:spPr>
          <a:xfrm>
            <a:off x="-11854270" y="1524000"/>
            <a:ext cx="32988110" cy="4343400"/>
          </a:xfrm>
        </p:spPr>
        <p:txBody>
          <a:bodyPr/>
          <a:lstStyle/>
          <a:p>
            <a:endParaRPr lang="de-CH" dirty="0" smtClean="0"/>
          </a:p>
          <a:p>
            <a:endParaRPr lang="de-CH" dirty="0"/>
          </a:p>
          <a:p>
            <a:endParaRPr lang="de-CH" dirty="0" smtClean="0"/>
          </a:p>
          <a:p>
            <a:pPr marL="0" indent="0" algn="ctr">
              <a:buNone/>
            </a:pPr>
            <a:r>
              <a:rPr lang="fr-FR" dirty="0" smtClean="0"/>
              <a:t>Répartition n’est malheureusement pas si claire que cela</a:t>
            </a:r>
          </a:p>
          <a:p>
            <a:pPr marL="0" indent="0" algn="ctr">
              <a:buNone/>
            </a:pPr>
            <a:endParaRPr lang="fr-FR" dirty="0" smtClean="0"/>
          </a:p>
          <a:p>
            <a:pPr marL="0" indent="0" algn="ctr">
              <a:buNone/>
            </a:pPr>
            <a:r>
              <a:rPr lang="fr-FR" dirty="0" smtClean="0"/>
              <a:t>-&gt; collaboration verticale</a:t>
            </a:r>
            <a:endParaRPr lang="fr-FR" dirty="0"/>
          </a:p>
        </p:txBody>
      </p:sp>
    </p:spTree>
    <p:extLst>
      <p:ext uri="{BB962C8B-B14F-4D97-AF65-F5344CB8AC3E}">
        <p14:creationId xmlns:p14="http://schemas.microsoft.com/office/powerpoint/2010/main" val="28385299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0"/>
            <a:ext cx="8686800" cy="990600"/>
          </a:xfrm>
        </p:spPr>
        <p:txBody>
          <a:bodyPr/>
          <a:lstStyle/>
          <a:p>
            <a:r>
              <a:rPr lang="fr-FR" sz="2400" dirty="0" smtClean="0"/>
              <a:t>Structure des dépenses, les trois niveaux</a:t>
            </a:r>
            <a:endParaRPr lang="fr-FR" sz="2400" dirty="0"/>
          </a:p>
        </p:txBody>
      </p:sp>
      <p:pic>
        <p:nvPicPr>
          <p:cNvPr id="5" name="Bild 2"/>
          <p:cNvPicPr/>
          <p:nvPr/>
        </p:nvPicPr>
        <p:blipFill>
          <a:blip r:embed="rId3">
            <a:extLst>
              <a:ext uri="{28A0092B-C50C-407E-A947-70E740481C1C}">
                <a14:useLocalDpi xmlns:a14="http://schemas.microsoft.com/office/drawing/2010/main" val="0"/>
              </a:ext>
            </a:extLst>
          </a:blip>
          <a:srcRect/>
          <a:stretch>
            <a:fillRect/>
          </a:stretch>
        </p:blipFill>
        <p:spPr bwMode="auto">
          <a:xfrm>
            <a:off x="716983" y="990600"/>
            <a:ext cx="8163832" cy="4891994"/>
          </a:xfrm>
          <a:prstGeom prst="rect">
            <a:avLst/>
          </a:prstGeom>
          <a:noFill/>
          <a:ln>
            <a:noFill/>
          </a:ln>
        </p:spPr>
      </p:pic>
    </p:spTree>
    <p:extLst>
      <p:ext uri="{BB962C8B-B14F-4D97-AF65-F5344CB8AC3E}">
        <p14:creationId xmlns:p14="http://schemas.microsoft.com/office/powerpoint/2010/main" val="24101674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129851"/>
            <a:ext cx="8686800" cy="990600"/>
          </a:xfrm>
        </p:spPr>
        <p:txBody>
          <a:bodyPr/>
          <a:lstStyle/>
          <a:p>
            <a:r>
              <a:rPr lang="fr-BE" dirty="0" smtClean="0"/>
              <a:t>Formes de «coopération»</a:t>
            </a:r>
            <a:endParaRPr lang="fr-BE" dirty="0"/>
          </a:p>
        </p:txBody>
      </p:sp>
      <p:pic>
        <p:nvPicPr>
          <p:cNvPr id="4" name="Grafik 3"/>
          <p:cNvPicPr>
            <a:picLocks noChangeAspect="1"/>
          </p:cNvPicPr>
          <p:nvPr/>
        </p:nvPicPr>
        <p:blipFill>
          <a:blip r:embed="rId2"/>
          <a:stretch>
            <a:fillRect/>
          </a:stretch>
        </p:blipFill>
        <p:spPr>
          <a:xfrm>
            <a:off x="2243524" y="1708738"/>
            <a:ext cx="6651222" cy="2952328"/>
          </a:xfrm>
          <a:prstGeom prst="rect">
            <a:avLst/>
          </a:prstGeom>
        </p:spPr>
      </p:pic>
      <p:sp>
        <p:nvSpPr>
          <p:cNvPr id="5" name="Abgerundetes Rechteck 4"/>
          <p:cNvSpPr/>
          <p:nvPr/>
        </p:nvSpPr>
        <p:spPr bwMode="auto">
          <a:xfrm>
            <a:off x="228600" y="2420888"/>
            <a:ext cx="1895128" cy="504056"/>
          </a:xfrm>
          <a:prstGeom prst="round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de-CH" sz="1800" dirty="0" smtClean="0"/>
              <a:t>Niveau national</a:t>
            </a:r>
            <a:endParaRPr kumimoji="0" lang="de-CH" sz="1800" b="0" i="0" u="none" strike="noStrike" cap="none" normalizeH="0" baseline="0" dirty="0" smtClean="0">
              <a:ln>
                <a:noFill/>
              </a:ln>
              <a:solidFill>
                <a:schemeClr val="tx1"/>
              </a:solidFill>
              <a:effectLst/>
              <a:latin typeface="Arial" charset="0"/>
              <a:ea typeface="ヒラギノ角ゴ Pro W3" pitchFamily="1" charset="-128"/>
            </a:endParaRPr>
          </a:p>
        </p:txBody>
      </p:sp>
      <p:sp>
        <p:nvSpPr>
          <p:cNvPr id="6" name="Abgerundetes Rechteck 5"/>
          <p:cNvSpPr/>
          <p:nvPr/>
        </p:nvSpPr>
        <p:spPr bwMode="auto">
          <a:xfrm>
            <a:off x="228600" y="3501008"/>
            <a:ext cx="1895128" cy="504056"/>
          </a:xfrm>
          <a:prstGeom prst="round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de-CH" sz="1800" dirty="0" smtClean="0">
                <a:latin typeface="Arial" charset="0"/>
              </a:rPr>
              <a:t>Niveau </a:t>
            </a:r>
            <a:r>
              <a:rPr lang="fr-FR" sz="1800" dirty="0" smtClean="0">
                <a:latin typeface="Arial" charset="0"/>
              </a:rPr>
              <a:t>cantonal</a:t>
            </a:r>
            <a:endParaRPr kumimoji="0" lang="fr-FR" sz="1800" b="0" i="0" u="none" strike="noStrike" cap="none" normalizeH="0" baseline="0" dirty="0" smtClean="0">
              <a:ln>
                <a:noFill/>
              </a:ln>
              <a:solidFill>
                <a:schemeClr val="tx1"/>
              </a:solidFill>
              <a:effectLst/>
              <a:latin typeface="Arial" charset="0"/>
            </a:endParaRPr>
          </a:p>
        </p:txBody>
      </p:sp>
      <p:sp>
        <p:nvSpPr>
          <p:cNvPr id="3" name="Textfeld 2"/>
          <p:cNvSpPr txBox="1"/>
          <p:nvPr/>
        </p:nvSpPr>
        <p:spPr>
          <a:xfrm>
            <a:off x="1763688" y="4861520"/>
            <a:ext cx="2592288" cy="461665"/>
          </a:xfrm>
          <a:prstGeom prst="rect">
            <a:avLst/>
          </a:prstGeom>
          <a:noFill/>
        </p:spPr>
        <p:txBody>
          <a:bodyPr wrap="square" rtlCol="0">
            <a:spAutoFit/>
          </a:bodyPr>
          <a:lstStyle/>
          <a:p>
            <a:r>
              <a:rPr lang="fr-FR" sz="2400" dirty="0" smtClean="0">
                <a:latin typeface="Arial" panose="020B0604020202020204" pitchFamily="34" charset="0"/>
                <a:cs typeface="Arial" panose="020B0604020202020204" pitchFamily="34" charset="0"/>
              </a:rPr>
              <a:t>Fédéralisme dual</a:t>
            </a:r>
            <a:endParaRPr lang="fr-FR" sz="2400" dirty="0">
              <a:latin typeface="Arial" panose="020B0604020202020204" pitchFamily="34" charset="0"/>
              <a:cs typeface="Arial" panose="020B0604020202020204" pitchFamily="34" charset="0"/>
            </a:endParaRPr>
          </a:p>
        </p:txBody>
      </p:sp>
      <p:sp>
        <p:nvSpPr>
          <p:cNvPr id="7" name="Textfeld 6"/>
          <p:cNvSpPr txBox="1"/>
          <p:nvPr/>
        </p:nvSpPr>
        <p:spPr>
          <a:xfrm>
            <a:off x="5004048" y="4869160"/>
            <a:ext cx="3528392" cy="461665"/>
          </a:xfrm>
          <a:prstGeom prst="rect">
            <a:avLst/>
          </a:prstGeom>
          <a:noFill/>
        </p:spPr>
        <p:txBody>
          <a:bodyPr wrap="square" rtlCol="0">
            <a:spAutoFit/>
          </a:bodyPr>
          <a:lstStyle/>
          <a:p>
            <a:r>
              <a:rPr lang="fr-FR" sz="2400" dirty="0" smtClean="0">
                <a:latin typeface="Arial" panose="020B0604020202020204" pitchFamily="34" charset="0"/>
                <a:cs typeface="Arial" panose="020B0604020202020204" pitchFamily="34" charset="0"/>
              </a:rPr>
              <a:t>Fédéralisme coopérative</a:t>
            </a:r>
            <a:endParaRPr lang="fr-FR" sz="2400" dirty="0">
              <a:latin typeface="Arial" panose="020B0604020202020204" pitchFamily="34" charset="0"/>
              <a:cs typeface="Arial" panose="020B0604020202020204" pitchFamily="34" charset="0"/>
            </a:endParaRPr>
          </a:p>
        </p:txBody>
      </p:sp>
      <p:sp>
        <p:nvSpPr>
          <p:cNvPr id="8" name="Abgerundetes Rechteck 7"/>
          <p:cNvSpPr/>
          <p:nvPr/>
        </p:nvSpPr>
        <p:spPr bwMode="auto">
          <a:xfrm>
            <a:off x="7940239" y="1988840"/>
            <a:ext cx="1001216" cy="2479411"/>
          </a:xfrm>
          <a:prstGeom prst="roundRect">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22954843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755576" y="1484784"/>
            <a:ext cx="7888379" cy="3200003"/>
          </a:xfrm>
          <a:prstGeom prst="rect">
            <a:avLst/>
          </a:prstGeom>
        </p:spPr>
      </p:pic>
      <p:sp>
        <p:nvSpPr>
          <p:cNvPr id="5" name="Abgerundetes Rechteck 4"/>
          <p:cNvSpPr/>
          <p:nvPr/>
        </p:nvSpPr>
        <p:spPr bwMode="auto">
          <a:xfrm>
            <a:off x="618456" y="1700808"/>
            <a:ext cx="1001216" cy="3168352"/>
          </a:xfrm>
          <a:prstGeom prst="roundRect">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
        <p:nvSpPr>
          <p:cNvPr id="3" name="Titel 2"/>
          <p:cNvSpPr>
            <a:spLocks noGrp="1"/>
          </p:cNvSpPr>
          <p:nvPr>
            <p:ph type="title"/>
          </p:nvPr>
        </p:nvSpPr>
        <p:spPr/>
        <p:txBody>
          <a:bodyPr/>
          <a:lstStyle/>
          <a:p>
            <a:r>
              <a:rPr lang="de-CH" dirty="0" err="1" smtClean="0"/>
              <a:t>Gouvernance</a:t>
            </a:r>
            <a:r>
              <a:rPr lang="de-CH" dirty="0" smtClean="0"/>
              <a:t> </a:t>
            </a:r>
            <a:r>
              <a:rPr lang="de-CH" dirty="0" err="1" smtClean="0"/>
              <a:t>multiniveaux</a:t>
            </a:r>
            <a:endParaRPr lang="de-CH" dirty="0"/>
          </a:p>
        </p:txBody>
      </p:sp>
    </p:spTree>
    <p:extLst>
      <p:ext uri="{BB962C8B-B14F-4D97-AF65-F5344CB8AC3E}">
        <p14:creationId xmlns:p14="http://schemas.microsoft.com/office/powerpoint/2010/main" val="7126442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39</a:t>
            </a:fld>
            <a:endParaRPr lang="fr-FR" altLang="fr-FR"/>
          </a:p>
        </p:txBody>
      </p:sp>
      <p:pic>
        <p:nvPicPr>
          <p:cNvPr id="7" name="Grafik 6"/>
          <p:cNvPicPr>
            <a:picLocks noChangeAspect="1"/>
          </p:cNvPicPr>
          <p:nvPr/>
        </p:nvPicPr>
        <p:blipFill>
          <a:blip r:embed="rId2"/>
          <a:stretch>
            <a:fillRect/>
          </a:stretch>
        </p:blipFill>
        <p:spPr>
          <a:xfrm>
            <a:off x="228600" y="1624012"/>
            <a:ext cx="8686800" cy="3609975"/>
          </a:xfrm>
          <a:prstGeom prst="rect">
            <a:avLst/>
          </a:prstGeom>
        </p:spPr>
      </p:pic>
    </p:spTree>
    <p:extLst>
      <p:ext uri="{BB962C8B-B14F-4D97-AF65-F5344CB8AC3E}">
        <p14:creationId xmlns:p14="http://schemas.microsoft.com/office/powerpoint/2010/main" val="21993373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4</a:t>
            </a:fld>
            <a:endParaRPr lang="fr-FR" altLang="fr-F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411386"/>
            <a:ext cx="3188406" cy="1793478"/>
          </a:xfrm>
          <a:prstGeom prst="rect">
            <a:avLst/>
          </a:prstGeom>
        </p:spPr>
      </p:pic>
      <p:pic>
        <p:nvPicPr>
          <p:cNvPr id="11" name="Inhaltsplatzhalter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65349" y="2348880"/>
            <a:ext cx="6050051" cy="3403153"/>
          </a:xfrm>
        </p:spPr>
      </p:pic>
    </p:spTree>
    <p:extLst>
      <p:ext uri="{BB962C8B-B14F-4D97-AF65-F5344CB8AC3E}">
        <p14:creationId xmlns:p14="http://schemas.microsoft.com/office/powerpoint/2010/main" val="40995809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60648"/>
            <a:ext cx="8686800" cy="990600"/>
          </a:xfrm>
        </p:spPr>
        <p:txBody>
          <a:bodyPr/>
          <a:lstStyle/>
          <a:p>
            <a:r>
              <a:rPr lang="fr-HT" sz="2800" dirty="0" smtClean="0"/>
              <a:t>Les trois composantes de l’accomplissement des tâches publiques</a:t>
            </a:r>
            <a:endParaRPr lang="fr-HT" sz="2800" dirty="0"/>
          </a:p>
        </p:txBody>
      </p:sp>
      <p:sp>
        <p:nvSpPr>
          <p:cNvPr id="3" name="Inhaltsplatzhalter 2"/>
          <p:cNvSpPr>
            <a:spLocks noGrp="1"/>
          </p:cNvSpPr>
          <p:nvPr>
            <p:ph idx="1"/>
          </p:nvPr>
        </p:nvSpPr>
        <p:spPr>
          <a:xfrm>
            <a:off x="478981" y="1417820"/>
            <a:ext cx="8686800" cy="4343400"/>
          </a:xfrm>
        </p:spPr>
        <p:txBody>
          <a:bodyPr/>
          <a:lstStyle/>
          <a:p>
            <a:endParaRPr lang="de-CH" dirty="0" smtClean="0"/>
          </a:p>
          <a:p>
            <a:r>
              <a:rPr lang="fr-FR" dirty="0" smtClean="0"/>
              <a:t>décider/</a:t>
            </a:r>
            <a:r>
              <a:rPr lang="fr-FR" b="1" dirty="0" smtClean="0"/>
              <a:t>régulation</a:t>
            </a:r>
          </a:p>
          <a:p>
            <a:endParaRPr lang="fr-FR" dirty="0" smtClean="0"/>
          </a:p>
          <a:p>
            <a:r>
              <a:rPr lang="fr-FR" dirty="0" smtClean="0"/>
              <a:t>faire/</a:t>
            </a:r>
            <a:r>
              <a:rPr lang="fr-FR" b="1" dirty="0" smtClean="0"/>
              <a:t>exécution</a:t>
            </a:r>
          </a:p>
          <a:p>
            <a:endParaRPr lang="fr-FR" dirty="0" smtClean="0"/>
          </a:p>
          <a:p>
            <a:r>
              <a:rPr lang="fr-FR" dirty="0" smtClean="0"/>
              <a:t>payer/</a:t>
            </a:r>
            <a:r>
              <a:rPr lang="fr-FR" b="1" dirty="0" smtClean="0"/>
              <a:t>financement</a:t>
            </a:r>
          </a:p>
          <a:p>
            <a:endParaRPr lang="fr-FR" dirty="0" smtClean="0"/>
          </a:p>
          <a:p>
            <a:pPr marL="0" indent="0">
              <a:buNone/>
            </a:pPr>
            <a:r>
              <a:rPr lang="fr-FR" b="1" dirty="0" smtClean="0">
                <a:solidFill>
                  <a:srgbClr val="C00000"/>
                </a:solidFill>
              </a:rPr>
              <a:t>Qui/quel niveau fait quoi?</a:t>
            </a:r>
            <a:endParaRPr lang="fr-FR" b="1" dirty="0">
              <a:solidFill>
                <a:srgbClr val="C00000"/>
              </a:solidFill>
            </a:endParaRPr>
          </a:p>
        </p:txBody>
      </p:sp>
    </p:spTree>
    <p:extLst>
      <p:ext uri="{BB962C8B-B14F-4D97-AF65-F5344CB8AC3E}">
        <p14:creationId xmlns:p14="http://schemas.microsoft.com/office/powerpoint/2010/main" val="34156238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184610"/>
            <a:ext cx="8686800" cy="990600"/>
          </a:xfrm>
        </p:spPr>
        <p:txBody>
          <a:bodyPr/>
          <a:lstStyle/>
          <a:p>
            <a:r>
              <a:rPr lang="fr-CH" dirty="0" smtClean="0"/>
              <a:t>Exemples</a:t>
            </a:r>
            <a:endParaRPr lang="fr-CH" dirty="0"/>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41</a:t>
            </a:fld>
            <a:endParaRPr lang="fr-FR" altLang="fr-FR"/>
          </a:p>
        </p:txBody>
      </p:sp>
      <p:sp>
        <p:nvSpPr>
          <p:cNvPr id="8" name="Abgerundetes Rechteck 7"/>
          <p:cNvSpPr/>
          <p:nvPr/>
        </p:nvSpPr>
        <p:spPr bwMode="auto">
          <a:xfrm>
            <a:off x="323528" y="3789040"/>
            <a:ext cx="792088" cy="720080"/>
          </a:xfrm>
          <a:prstGeom prst="round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
        <p:nvSpPr>
          <p:cNvPr id="9" name="Abgerundetes Rechteck 8"/>
          <p:cNvSpPr/>
          <p:nvPr/>
        </p:nvSpPr>
        <p:spPr bwMode="auto">
          <a:xfrm>
            <a:off x="323528" y="2276872"/>
            <a:ext cx="792088" cy="72008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CH" sz="2400" b="0" i="0" u="none" strike="noStrike" cap="none" normalizeH="0" baseline="0" dirty="0" smtClean="0">
                <a:ln>
                  <a:noFill/>
                </a:ln>
                <a:solidFill>
                  <a:schemeClr val="tx1"/>
                </a:solidFill>
                <a:effectLst/>
                <a:latin typeface="Arial" charset="0"/>
                <a:ea typeface="ヒラギノ角ゴ Pro W3" pitchFamily="1" charset="-128"/>
              </a:rPr>
              <a:t>r/f/e</a:t>
            </a:r>
          </a:p>
        </p:txBody>
      </p:sp>
      <p:sp>
        <p:nvSpPr>
          <p:cNvPr id="10" name="Abgerundetes Rechteck 9"/>
          <p:cNvSpPr/>
          <p:nvPr/>
        </p:nvSpPr>
        <p:spPr bwMode="auto">
          <a:xfrm>
            <a:off x="1868016" y="3788846"/>
            <a:ext cx="792088" cy="72008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CH" sz="2400" b="0" i="0" u="none" strike="noStrike" cap="none" normalizeH="0" baseline="0" dirty="0" smtClean="0">
                <a:ln>
                  <a:noFill/>
                </a:ln>
                <a:solidFill>
                  <a:schemeClr val="tx1"/>
                </a:solidFill>
                <a:effectLst/>
                <a:latin typeface="Arial" charset="0"/>
                <a:ea typeface="ヒラギノ角ゴ Pro W3" pitchFamily="1" charset="-128"/>
              </a:rPr>
              <a:t>r/f/e</a:t>
            </a:r>
          </a:p>
        </p:txBody>
      </p:sp>
      <p:sp>
        <p:nvSpPr>
          <p:cNvPr id="11" name="Abgerundetes Rechteck 10"/>
          <p:cNvSpPr/>
          <p:nvPr/>
        </p:nvSpPr>
        <p:spPr bwMode="auto">
          <a:xfrm>
            <a:off x="1868016" y="2276678"/>
            <a:ext cx="792088" cy="720080"/>
          </a:xfrm>
          <a:prstGeom prst="round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
        <p:nvSpPr>
          <p:cNvPr id="12" name="Abgerundetes Rechteck 11"/>
          <p:cNvSpPr/>
          <p:nvPr/>
        </p:nvSpPr>
        <p:spPr bwMode="auto">
          <a:xfrm>
            <a:off x="3412504" y="3788846"/>
            <a:ext cx="792088" cy="72008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CH" sz="2400" b="0" i="0" u="none" strike="noStrike" cap="none" normalizeH="0" baseline="0" dirty="0" smtClean="0">
                <a:ln>
                  <a:noFill/>
                </a:ln>
                <a:solidFill>
                  <a:schemeClr val="tx1"/>
                </a:solidFill>
                <a:effectLst/>
                <a:latin typeface="Arial" charset="0"/>
                <a:ea typeface="ヒラギノ角ゴ Pro W3" pitchFamily="1" charset="-128"/>
              </a:rPr>
              <a:t>r/f/e</a:t>
            </a:r>
          </a:p>
        </p:txBody>
      </p:sp>
      <p:sp>
        <p:nvSpPr>
          <p:cNvPr id="13" name="Abgerundetes Rechteck 12"/>
          <p:cNvSpPr/>
          <p:nvPr/>
        </p:nvSpPr>
        <p:spPr bwMode="auto">
          <a:xfrm>
            <a:off x="3412504" y="2276678"/>
            <a:ext cx="792088" cy="72008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CH" sz="2400" b="0" i="0" u="none" strike="noStrike" cap="none" normalizeH="0" baseline="0" dirty="0" smtClean="0">
                <a:ln>
                  <a:noFill/>
                </a:ln>
                <a:solidFill>
                  <a:schemeClr val="tx1"/>
                </a:solidFill>
                <a:effectLst/>
                <a:latin typeface="Arial" charset="0"/>
                <a:ea typeface="ヒラギノ角ゴ Pro W3" pitchFamily="1" charset="-128"/>
              </a:rPr>
              <a:t>r/f/e</a:t>
            </a:r>
          </a:p>
        </p:txBody>
      </p:sp>
      <p:sp>
        <p:nvSpPr>
          <p:cNvPr id="14" name="Abgerundetes Rechteck 13"/>
          <p:cNvSpPr/>
          <p:nvPr/>
        </p:nvSpPr>
        <p:spPr bwMode="auto">
          <a:xfrm>
            <a:off x="4956992" y="3788846"/>
            <a:ext cx="792088" cy="72008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2400" dirty="0" smtClean="0">
                <a:latin typeface="Arial" charset="0"/>
              </a:rPr>
              <a:t>f</a:t>
            </a:r>
            <a:r>
              <a:rPr kumimoji="0" lang="de-CH" sz="2400" b="0" i="0" u="none" strike="noStrike" cap="none" normalizeH="0" baseline="0" dirty="0" smtClean="0">
                <a:ln>
                  <a:noFill/>
                </a:ln>
                <a:solidFill>
                  <a:schemeClr val="tx1"/>
                </a:solidFill>
                <a:effectLst/>
                <a:latin typeface="Arial" charset="0"/>
                <a:ea typeface="ヒラギノ角ゴ Pro W3" pitchFamily="1" charset="-128"/>
              </a:rPr>
              <a:t>/e</a:t>
            </a:r>
          </a:p>
        </p:txBody>
      </p:sp>
      <p:sp>
        <p:nvSpPr>
          <p:cNvPr id="15" name="Abgerundetes Rechteck 14"/>
          <p:cNvSpPr/>
          <p:nvPr/>
        </p:nvSpPr>
        <p:spPr bwMode="auto">
          <a:xfrm>
            <a:off x="4956992" y="2276678"/>
            <a:ext cx="792088" cy="72008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400" b="0" i="0" u="none" strike="noStrike" cap="none" normalizeH="0" baseline="0" dirty="0" smtClean="0">
                <a:ln>
                  <a:noFill/>
                </a:ln>
                <a:solidFill>
                  <a:schemeClr val="tx1"/>
                </a:solidFill>
                <a:effectLst/>
                <a:latin typeface="Arial" charset="0"/>
                <a:ea typeface="ヒラギノ角ゴ Pro W3" pitchFamily="1" charset="-128"/>
              </a:rPr>
              <a:t>r</a:t>
            </a:r>
          </a:p>
        </p:txBody>
      </p:sp>
      <p:sp>
        <p:nvSpPr>
          <p:cNvPr id="16" name="Abgerundetes Rechteck 15"/>
          <p:cNvSpPr/>
          <p:nvPr/>
        </p:nvSpPr>
        <p:spPr bwMode="auto">
          <a:xfrm>
            <a:off x="6501480" y="3788846"/>
            <a:ext cx="792088" cy="72008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2400" dirty="0" smtClean="0">
                <a:latin typeface="Arial" charset="0"/>
              </a:rPr>
              <a:t>r/</a:t>
            </a:r>
            <a:r>
              <a:rPr kumimoji="0" lang="de-CH" sz="2400" b="0" i="0" u="none" strike="noStrike" cap="none" normalizeH="0" baseline="0" dirty="0" smtClean="0">
                <a:ln>
                  <a:noFill/>
                </a:ln>
                <a:solidFill>
                  <a:schemeClr val="tx1"/>
                </a:solidFill>
                <a:effectLst/>
                <a:latin typeface="Arial" charset="0"/>
                <a:ea typeface="ヒラギノ角ゴ Pro W3" pitchFamily="1" charset="-128"/>
              </a:rPr>
              <a:t>f</a:t>
            </a:r>
          </a:p>
        </p:txBody>
      </p:sp>
      <p:sp>
        <p:nvSpPr>
          <p:cNvPr id="17" name="Abgerundetes Rechteck 16"/>
          <p:cNvSpPr/>
          <p:nvPr/>
        </p:nvSpPr>
        <p:spPr bwMode="auto">
          <a:xfrm>
            <a:off x="6501480" y="2276678"/>
            <a:ext cx="792088" cy="72008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400" b="0" i="0" u="none" strike="noStrike" cap="none" normalizeH="0" baseline="0" dirty="0" smtClean="0">
                <a:ln>
                  <a:noFill/>
                </a:ln>
                <a:solidFill>
                  <a:schemeClr val="tx1"/>
                </a:solidFill>
                <a:effectLst/>
                <a:latin typeface="Arial" charset="0"/>
                <a:ea typeface="ヒラギノ角ゴ Pro W3" pitchFamily="1" charset="-128"/>
              </a:rPr>
              <a:t>e</a:t>
            </a:r>
          </a:p>
        </p:txBody>
      </p:sp>
      <p:sp>
        <p:nvSpPr>
          <p:cNvPr id="18" name="Abgerundetes Rechteck 17"/>
          <p:cNvSpPr/>
          <p:nvPr/>
        </p:nvSpPr>
        <p:spPr bwMode="auto">
          <a:xfrm>
            <a:off x="8045968" y="3788846"/>
            <a:ext cx="792088" cy="72008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CH" sz="2400" b="0" i="0" u="none" strike="noStrike" cap="none" normalizeH="0" baseline="0" dirty="0" smtClean="0">
                <a:ln>
                  <a:noFill/>
                </a:ln>
                <a:solidFill>
                  <a:schemeClr val="tx1"/>
                </a:solidFill>
                <a:effectLst/>
                <a:latin typeface="Arial" charset="0"/>
                <a:ea typeface="ヒラギノ角ゴ Pro W3" pitchFamily="1" charset="-128"/>
              </a:rPr>
              <a:t>r/f/e</a:t>
            </a:r>
          </a:p>
        </p:txBody>
      </p:sp>
      <p:sp>
        <p:nvSpPr>
          <p:cNvPr id="19" name="Abgerundetes Rechteck 18"/>
          <p:cNvSpPr/>
          <p:nvPr/>
        </p:nvSpPr>
        <p:spPr bwMode="auto">
          <a:xfrm>
            <a:off x="8045968" y="2276678"/>
            <a:ext cx="792088" cy="72008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400" b="0" i="0" u="none" strike="noStrike" cap="none" normalizeH="0" baseline="0" dirty="0" smtClean="0">
                <a:ln>
                  <a:noFill/>
                </a:ln>
                <a:solidFill>
                  <a:schemeClr val="tx1"/>
                </a:solidFill>
                <a:effectLst/>
                <a:latin typeface="Arial" charset="0"/>
                <a:ea typeface="ヒラギノ角ゴ Pro W3" pitchFamily="1" charset="-128"/>
              </a:rPr>
              <a:t>r/f</a:t>
            </a:r>
          </a:p>
        </p:txBody>
      </p:sp>
      <p:cxnSp>
        <p:nvCxnSpPr>
          <p:cNvPr id="21" name="Gerader Verbinder 20"/>
          <p:cNvCxnSpPr/>
          <p:nvPr/>
        </p:nvCxnSpPr>
        <p:spPr bwMode="auto">
          <a:xfrm>
            <a:off x="3101975" y="1484784"/>
            <a:ext cx="0" cy="367240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Pfeil nach unten 23"/>
          <p:cNvSpPr/>
          <p:nvPr/>
        </p:nvSpPr>
        <p:spPr bwMode="auto">
          <a:xfrm>
            <a:off x="5174926" y="3111734"/>
            <a:ext cx="356220" cy="576258"/>
          </a:xfrm>
          <a:prstGeom prst="downArrow">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
        <p:nvSpPr>
          <p:cNvPr id="25" name="Pfeil nach oben 24"/>
          <p:cNvSpPr/>
          <p:nvPr/>
        </p:nvSpPr>
        <p:spPr bwMode="auto">
          <a:xfrm>
            <a:off x="6742874" y="3111734"/>
            <a:ext cx="309300" cy="576258"/>
          </a:xfrm>
          <a:prstGeom prst="upArrow">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cxnSp>
        <p:nvCxnSpPr>
          <p:cNvPr id="27" name="Gerader Verbinder 26"/>
          <p:cNvCxnSpPr/>
          <p:nvPr/>
        </p:nvCxnSpPr>
        <p:spPr bwMode="auto">
          <a:xfrm>
            <a:off x="3276600" y="3399863"/>
            <a:ext cx="1079376" cy="0"/>
          </a:xfrm>
          <a:prstGeom prst="line">
            <a:avLst/>
          </a:prstGeom>
          <a:ln>
            <a:headEnd type="none" w="med" len="med"/>
            <a:tailEnd type="none" w="med" len="med"/>
          </a:ln>
          <a:extLst/>
        </p:spPr>
        <p:style>
          <a:lnRef idx="3">
            <a:schemeClr val="dk1"/>
          </a:lnRef>
          <a:fillRef idx="0">
            <a:schemeClr val="dk1"/>
          </a:fillRef>
          <a:effectRef idx="2">
            <a:schemeClr val="dk1"/>
          </a:effectRef>
          <a:fontRef idx="minor">
            <a:schemeClr val="tx1"/>
          </a:fontRef>
        </p:style>
      </p:cxnSp>
      <p:sp>
        <p:nvSpPr>
          <p:cNvPr id="28" name="Rechteck 27"/>
          <p:cNvSpPr/>
          <p:nvPr/>
        </p:nvSpPr>
        <p:spPr bwMode="auto">
          <a:xfrm>
            <a:off x="8316416" y="3111734"/>
            <a:ext cx="216024" cy="576258"/>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cxnSp>
        <p:nvCxnSpPr>
          <p:cNvPr id="7" name="Gerader Verbinder 6"/>
          <p:cNvCxnSpPr/>
          <p:nvPr/>
        </p:nvCxnSpPr>
        <p:spPr bwMode="auto">
          <a:xfrm flipH="1">
            <a:off x="6428926" y="2132856"/>
            <a:ext cx="909788" cy="252028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r Verbinder 25"/>
          <p:cNvCxnSpPr/>
          <p:nvPr/>
        </p:nvCxnSpPr>
        <p:spPr bwMode="auto">
          <a:xfrm>
            <a:off x="6456334" y="2132856"/>
            <a:ext cx="995986" cy="252028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feld 2"/>
          <p:cNvSpPr txBox="1"/>
          <p:nvPr/>
        </p:nvSpPr>
        <p:spPr>
          <a:xfrm>
            <a:off x="323528" y="5488540"/>
            <a:ext cx="8668072" cy="369332"/>
          </a:xfrm>
          <a:prstGeom prst="rect">
            <a:avLst/>
          </a:prstGeom>
          <a:noFill/>
        </p:spPr>
        <p:txBody>
          <a:bodyPr wrap="square" rtlCol="0">
            <a:spAutoFit/>
          </a:bodyPr>
          <a:lstStyle/>
          <a:p>
            <a:pPr algn="l"/>
            <a:r>
              <a:rPr lang="en-GB" sz="1800" dirty="0" smtClean="0">
                <a:latin typeface="Arial" panose="020B0604020202020204" pitchFamily="34" charset="0"/>
                <a:cs typeface="Arial" panose="020B0604020202020204" pitchFamily="34" charset="0"/>
              </a:rPr>
              <a:t>r = regulation; f = funding; e = execution</a:t>
            </a: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629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223936"/>
            <a:ext cx="8686800" cy="990600"/>
          </a:xfrm>
        </p:spPr>
        <p:txBody>
          <a:bodyPr/>
          <a:lstStyle/>
          <a:p>
            <a:r>
              <a:rPr lang="fr-FR" dirty="0" smtClean="0"/>
              <a:t>Faits empiriques</a:t>
            </a:r>
            <a:endParaRPr lang="fr-FR" dirty="0"/>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42</a:t>
            </a:fld>
            <a:endParaRPr lang="fr-FR" altLang="fr-FR"/>
          </a:p>
        </p:txBody>
      </p:sp>
      <p:sp>
        <p:nvSpPr>
          <p:cNvPr id="8" name="Inhaltsplatzhalter 7"/>
          <p:cNvSpPr>
            <a:spLocks noGrp="1"/>
          </p:cNvSpPr>
          <p:nvPr>
            <p:ph idx="1"/>
          </p:nvPr>
        </p:nvSpPr>
        <p:spPr/>
        <p:txBody>
          <a:bodyPr/>
          <a:lstStyle/>
          <a:p>
            <a:endParaRPr lang="de-CH" dirty="0"/>
          </a:p>
        </p:txBody>
      </p:sp>
      <p:pic>
        <p:nvPicPr>
          <p:cNvPr id="9" name="Grafik 8"/>
          <p:cNvPicPr>
            <a:picLocks noChangeAspect="1"/>
          </p:cNvPicPr>
          <p:nvPr/>
        </p:nvPicPr>
        <p:blipFill>
          <a:blip r:embed="rId2"/>
          <a:stretch>
            <a:fillRect/>
          </a:stretch>
        </p:blipFill>
        <p:spPr>
          <a:xfrm>
            <a:off x="1475656" y="1224307"/>
            <a:ext cx="6561386" cy="4241704"/>
          </a:xfrm>
          <a:prstGeom prst="rect">
            <a:avLst/>
          </a:prstGeom>
        </p:spPr>
      </p:pic>
    </p:spTree>
    <p:extLst>
      <p:ext uri="{BB962C8B-B14F-4D97-AF65-F5344CB8AC3E}">
        <p14:creationId xmlns:p14="http://schemas.microsoft.com/office/powerpoint/2010/main" val="40984583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1403648" y="404664"/>
            <a:ext cx="6480000" cy="5227303"/>
          </a:xfrm>
          <a:prstGeom prst="rect">
            <a:avLst/>
          </a:prstGeom>
        </p:spPr>
      </p:pic>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43</a:t>
            </a:fld>
            <a:endParaRPr lang="fr-FR" altLang="fr-FR"/>
          </a:p>
        </p:txBody>
      </p:sp>
    </p:spTree>
    <p:extLst>
      <p:ext uri="{BB962C8B-B14F-4D97-AF65-F5344CB8AC3E}">
        <p14:creationId xmlns:p14="http://schemas.microsoft.com/office/powerpoint/2010/main" val="11759724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44</a:t>
            </a:fld>
            <a:endParaRPr lang="fr-FR" altLang="fr-FR"/>
          </a:p>
        </p:txBody>
      </p:sp>
      <p:pic>
        <p:nvPicPr>
          <p:cNvPr id="8" name="Grafik 7"/>
          <p:cNvPicPr>
            <a:picLocks noChangeAspect="1"/>
          </p:cNvPicPr>
          <p:nvPr/>
        </p:nvPicPr>
        <p:blipFill>
          <a:blip r:embed="rId2"/>
          <a:stretch>
            <a:fillRect/>
          </a:stretch>
        </p:blipFill>
        <p:spPr>
          <a:xfrm>
            <a:off x="217755" y="548680"/>
            <a:ext cx="8686800" cy="5221322"/>
          </a:xfrm>
          <a:prstGeom prst="rect">
            <a:avLst/>
          </a:prstGeom>
        </p:spPr>
      </p:pic>
    </p:spTree>
    <p:extLst>
      <p:ext uri="{BB962C8B-B14F-4D97-AF65-F5344CB8AC3E}">
        <p14:creationId xmlns:p14="http://schemas.microsoft.com/office/powerpoint/2010/main" val="28413482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457200"/>
            <a:ext cx="8686800" cy="990600"/>
          </a:xfrm>
        </p:spPr>
        <p:txBody>
          <a:bodyPr/>
          <a:lstStyle/>
          <a:p>
            <a:r>
              <a:rPr lang="fr-FR" dirty="0" smtClean="0"/>
              <a:t>Relations inter-gouvernementales : problèmes</a:t>
            </a:r>
            <a:endParaRPr lang="fr-FR" dirty="0"/>
          </a:p>
        </p:txBody>
      </p:sp>
      <p:sp>
        <p:nvSpPr>
          <p:cNvPr id="3" name="Inhaltsplatzhalter 2"/>
          <p:cNvSpPr>
            <a:spLocks noGrp="1"/>
          </p:cNvSpPr>
          <p:nvPr>
            <p:ph idx="1"/>
          </p:nvPr>
        </p:nvSpPr>
        <p:spPr>
          <a:xfrm>
            <a:off x="971600" y="1524000"/>
            <a:ext cx="7943800" cy="4343400"/>
          </a:xfrm>
        </p:spPr>
        <p:txBody>
          <a:bodyPr/>
          <a:lstStyle/>
          <a:p>
            <a:pPr marL="0" indent="0">
              <a:buNone/>
            </a:pPr>
            <a:endParaRPr lang="en-GB" dirty="0" smtClean="0"/>
          </a:p>
          <a:p>
            <a:r>
              <a:rPr lang="en-GB" dirty="0" smtClean="0"/>
              <a:t>«Who pays the fiddler, calls the tune»</a:t>
            </a:r>
          </a:p>
          <a:p>
            <a:endParaRPr lang="en-GB" dirty="0" smtClean="0"/>
          </a:p>
          <a:p>
            <a:r>
              <a:rPr lang="fr-FR" dirty="0" smtClean="0"/>
              <a:t>Problème </a:t>
            </a:r>
            <a:r>
              <a:rPr lang="en-GB" dirty="0" smtClean="0"/>
              <a:t>“principal-agent”</a:t>
            </a:r>
          </a:p>
          <a:p>
            <a:endParaRPr lang="en-GB" dirty="0" smtClean="0"/>
          </a:p>
          <a:p>
            <a:r>
              <a:rPr lang="fr-FR" dirty="0" smtClean="0"/>
              <a:t>Mettre en œuvre et payer sans rien décider n’est pas très satisfaisant</a:t>
            </a:r>
          </a:p>
          <a:p>
            <a:pPr marL="0" indent="0">
              <a:buNone/>
            </a:pPr>
            <a:endParaRPr lang="de-CH" dirty="0"/>
          </a:p>
          <a:p>
            <a:pPr marL="0" indent="0">
              <a:buNone/>
            </a:pPr>
            <a:endParaRPr lang="de-CH" dirty="0" smtClean="0"/>
          </a:p>
          <a:p>
            <a:pPr marL="0" indent="0">
              <a:buNone/>
            </a:pPr>
            <a:endParaRPr lang="de-CH" dirty="0" smtClean="0"/>
          </a:p>
          <a:p>
            <a:endParaRPr lang="de-CH" dirty="0"/>
          </a:p>
        </p:txBody>
      </p:sp>
    </p:spTree>
    <p:extLst>
      <p:ext uri="{BB962C8B-B14F-4D97-AF65-F5344CB8AC3E}">
        <p14:creationId xmlns:p14="http://schemas.microsoft.com/office/powerpoint/2010/main" val="12986266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smtClean="0"/>
              <a:t>Tables</a:t>
            </a:r>
            <a:r>
              <a:rPr lang="de-CH" dirty="0" smtClean="0"/>
              <a:t> des </a:t>
            </a:r>
            <a:r>
              <a:rPr lang="de-CH" dirty="0" err="1" smtClean="0"/>
              <a:t>matières</a:t>
            </a:r>
            <a:endParaRPr lang="de-CH" dirty="0"/>
          </a:p>
        </p:txBody>
      </p:sp>
      <p:sp>
        <p:nvSpPr>
          <p:cNvPr id="3" name="Inhaltsplatzhalter 2"/>
          <p:cNvSpPr>
            <a:spLocks noGrp="1"/>
          </p:cNvSpPr>
          <p:nvPr>
            <p:ph idx="1"/>
          </p:nvPr>
        </p:nvSpPr>
        <p:spPr>
          <a:xfrm>
            <a:off x="611560" y="1844824"/>
            <a:ext cx="8303840" cy="4022576"/>
          </a:xfrm>
        </p:spPr>
        <p:txBody>
          <a:bodyPr/>
          <a:lstStyle/>
          <a:p>
            <a:pPr marL="457200" indent="-457200">
              <a:buFont typeface="+mj-lt"/>
              <a:buAutoNum type="arabicPeriod"/>
            </a:pPr>
            <a:r>
              <a:rPr lang="de-CH" dirty="0" smtClean="0"/>
              <a:t>La </a:t>
            </a:r>
            <a:r>
              <a:rPr lang="de-CH" dirty="0" err="1" smtClean="0"/>
              <a:t>gouvernance</a:t>
            </a:r>
            <a:endParaRPr lang="de-CH" dirty="0" smtClean="0"/>
          </a:p>
          <a:p>
            <a:pPr marL="457200" indent="-457200">
              <a:buFont typeface="+mj-lt"/>
              <a:buAutoNum type="arabicPeriod"/>
            </a:pPr>
            <a:endParaRPr lang="de-CH" dirty="0"/>
          </a:p>
          <a:p>
            <a:pPr marL="457200" indent="-457200">
              <a:buFont typeface="+mj-lt"/>
              <a:buAutoNum type="arabicPeriod"/>
            </a:pPr>
            <a:r>
              <a:rPr lang="de-CH" dirty="0" smtClean="0"/>
              <a:t>Les </a:t>
            </a:r>
            <a:r>
              <a:rPr lang="de-CH" dirty="0" err="1" smtClean="0"/>
              <a:t>niveaux</a:t>
            </a:r>
            <a:endParaRPr lang="de-CH" dirty="0" smtClean="0"/>
          </a:p>
          <a:p>
            <a:pPr marL="457200" indent="-457200">
              <a:buFont typeface="+mj-lt"/>
              <a:buAutoNum type="arabicPeriod"/>
            </a:pPr>
            <a:endParaRPr lang="de-CH" dirty="0"/>
          </a:p>
          <a:p>
            <a:pPr marL="457200" indent="-457200">
              <a:buFont typeface="+mj-lt"/>
              <a:buAutoNum type="arabicPeriod"/>
            </a:pPr>
            <a:r>
              <a:rPr lang="de-CH" b="1" dirty="0" err="1" smtClean="0"/>
              <a:t>Enjeux</a:t>
            </a:r>
            <a:r>
              <a:rPr lang="de-CH" b="1" dirty="0"/>
              <a:t> </a:t>
            </a:r>
            <a:r>
              <a:rPr lang="de-CH" b="1" dirty="0" smtClean="0"/>
              <a:t>et </a:t>
            </a:r>
            <a:r>
              <a:rPr lang="de-CH" b="1" dirty="0" err="1" smtClean="0"/>
              <a:t>solutions</a:t>
            </a:r>
            <a:endParaRPr lang="de-CH" b="1" dirty="0" smtClean="0"/>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46</a:t>
            </a:fld>
            <a:endParaRPr lang="fr-FR" altLang="fr-FR"/>
          </a:p>
        </p:txBody>
      </p:sp>
    </p:spTree>
    <p:extLst>
      <p:ext uri="{BB962C8B-B14F-4D97-AF65-F5344CB8AC3E}">
        <p14:creationId xmlns:p14="http://schemas.microsoft.com/office/powerpoint/2010/main" val="22694231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a:xfrm>
            <a:off x="1259681" y="620688"/>
            <a:ext cx="6692900" cy="304800"/>
          </a:xfrm>
        </p:spPr>
        <p:txBody>
          <a:bodyPr/>
          <a:lstStyle/>
          <a:p>
            <a:r>
              <a:rPr lang="fr-CH" altLang="de-DE" sz="2400" dirty="0" smtClean="0"/>
              <a:t>Toujours les mêmes problèmes:</a:t>
            </a:r>
          </a:p>
        </p:txBody>
      </p:sp>
      <p:sp>
        <p:nvSpPr>
          <p:cNvPr id="31747" name="Inhaltsplatzhalter 2"/>
          <p:cNvSpPr>
            <a:spLocks noGrp="1"/>
          </p:cNvSpPr>
          <p:nvPr>
            <p:ph idx="1"/>
          </p:nvPr>
        </p:nvSpPr>
        <p:spPr>
          <a:xfrm>
            <a:off x="785813" y="1714500"/>
            <a:ext cx="7640637" cy="4114800"/>
          </a:xfrm>
        </p:spPr>
        <p:txBody>
          <a:bodyPr/>
          <a:lstStyle/>
          <a:p>
            <a:pPr>
              <a:buFont typeface="Wingdings" pitchFamily="2" charset="2"/>
              <a:buNone/>
            </a:pPr>
            <a:r>
              <a:rPr lang="fr-CH" altLang="de-DE" dirty="0" smtClean="0"/>
              <a:t>1	Les problèmes dépassent les « frontières » de la commune/ville/du canton, de la Suisse</a:t>
            </a:r>
          </a:p>
          <a:p>
            <a:endParaRPr lang="fr-CH" altLang="de-DE" dirty="0" smtClean="0"/>
          </a:p>
          <a:p>
            <a:pPr>
              <a:buFont typeface="Wingdings" pitchFamily="2" charset="2"/>
              <a:buNone/>
            </a:pPr>
            <a:r>
              <a:rPr lang="fr-CH" altLang="de-DE" dirty="0"/>
              <a:t>2</a:t>
            </a:r>
            <a:r>
              <a:rPr lang="fr-CH" altLang="de-DE" dirty="0" smtClean="0"/>
              <a:t>	Les problèmes dépassent les compétences de l’Etat</a:t>
            </a:r>
          </a:p>
        </p:txBody>
      </p:sp>
    </p:spTree>
    <p:extLst>
      <p:ext uri="{BB962C8B-B14F-4D97-AF65-F5344CB8AC3E}">
        <p14:creationId xmlns:p14="http://schemas.microsoft.com/office/powerpoint/2010/main" val="33569674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p:txBody>
          <a:bodyPr/>
          <a:lstStyle/>
          <a:p>
            <a:r>
              <a:rPr lang="fr-CH" altLang="de-DE" sz="2400" dirty="0" smtClean="0"/>
              <a:t>Solutions!</a:t>
            </a:r>
          </a:p>
        </p:txBody>
      </p:sp>
      <p:sp>
        <p:nvSpPr>
          <p:cNvPr id="32771" name="Inhaltsplatzhalter 2"/>
          <p:cNvSpPr>
            <a:spLocks noGrp="1"/>
          </p:cNvSpPr>
          <p:nvPr>
            <p:ph idx="1"/>
          </p:nvPr>
        </p:nvSpPr>
        <p:spPr>
          <a:xfrm>
            <a:off x="1071563" y="1857375"/>
            <a:ext cx="7640637" cy="4114800"/>
          </a:xfrm>
        </p:spPr>
        <p:txBody>
          <a:bodyPr/>
          <a:lstStyle/>
          <a:p>
            <a:endParaRPr lang="fr-CH" altLang="de-DE" sz="2000" dirty="0" smtClean="0"/>
          </a:p>
          <a:p>
            <a:endParaRPr lang="fr-CH" altLang="de-DE" sz="2000" dirty="0"/>
          </a:p>
          <a:p>
            <a:r>
              <a:rPr lang="fr-CH" altLang="de-DE" sz="2000" dirty="0" smtClean="0"/>
              <a:t>ad 1: Fusion ou coopération</a:t>
            </a:r>
          </a:p>
          <a:p>
            <a:endParaRPr lang="fr-CH" altLang="de-DE" sz="2000" dirty="0" smtClean="0"/>
          </a:p>
          <a:p>
            <a:r>
              <a:rPr lang="fr-CH" altLang="de-DE" sz="2000" dirty="0" smtClean="0"/>
              <a:t>ad 2: Gouvernance </a:t>
            </a:r>
            <a:r>
              <a:rPr lang="fr-CH" altLang="de-DE" sz="2000" b="1" dirty="0" smtClean="0"/>
              <a:t>multi-niveaux</a:t>
            </a:r>
          </a:p>
          <a:p>
            <a:endParaRPr lang="fr-CH" altLang="de-DE" sz="2000" dirty="0" smtClean="0"/>
          </a:p>
          <a:p>
            <a:endParaRPr lang="fr-CH" altLang="de-DE" sz="2000" dirty="0" smtClean="0"/>
          </a:p>
          <a:p>
            <a:endParaRPr lang="fr-CH" altLang="de-DE" sz="2000" dirty="0" smtClean="0"/>
          </a:p>
          <a:p>
            <a:endParaRPr lang="de-CH" altLang="de-DE" dirty="0" smtClean="0"/>
          </a:p>
        </p:txBody>
      </p:sp>
    </p:spTree>
    <p:extLst>
      <p:ext uri="{BB962C8B-B14F-4D97-AF65-F5344CB8AC3E}">
        <p14:creationId xmlns:p14="http://schemas.microsoft.com/office/powerpoint/2010/main" val="37431499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err="1" smtClean="0"/>
              <a:t>Nombre</a:t>
            </a:r>
            <a:r>
              <a:rPr lang="de-CH" sz="2400" dirty="0" smtClean="0"/>
              <a:t> de </a:t>
            </a:r>
            <a:r>
              <a:rPr lang="de-CH" sz="2400" dirty="0" err="1" smtClean="0"/>
              <a:t>communes</a:t>
            </a:r>
            <a:r>
              <a:rPr lang="de-CH" sz="2400" dirty="0" smtClean="0"/>
              <a:t> en Suisse</a:t>
            </a:r>
            <a:endParaRPr lang="de-CH" dirty="0"/>
          </a:p>
        </p:txBody>
      </p:sp>
      <p:pic>
        <p:nvPicPr>
          <p:cNvPr id="7" name="Inhaltsplatzhalter 6"/>
          <p:cNvPicPr>
            <a:picLocks noGrp="1" noChangeAspect="1"/>
          </p:cNvPicPr>
          <p:nvPr>
            <p:ph idx="1"/>
          </p:nvPr>
        </p:nvPicPr>
        <p:blipFill>
          <a:blip r:embed="rId2"/>
          <a:stretch>
            <a:fillRect/>
          </a:stretch>
        </p:blipFill>
        <p:spPr>
          <a:xfrm>
            <a:off x="1187624" y="1477614"/>
            <a:ext cx="6768752" cy="3964810"/>
          </a:xfrm>
          <a:prstGeom prst="rect">
            <a:avLst/>
          </a:prstGeom>
        </p:spPr>
      </p:pic>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49</a:t>
            </a:fld>
            <a:endParaRPr lang="fr-FR" altLang="fr-FR"/>
          </a:p>
        </p:txBody>
      </p:sp>
    </p:spTree>
    <p:extLst>
      <p:ext uri="{BB962C8B-B14F-4D97-AF65-F5344CB8AC3E}">
        <p14:creationId xmlns:p14="http://schemas.microsoft.com/office/powerpoint/2010/main" val="13923223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dirty="0"/>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5</a:t>
            </a:fld>
            <a:endParaRPr lang="fr-FR" altLang="fr-FR"/>
          </a:p>
        </p:txBody>
      </p:sp>
      <p:pic>
        <p:nvPicPr>
          <p:cNvPr id="7" name="Inhaltsplatzhalt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673370" y="2303552"/>
            <a:ext cx="6318230" cy="3554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Grafik 7"/>
          <p:cNvPicPr>
            <a:picLocks noChangeAspect="1"/>
          </p:cNvPicPr>
          <p:nvPr/>
        </p:nvPicPr>
        <p:blipFill>
          <a:blip r:embed="rId3"/>
          <a:stretch>
            <a:fillRect/>
          </a:stretch>
        </p:blipFill>
        <p:spPr>
          <a:xfrm>
            <a:off x="467544" y="792916"/>
            <a:ext cx="3821832" cy="2354522"/>
          </a:xfrm>
          <a:prstGeom prst="rect">
            <a:avLst/>
          </a:prstGeom>
        </p:spPr>
      </p:pic>
    </p:spTree>
    <p:extLst>
      <p:ext uri="{BB962C8B-B14F-4D97-AF65-F5344CB8AC3E}">
        <p14:creationId xmlns:p14="http://schemas.microsoft.com/office/powerpoint/2010/main" val="9717601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50</a:t>
            </a:fld>
            <a:endParaRPr lang="fr-FR" altLang="fr-FR"/>
          </a:p>
        </p:txBody>
      </p:sp>
      <p:pic>
        <p:nvPicPr>
          <p:cNvPr id="8" name="Grafik 7"/>
          <p:cNvPicPr>
            <a:picLocks noChangeAspect="1"/>
          </p:cNvPicPr>
          <p:nvPr/>
        </p:nvPicPr>
        <p:blipFill>
          <a:blip r:embed="rId2"/>
          <a:stretch>
            <a:fillRect/>
          </a:stretch>
        </p:blipFill>
        <p:spPr>
          <a:xfrm rot="16200000">
            <a:off x="1953706" y="-756580"/>
            <a:ext cx="5236588" cy="7559076"/>
          </a:xfrm>
          <a:prstGeom prst="rect">
            <a:avLst/>
          </a:prstGeom>
        </p:spPr>
      </p:pic>
    </p:spTree>
    <p:extLst>
      <p:ext uri="{BB962C8B-B14F-4D97-AF65-F5344CB8AC3E}">
        <p14:creationId xmlns:p14="http://schemas.microsoft.com/office/powerpoint/2010/main" val="16241551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a:xfrm>
            <a:off x="264319" y="260648"/>
            <a:ext cx="8686800" cy="990600"/>
          </a:xfrm>
        </p:spPr>
        <p:txBody>
          <a:bodyPr/>
          <a:lstStyle/>
          <a:p>
            <a:r>
              <a:rPr lang="de-CH" altLang="de-DE" sz="2400" dirty="0" err="1" smtClean="0"/>
              <a:t>Gouvernance</a:t>
            </a:r>
            <a:r>
              <a:rPr lang="de-CH" altLang="de-DE" sz="2400" dirty="0" smtClean="0"/>
              <a:t> </a:t>
            </a:r>
            <a:r>
              <a:rPr lang="de-CH" altLang="de-DE" sz="2400" u="sng" dirty="0" err="1" smtClean="0"/>
              <a:t>multiniveaux</a:t>
            </a:r>
            <a:endParaRPr lang="de-CH" altLang="de-DE" sz="2400" u="sng" dirty="0" smtClean="0"/>
          </a:p>
        </p:txBody>
      </p:sp>
      <p:sp>
        <p:nvSpPr>
          <p:cNvPr id="3" name="Inhaltsplatzhalter 2"/>
          <p:cNvSpPr>
            <a:spLocks noGrp="1"/>
          </p:cNvSpPr>
          <p:nvPr>
            <p:ph idx="1"/>
          </p:nvPr>
        </p:nvSpPr>
        <p:spPr>
          <a:xfrm>
            <a:off x="611188" y="1268760"/>
            <a:ext cx="7993062" cy="4114800"/>
          </a:xfrm>
        </p:spPr>
        <p:txBody>
          <a:bodyPr/>
          <a:lstStyle/>
          <a:p>
            <a:pPr marL="0" indent="0">
              <a:lnSpc>
                <a:spcPct val="100000"/>
              </a:lnSpc>
              <a:buFont typeface="Wingdings" pitchFamily="2" charset="2"/>
              <a:buNone/>
              <a:defRPr/>
            </a:pPr>
            <a:r>
              <a:rPr lang="en-US" sz="1800" dirty="0" smtClean="0">
                <a:latin typeface="+mj-lt"/>
              </a:rPr>
              <a:t>“Multi-level (or multilevel) governance is an approach in political science and public administration</a:t>
            </a:r>
          </a:p>
          <a:p>
            <a:pPr marL="0" indent="0">
              <a:lnSpc>
                <a:spcPct val="100000"/>
              </a:lnSpc>
              <a:buFont typeface="Wingdings" pitchFamily="2" charset="2"/>
              <a:buNone/>
              <a:defRPr/>
            </a:pPr>
            <a:endParaRPr lang="en-US" sz="1800" dirty="0">
              <a:latin typeface="+mj-lt"/>
            </a:endParaRPr>
          </a:p>
          <a:p>
            <a:pPr marL="0" indent="0">
              <a:lnSpc>
                <a:spcPct val="100000"/>
              </a:lnSpc>
              <a:buFont typeface="Wingdings" pitchFamily="2" charset="2"/>
              <a:buNone/>
              <a:defRPr/>
            </a:pPr>
            <a:r>
              <a:rPr lang="en-US" sz="1800" dirty="0">
                <a:latin typeface="+mj-lt"/>
              </a:rPr>
              <a:t>T</a:t>
            </a:r>
            <a:r>
              <a:rPr lang="en-US" sz="1800" dirty="0" smtClean="0">
                <a:latin typeface="+mj-lt"/>
              </a:rPr>
              <a:t>he concept of multi-level governance has been particularly developed </a:t>
            </a:r>
            <a:r>
              <a:rPr lang="en-US" sz="1800" b="1" dirty="0" smtClean="0">
                <a:latin typeface="+mj-lt"/>
              </a:rPr>
              <a:t>by </a:t>
            </a:r>
            <a:r>
              <a:rPr lang="en-US" sz="1800" b="1" dirty="0" err="1" smtClean="0">
                <a:latin typeface="+mj-lt"/>
              </a:rPr>
              <a:t>Liesbet</a:t>
            </a:r>
            <a:r>
              <a:rPr lang="en-US" sz="1800" b="1" dirty="0" smtClean="0">
                <a:latin typeface="+mj-lt"/>
              </a:rPr>
              <a:t> </a:t>
            </a:r>
            <a:r>
              <a:rPr lang="en-US" sz="1800" b="1" dirty="0" err="1" smtClean="0">
                <a:latin typeface="+mj-lt"/>
              </a:rPr>
              <a:t>Hooghe</a:t>
            </a:r>
            <a:r>
              <a:rPr lang="en-US" sz="1800" b="1" dirty="0" smtClean="0">
                <a:latin typeface="+mj-lt"/>
              </a:rPr>
              <a:t> and Gary Marks </a:t>
            </a:r>
            <a:r>
              <a:rPr lang="en-US" sz="1800" dirty="0" smtClean="0">
                <a:latin typeface="+mj-lt"/>
              </a:rPr>
              <a:t>in the early 1990s.</a:t>
            </a:r>
          </a:p>
          <a:p>
            <a:pPr marL="0" indent="0">
              <a:lnSpc>
                <a:spcPct val="100000"/>
              </a:lnSpc>
              <a:buFont typeface="Wingdings" pitchFamily="2" charset="2"/>
              <a:buNone/>
              <a:defRPr/>
            </a:pPr>
            <a:r>
              <a:rPr lang="en-US" sz="1800" dirty="0" smtClean="0">
                <a:latin typeface="+mj-lt"/>
              </a:rPr>
              <a:t/>
            </a:r>
            <a:br>
              <a:rPr lang="en-US" sz="1800" dirty="0" smtClean="0">
                <a:latin typeface="+mj-lt"/>
              </a:rPr>
            </a:br>
            <a:r>
              <a:rPr lang="en-US" sz="1800" dirty="0" smtClean="0">
                <a:latin typeface="+mj-lt"/>
              </a:rPr>
              <a:t>Their theory resulted from the study of </a:t>
            </a:r>
            <a:r>
              <a:rPr lang="en-US" sz="1800" b="1" dirty="0" smtClean="0">
                <a:latin typeface="+mj-lt"/>
              </a:rPr>
              <a:t>the new structures that were put in place by the EU</a:t>
            </a:r>
            <a:r>
              <a:rPr lang="en-US" sz="1800" dirty="0" smtClean="0">
                <a:latin typeface="+mj-lt"/>
              </a:rPr>
              <a:t> (Maastricht Treaty) in 1992. </a:t>
            </a:r>
          </a:p>
          <a:p>
            <a:pPr marL="0" indent="0">
              <a:lnSpc>
                <a:spcPct val="100000"/>
              </a:lnSpc>
              <a:buFont typeface="Wingdings" pitchFamily="2" charset="2"/>
              <a:buNone/>
              <a:defRPr/>
            </a:pPr>
            <a:endParaRPr lang="en-US" sz="1800" dirty="0" smtClean="0">
              <a:latin typeface="+mj-lt"/>
            </a:endParaRPr>
          </a:p>
          <a:p>
            <a:pPr marL="0" indent="0">
              <a:lnSpc>
                <a:spcPct val="100000"/>
              </a:lnSpc>
              <a:buFont typeface="Wingdings" pitchFamily="2" charset="2"/>
              <a:buNone/>
              <a:defRPr/>
            </a:pPr>
            <a:r>
              <a:rPr lang="en-US" sz="1800" dirty="0" smtClean="0">
                <a:latin typeface="+mj-lt"/>
              </a:rPr>
              <a:t>Multi-level governance gives expression to the idea that there are </a:t>
            </a:r>
            <a:r>
              <a:rPr lang="en-US" sz="1800" b="1" dirty="0" smtClean="0">
                <a:solidFill>
                  <a:schemeClr val="tx2"/>
                </a:solidFill>
                <a:latin typeface="+mj-lt"/>
              </a:rPr>
              <a:t>many interacting authority structures </a:t>
            </a:r>
            <a:r>
              <a:rPr lang="en-US" sz="1800" dirty="0" smtClean="0">
                <a:latin typeface="+mj-lt"/>
              </a:rPr>
              <a:t>at work in the emergent global political economy. It "illuminates the intimate entanglement between the domestic and international levels of authority".”</a:t>
            </a:r>
          </a:p>
          <a:p>
            <a:pPr>
              <a:defRPr/>
            </a:pPr>
            <a:endParaRPr lang="de-CH" sz="2000" dirty="0">
              <a:latin typeface="+mj-lt"/>
            </a:endParaRPr>
          </a:p>
        </p:txBody>
      </p:sp>
    </p:spTree>
    <p:extLst>
      <p:ext uri="{BB962C8B-B14F-4D97-AF65-F5344CB8AC3E}">
        <p14:creationId xmlns:p14="http://schemas.microsoft.com/office/powerpoint/2010/main" val="26701309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a:xfrm>
            <a:off x="171450" y="188640"/>
            <a:ext cx="8686800" cy="990600"/>
          </a:xfrm>
        </p:spPr>
        <p:txBody>
          <a:bodyPr/>
          <a:lstStyle/>
          <a:p>
            <a:r>
              <a:rPr lang="fr-CH" altLang="de-DE" sz="2400" dirty="0" smtClean="0"/>
              <a:t>Commission européenne</a:t>
            </a:r>
          </a:p>
        </p:txBody>
      </p:sp>
      <p:pic>
        <p:nvPicPr>
          <p:cNvPr id="3584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14375" y="1052736"/>
            <a:ext cx="7215188" cy="4738687"/>
          </a:xfrm>
          <a:noFill/>
        </p:spPr>
      </p:pic>
      <p:pic>
        <p:nvPicPr>
          <p:cNvPr id="358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75" y="3910236"/>
            <a:ext cx="18573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0316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a:xfrm>
            <a:off x="827088" y="620688"/>
            <a:ext cx="7489825" cy="304800"/>
          </a:xfrm>
        </p:spPr>
        <p:txBody>
          <a:bodyPr/>
          <a:lstStyle/>
          <a:p>
            <a:r>
              <a:rPr lang="de-CH" altLang="de-DE" sz="2400" dirty="0" smtClean="0"/>
              <a:t>The </a:t>
            </a:r>
            <a:r>
              <a:rPr lang="de-CH" altLang="de-DE" sz="2400" dirty="0" err="1" smtClean="0"/>
              <a:t>emergence</a:t>
            </a:r>
            <a:r>
              <a:rPr lang="de-CH" altLang="de-DE" sz="2400" dirty="0" smtClean="0"/>
              <a:t> </a:t>
            </a:r>
            <a:r>
              <a:rPr lang="de-CH" altLang="de-DE" sz="2400" dirty="0" err="1" smtClean="0"/>
              <a:t>of</a:t>
            </a:r>
            <a:r>
              <a:rPr lang="de-CH" altLang="de-DE" sz="2400" dirty="0" smtClean="0"/>
              <a:t> </a:t>
            </a:r>
            <a:r>
              <a:rPr lang="de-CH" altLang="de-DE" sz="2400" dirty="0" err="1" smtClean="0"/>
              <a:t>the</a:t>
            </a:r>
            <a:r>
              <a:rPr lang="de-CH" altLang="de-DE" sz="2400" dirty="0" smtClean="0"/>
              <a:t> </a:t>
            </a:r>
            <a:r>
              <a:rPr lang="de-CH" altLang="de-DE" sz="2400" dirty="0" err="1" smtClean="0"/>
              <a:t>concept</a:t>
            </a:r>
            <a:r>
              <a:rPr lang="de-CH" altLang="de-DE" sz="2400" dirty="0" smtClean="0"/>
              <a:t> (</a:t>
            </a:r>
            <a:r>
              <a:rPr lang="de-CH" altLang="de-DE" sz="2400" dirty="0" err="1" smtClean="0"/>
              <a:t>Conzelmann</a:t>
            </a:r>
            <a:r>
              <a:rPr lang="de-CH" altLang="de-DE" sz="2400" dirty="0" smtClean="0"/>
              <a:t> 2008)</a:t>
            </a:r>
          </a:p>
        </p:txBody>
      </p:sp>
      <p:sp>
        <p:nvSpPr>
          <p:cNvPr id="3" name="Inhaltsplatzhalter 2"/>
          <p:cNvSpPr>
            <a:spLocks noGrp="1"/>
          </p:cNvSpPr>
          <p:nvPr>
            <p:ph idx="1"/>
          </p:nvPr>
        </p:nvSpPr>
        <p:spPr>
          <a:xfrm>
            <a:off x="575469" y="1412776"/>
            <a:ext cx="7993062" cy="4114800"/>
          </a:xfrm>
        </p:spPr>
        <p:txBody>
          <a:bodyPr/>
          <a:lstStyle/>
          <a:p>
            <a:pPr marL="0" indent="0">
              <a:buFont typeface="Wingdings" pitchFamily="2" charset="2"/>
              <a:buNone/>
              <a:defRPr/>
            </a:pPr>
            <a:r>
              <a:rPr lang="en-US" sz="2000" dirty="0" smtClean="0"/>
              <a:t>Concerning </a:t>
            </a:r>
            <a:r>
              <a:rPr lang="en-US" sz="2000" dirty="0"/>
              <a:t>the EU, </a:t>
            </a:r>
            <a:r>
              <a:rPr lang="en-US" sz="2000" dirty="0" smtClean="0"/>
              <a:t>the </a:t>
            </a:r>
            <a:r>
              <a:rPr lang="en-US" sz="2000" dirty="0"/>
              <a:t>concept had first been discussed in relation </a:t>
            </a:r>
            <a:r>
              <a:rPr lang="en-US" sz="2000" dirty="0" smtClean="0"/>
              <a:t>to two </a:t>
            </a:r>
            <a:r>
              <a:rPr lang="en-US" sz="2000" dirty="0"/>
              <a:t>developments: </a:t>
            </a:r>
            <a:endParaRPr lang="en-US" sz="2000" dirty="0" smtClean="0"/>
          </a:p>
          <a:p>
            <a:pPr marL="0" indent="0">
              <a:buFont typeface="Wingdings" pitchFamily="2" charset="2"/>
              <a:buNone/>
              <a:defRPr/>
            </a:pPr>
            <a:r>
              <a:rPr lang="en-US" sz="2000" dirty="0" smtClean="0"/>
              <a:t>first</a:t>
            </a:r>
            <a:r>
              <a:rPr lang="en-US" sz="2000" dirty="0"/>
              <a:t>, the </a:t>
            </a:r>
            <a:r>
              <a:rPr lang="en-US" sz="2000" b="1" dirty="0" smtClean="0">
                <a:solidFill>
                  <a:schemeClr val="tx2"/>
                </a:solidFill>
              </a:rPr>
              <a:t>increasing </a:t>
            </a:r>
            <a:r>
              <a:rPr lang="en-US" sz="2000" b="1" dirty="0">
                <a:solidFill>
                  <a:schemeClr val="tx2"/>
                </a:solidFill>
              </a:rPr>
              <a:t>activity of subnational actors in </a:t>
            </a:r>
            <a:r>
              <a:rPr lang="en-US" sz="2000" b="1" dirty="0" smtClean="0">
                <a:solidFill>
                  <a:schemeClr val="tx2"/>
                </a:solidFill>
              </a:rPr>
              <a:t>Brussels</a:t>
            </a:r>
            <a:r>
              <a:rPr lang="en-US" sz="2000" dirty="0" smtClean="0"/>
              <a:t> </a:t>
            </a:r>
            <a:r>
              <a:rPr lang="en-US" sz="2000" dirty="0"/>
              <a:t>(as demonstrated by the opening of </a:t>
            </a:r>
            <a:r>
              <a:rPr lang="en-US" sz="2000" dirty="0" smtClean="0"/>
              <a:t>subnational </a:t>
            </a:r>
            <a:r>
              <a:rPr lang="en-US" sz="2000" dirty="0"/>
              <a:t>‘embassies’ in Brussels and the </a:t>
            </a:r>
            <a:r>
              <a:rPr lang="en-US" sz="2000" dirty="0" smtClean="0"/>
              <a:t>erection </a:t>
            </a:r>
            <a:r>
              <a:rPr lang="en-US" sz="2000" dirty="0"/>
              <a:t>of the Committee of the Regions </a:t>
            </a:r>
            <a:r>
              <a:rPr lang="en-US" sz="2000" dirty="0" smtClean="0"/>
              <a:t>in </a:t>
            </a:r>
            <a:r>
              <a:rPr lang="en-US" sz="2000" dirty="0"/>
              <a:t>1992/1994), </a:t>
            </a:r>
            <a:endParaRPr lang="en-US" sz="2000" dirty="0" smtClean="0"/>
          </a:p>
          <a:p>
            <a:pPr marL="0" indent="0">
              <a:buFont typeface="Wingdings" pitchFamily="2" charset="2"/>
              <a:buNone/>
              <a:defRPr/>
            </a:pPr>
            <a:r>
              <a:rPr lang="en-US" sz="2000" dirty="0" smtClean="0"/>
              <a:t>and </a:t>
            </a:r>
            <a:r>
              <a:rPr lang="en-US" sz="2000" dirty="0"/>
              <a:t>second, </a:t>
            </a:r>
            <a:r>
              <a:rPr lang="en-US" sz="2000" b="1" dirty="0">
                <a:solidFill>
                  <a:schemeClr val="tx2"/>
                </a:solidFill>
              </a:rPr>
              <a:t>their greater role in </a:t>
            </a:r>
            <a:r>
              <a:rPr lang="en-US" sz="2000" b="1" dirty="0" smtClean="0">
                <a:solidFill>
                  <a:schemeClr val="tx2"/>
                </a:solidFill>
              </a:rPr>
              <a:t>EU policy-making </a:t>
            </a:r>
            <a:r>
              <a:rPr lang="en-US" sz="2000" b="1" dirty="0">
                <a:solidFill>
                  <a:schemeClr val="tx2"/>
                </a:solidFill>
              </a:rPr>
              <a:t>and implementation</a:t>
            </a:r>
            <a:r>
              <a:rPr lang="en-US" sz="2000" dirty="0"/>
              <a:t>, </a:t>
            </a:r>
            <a:r>
              <a:rPr lang="en-US" sz="2000" dirty="0" smtClean="0"/>
              <a:t>as </a:t>
            </a:r>
            <a:r>
              <a:rPr lang="en-US" sz="2000" dirty="0"/>
              <a:t>shown most clearly by the 1988 reform of the </a:t>
            </a:r>
            <a:r>
              <a:rPr lang="en-US" sz="2000" dirty="0" smtClean="0"/>
              <a:t>structural </a:t>
            </a:r>
            <a:r>
              <a:rPr lang="en-US" sz="2000" dirty="0"/>
              <a:t>funds. </a:t>
            </a:r>
            <a:endParaRPr lang="en-US" sz="2000" dirty="0" smtClean="0"/>
          </a:p>
          <a:p>
            <a:pPr marL="0" indent="0">
              <a:buFont typeface="Wingdings" pitchFamily="2" charset="2"/>
              <a:buNone/>
              <a:defRPr/>
            </a:pPr>
            <a:r>
              <a:rPr lang="en-US" sz="2000" dirty="0" smtClean="0"/>
              <a:t>In </a:t>
            </a:r>
            <a:r>
              <a:rPr lang="en-US" sz="2000" dirty="0"/>
              <a:t>addition, an </a:t>
            </a:r>
            <a:r>
              <a:rPr lang="en-US" sz="2000" dirty="0" smtClean="0"/>
              <a:t>increasing </a:t>
            </a:r>
            <a:r>
              <a:rPr lang="en-US" sz="2000" dirty="0"/>
              <a:t>number of direct contacts between the </a:t>
            </a:r>
            <a:r>
              <a:rPr lang="en-US" sz="2000" dirty="0" smtClean="0"/>
              <a:t>subnational </a:t>
            </a:r>
            <a:r>
              <a:rPr lang="en-US" sz="2000" dirty="0"/>
              <a:t>authorities and the </a:t>
            </a:r>
            <a:r>
              <a:rPr lang="en-US" sz="2000" dirty="0" smtClean="0"/>
              <a:t>Commission </a:t>
            </a:r>
            <a:r>
              <a:rPr lang="en-US" sz="2000" dirty="0"/>
              <a:t>were observed.</a:t>
            </a:r>
            <a:r>
              <a:rPr lang="en-US" dirty="0"/>
              <a:t> </a:t>
            </a:r>
          </a:p>
          <a:p>
            <a:pPr>
              <a:defRPr/>
            </a:pPr>
            <a:endParaRPr lang="de-CH" dirty="0"/>
          </a:p>
        </p:txBody>
      </p:sp>
    </p:spTree>
    <p:extLst>
      <p:ext uri="{BB962C8B-B14F-4D97-AF65-F5344CB8AC3E}">
        <p14:creationId xmlns:p14="http://schemas.microsoft.com/office/powerpoint/2010/main" val="30902193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p:cNvSpPr>
            <a:spLocks noGrp="1"/>
          </p:cNvSpPr>
          <p:nvPr>
            <p:ph type="title"/>
          </p:nvPr>
        </p:nvSpPr>
        <p:spPr/>
        <p:txBody>
          <a:bodyPr/>
          <a:lstStyle/>
          <a:p>
            <a:r>
              <a:rPr lang="de-CH" altLang="de-DE" sz="2400" dirty="0" err="1" smtClean="0"/>
              <a:t>Conzelmann</a:t>
            </a:r>
            <a:r>
              <a:rPr lang="de-CH" altLang="de-DE" sz="2400" dirty="0" smtClean="0"/>
              <a:t> (2008):</a:t>
            </a:r>
          </a:p>
        </p:txBody>
      </p:sp>
      <p:sp>
        <p:nvSpPr>
          <p:cNvPr id="3" name="Inhaltsplatzhalter 2"/>
          <p:cNvSpPr>
            <a:spLocks noGrp="1"/>
          </p:cNvSpPr>
          <p:nvPr>
            <p:ph idx="1"/>
          </p:nvPr>
        </p:nvSpPr>
        <p:spPr>
          <a:xfrm>
            <a:off x="827584" y="1556792"/>
            <a:ext cx="7640637" cy="4114800"/>
          </a:xfrm>
        </p:spPr>
        <p:txBody>
          <a:bodyPr/>
          <a:lstStyle/>
          <a:p>
            <a:pPr marL="0" indent="0">
              <a:buFont typeface="Wingdings" pitchFamily="2" charset="2"/>
              <a:buNone/>
              <a:defRPr/>
            </a:pPr>
            <a:r>
              <a:rPr lang="en-US" sz="2000" dirty="0"/>
              <a:t>Multi-level governance </a:t>
            </a:r>
            <a:r>
              <a:rPr lang="en-US" sz="2000" dirty="0" smtClean="0"/>
              <a:t>originally was </a:t>
            </a:r>
            <a:r>
              <a:rPr lang="en-US" sz="2000" dirty="0"/>
              <a:t>interpreted as an </a:t>
            </a:r>
            <a:r>
              <a:rPr lang="en-US" sz="2000" dirty="0" smtClean="0"/>
              <a:t>outcome </a:t>
            </a:r>
            <a:r>
              <a:rPr lang="en-US" sz="2000" dirty="0"/>
              <a:t>of the simultaneous </a:t>
            </a:r>
            <a:r>
              <a:rPr lang="en-US" sz="2000" dirty="0" smtClean="0"/>
              <a:t>processes </a:t>
            </a:r>
            <a:r>
              <a:rPr lang="en-US" sz="2000" dirty="0"/>
              <a:t>of European integration and </a:t>
            </a:r>
            <a:r>
              <a:rPr lang="en-US" sz="2000" dirty="0" smtClean="0"/>
              <a:t>regionalization, </a:t>
            </a:r>
            <a:r>
              <a:rPr lang="en-US" sz="2000" dirty="0"/>
              <a:t>both of which led to a </a:t>
            </a:r>
            <a:r>
              <a:rPr lang="en-US" sz="2000" b="1" dirty="0">
                <a:solidFill>
                  <a:schemeClr val="tx2"/>
                </a:solidFill>
              </a:rPr>
              <a:t>diffusion </a:t>
            </a:r>
            <a:r>
              <a:rPr lang="en-US" sz="2000" b="1" dirty="0" smtClean="0">
                <a:solidFill>
                  <a:schemeClr val="tx2"/>
                </a:solidFill>
              </a:rPr>
              <a:t>of </a:t>
            </a:r>
            <a:r>
              <a:rPr lang="en-US" sz="2000" b="1" dirty="0">
                <a:solidFill>
                  <a:schemeClr val="tx2"/>
                </a:solidFill>
              </a:rPr>
              <a:t>powers away from the nation state </a:t>
            </a:r>
            <a:r>
              <a:rPr lang="en-US" sz="2000" dirty="0"/>
              <a:t>(</a:t>
            </a:r>
            <a:r>
              <a:rPr lang="en-US" sz="2000" dirty="0" err="1"/>
              <a:t>Hooghe</a:t>
            </a:r>
            <a:r>
              <a:rPr lang="en-US" sz="2000" dirty="0"/>
              <a:t> 1996</a:t>
            </a:r>
            <a:r>
              <a:rPr lang="en-US" sz="2000" dirty="0" smtClean="0"/>
              <a:t>).</a:t>
            </a:r>
          </a:p>
          <a:p>
            <a:pPr marL="0" indent="0">
              <a:buFont typeface="Wingdings" pitchFamily="2" charset="2"/>
              <a:buNone/>
              <a:defRPr/>
            </a:pPr>
            <a:r>
              <a:rPr lang="en-US" sz="2000" dirty="0" smtClean="0"/>
              <a:t>In </a:t>
            </a:r>
            <a:r>
              <a:rPr lang="en-US" sz="2000" dirty="0"/>
              <a:t>its more recent versions, the MLG discourse has </a:t>
            </a:r>
          </a:p>
          <a:p>
            <a:pPr marL="0" indent="0">
              <a:buFont typeface="Wingdings" pitchFamily="2" charset="2"/>
              <a:buNone/>
              <a:defRPr/>
            </a:pPr>
            <a:r>
              <a:rPr lang="en-US" sz="2000" dirty="0"/>
              <a:t>begun to address more generally </a:t>
            </a:r>
            <a:r>
              <a:rPr lang="en-US" sz="2000" dirty="0" smtClean="0"/>
              <a:t>the </a:t>
            </a:r>
            <a:r>
              <a:rPr lang="en-US" sz="2000" dirty="0"/>
              <a:t>diffusion of political authority into a </a:t>
            </a:r>
            <a:r>
              <a:rPr lang="en-US" sz="2000" b="1" dirty="0">
                <a:solidFill>
                  <a:schemeClr val="tx2"/>
                </a:solidFill>
              </a:rPr>
              <a:t>less </a:t>
            </a:r>
            <a:r>
              <a:rPr lang="en-US" sz="2000" b="1" dirty="0" smtClean="0">
                <a:solidFill>
                  <a:schemeClr val="tx2"/>
                </a:solidFill>
              </a:rPr>
              <a:t>hierarchical </a:t>
            </a:r>
            <a:r>
              <a:rPr lang="en-US" sz="2000" b="1" dirty="0">
                <a:solidFill>
                  <a:schemeClr val="tx2"/>
                </a:solidFill>
              </a:rPr>
              <a:t>and more network-like </a:t>
            </a:r>
            <a:r>
              <a:rPr lang="en-US" sz="2000" b="1" dirty="0" smtClean="0">
                <a:solidFill>
                  <a:schemeClr val="tx2"/>
                </a:solidFill>
              </a:rPr>
              <a:t>structure</a:t>
            </a:r>
            <a:r>
              <a:rPr lang="en-US" sz="2000" dirty="0" smtClean="0"/>
              <a:t> </a:t>
            </a:r>
            <a:r>
              <a:rPr lang="en-US" sz="2000" dirty="0"/>
              <a:t>of EU policy-making; often portrayed as </a:t>
            </a:r>
            <a:r>
              <a:rPr lang="en-US" sz="2000" dirty="0" smtClean="0"/>
              <a:t>‘new </a:t>
            </a:r>
            <a:r>
              <a:rPr lang="en-US" sz="2000" dirty="0"/>
              <a:t>modes of governance’ (NMG). </a:t>
            </a:r>
          </a:p>
          <a:p>
            <a:pPr marL="0" indent="0">
              <a:buFont typeface="Wingdings" pitchFamily="2" charset="2"/>
              <a:buNone/>
              <a:defRPr/>
            </a:pPr>
            <a:endParaRPr lang="en-US" dirty="0"/>
          </a:p>
          <a:p>
            <a:pPr>
              <a:defRPr/>
            </a:pPr>
            <a:endParaRPr lang="de-CH" dirty="0"/>
          </a:p>
        </p:txBody>
      </p:sp>
    </p:spTree>
    <p:extLst>
      <p:ext uri="{BB962C8B-B14F-4D97-AF65-F5344CB8AC3E}">
        <p14:creationId xmlns:p14="http://schemas.microsoft.com/office/powerpoint/2010/main" val="3109404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p:txBody>
          <a:bodyPr/>
          <a:lstStyle/>
          <a:p>
            <a:endParaRPr lang="de-CH" altLang="de-DE" dirty="0" smtClean="0"/>
          </a:p>
        </p:txBody>
      </p:sp>
      <p:sp>
        <p:nvSpPr>
          <p:cNvPr id="38915" name="Inhaltsplatzhalter 2"/>
          <p:cNvSpPr>
            <a:spLocks noGrp="1"/>
          </p:cNvSpPr>
          <p:nvPr>
            <p:ph idx="1"/>
          </p:nvPr>
        </p:nvSpPr>
        <p:spPr/>
        <p:txBody>
          <a:bodyPr/>
          <a:lstStyle/>
          <a:p>
            <a:endParaRPr lang="de-CH" altLang="de-DE" smtClean="0"/>
          </a:p>
        </p:txBody>
      </p:sp>
      <p:pic>
        <p:nvPicPr>
          <p:cNvPr id="389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633" y="332656"/>
            <a:ext cx="8280920" cy="426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4717922"/>
            <a:ext cx="4118418" cy="172891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651485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p:txBody>
          <a:bodyPr/>
          <a:lstStyle/>
          <a:p>
            <a:r>
              <a:rPr lang="de-CH" altLang="de-DE" sz="2400" smtClean="0"/>
              <a:t>More than unitary solutions in different fields of research</a:t>
            </a:r>
          </a:p>
        </p:txBody>
      </p:sp>
      <p:sp>
        <p:nvSpPr>
          <p:cNvPr id="39939" name="Inhaltsplatzhalter 2"/>
          <p:cNvSpPr>
            <a:spLocks noGrp="1"/>
          </p:cNvSpPr>
          <p:nvPr>
            <p:ph idx="1"/>
          </p:nvPr>
        </p:nvSpPr>
        <p:spPr/>
        <p:txBody>
          <a:bodyPr/>
          <a:lstStyle/>
          <a:p>
            <a:endParaRPr lang="de-CH" altLang="de-DE" dirty="0" smtClean="0"/>
          </a:p>
        </p:txBody>
      </p:sp>
      <p:pic>
        <p:nvPicPr>
          <p:cNvPr id="399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171700"/>
            <a:ext cx="795655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35887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Inhaltsplatzhalter 2"/>
          <p:cNvSpPr>
            <a:spLocks noGrp="1"/>
          </p:cNvSpPr>
          <p:nvPr>
            <p:ph idx="1"/>
          </p:nvPr>
        </p:nvSpPr>
        <p:spPr/>
        <p:txBody>
          <a:bodyPr/>
          <a:lstStyle/>
          <a:p>
            <a:endParaRPr lang="de-CH" altLang="de-DE" smtClean="0"/>
          </a:p>
        </p:txBody>
      </p:sp>
      <p:pic>
        <p:nvPicPr>
          <p:cNvPr id="409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764704"/>
            <a:ext cx="7143750" cy="470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69171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a:xfrm>
            <a:off x="1258888" y="692150"/>
            <a:ext cx="6692900" cy="304800"/>
          </a:xfrm>
        </p:spPr>
        <p:txBody>
          <a:bodyPr/>
          <a:lstStyle/>
          <a:p>
            <a:r>
              <a:rPr lang="de-CH" altLang="de-DE" sz="2400" u="sng" dirty="0" err="1" smtClean="0"/>
              <a:t>Two</a:t>
            </a:r>
            <a:r>
              <a:rPr lang="de-CH" altLang="de-DE" sz="2400" u="sng" dirty="0" smtClean="0"/>
              <a:t> </a:t>
            </a:r>
            <a:r>
              <a:rPr lang="de-CH" altLang="de-DE" sz="2400" u="sng" dirty="0" err="1" smtClean="0"/>
              <a:t>types</a:t>
            </a:r>
            <a:r>
              <a:rPr lang="de-CH" altLang="de-DE" sz="2400" u="sng" dirty="0" smtClean="0"/>
              <a:t> </a:t>
            </a:r>
            <a:r>
              <a:rPr lang="de-CH" altLang="de-DE" sz="2400" dirty="0" err="1" smtClean="0"/>
              <a:t>of</a:t>
            </a:r>
            <a:r>
              <a:rPr lang="de-CH" altLang="de-DE" sz="2400" dirty="0" smtClean="0"/>
              <a:t> Multi-level </a:t>
            </a:r>
            <a:r>
              <a:rPr lang="de-CH" altLang="de-DE" sz="2400" dirty="0" err="1" smtClean="0"/>
              <a:t>Governance</a:t>
            </a:r>
            <a:endParaRPr lang="de-CH" altLang="de-DE" sz="2400" dirty="0" smtClean="0"/>
          </a:p>
        </p:txBody>
      </p:sp>
      <p:sp>
        <p:nvSpPr>
          <p:cNvPr id="43011" name="Inhaltsplatzhalter 2"/>
          <p:cNvSpPr>
            <a:spLocks noGrp="1"/>
          </p:cNvSpPr>
          <p:nvPr>
            <p:ph idx="1"/>
          </p:nvPr>
        </p:nvSpPr>
        <p:spPr/>
        <p:txBody>
          <a:bodyPr/>
          <a:lstStyle/>
          <a:p>
            <a:endParaRPr lang="de-CH" altLang="de-DE" dirty="0" smtClean="0"/>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11" y="1772816"/>
            <a:ext cx="9061189"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59275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p:txBody>
          <a:bodyPr/>
          <a:lstStyle/>
          <a:p>
            <a:endParaRPr lang="de-CH" altLang="de-DE" smtClean="0"/>
          </a:p>
        </p:txBody>
      </p:sp>
      <p:sp>
        <p:nvSpPr>
          <p:cNvPr id="41987" name="Inhaltsplatzhalter 2"/>
          <p:cNvSpPr>
            <a:spLocks noGrp="1"/>
          </p:cNvSpPr>
          <p:nvPr>
            <p:ph idx="1"/>
          </p:nvPr>
        </p:nvSpPr>
        <p:spPr/>
        <p:txBody>
          <a:bodyPr/>
          <a:lstStyle/>
          <a:p>
            <a:endParaRPr lang="de-CH" altLang="de-DE" smtClean="0"/>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74838"/>
            <a:ext cx="4294188" cy="2706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673225"/>
            <a:ext cx="3817937" cy="3109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70058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7" name="Inhaltsplatzhalter 6"/>
          <p:cNvPicPr>
            <a:picLocks noGrp="1" noChangeAspect="1"/>
          </p:cNvPicPr>
          <p:nvPr>
            <p:ph idx="1"/>
          </p:nvPr>
        </p:nvPicPr>
        <p:blipFill>
          <a:blip r:embed="rId2"/>
          <a:stretch>
            <a:fillRect/>
          </a:stretch>
        </p:blipFill>
        <p:spPr>
          <a:xfrm>
            <a:off x="228600" y="1772816"/>
            <a:ext cx="8686800" cy="2700371"/>
          </a:xfrm>
          <a:prstGeom prst="rect">
            <a:avLst/>
          </a:prstGeom>
        </p:spPr>
      </p:pic>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6</a:t>
            </a:fld>
            <a:endParaRPr lang="fr-FR" altLang="fr-FR"/>
          </a:p>
        </p:txBody>
      </p:sp>
    </p:spTree>
    <p:extLst>
      <p:ext uri="{BB962C8B-B14F-4D97-AF65-F5344CB8AC3E}">
        <p14:creationId xmlns:p14="http://schemas.microsoft.com/office/powerpoint/2010/main" val="37085013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p:txBody>
          <a:bodyPr/>
          <a:lstStyle/>
          <a:p>
            <a:r>
              <a:rPr lang="de-CH" altLang="de-DE" sz="2400" smtClean="0"/>
              <a:t>Human community versus task or policy problems</a:t>
            </a:r>
          </a:p>
        </p:txBody>
      </p:sp>
      <p:sp>
        <p:nvSpPr>
          <p:cNvPr id="44035" name="Inhaltsplatzhalter 2"/>
          <p:cNvSpPr>
            <a:spLocks noGrp="1"/>
          </p:cNvSpPr>
          <p:nvPr>
            <p:ph idx="1"/>
          </p:nvPr>
        </p:nvSpPr>
        <p:spPr/>
        <p:txBody>
          <a:bodyPr/>
          <a:lstStyle/>
          <a:p>
            <a:endParaRPr lang="de-CH" altLang="de-DE" smtClean="0"/>
          </a:p>
        </p:txBody>
      </p:sp>
      <p:pic>
        <p:nvPicPr>
          <p:cNvPr id="440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484313"/>
            <a:ext cx="7716837"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51178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9003" y="361950"/>
            <a:ext cx="8686800" cy="990600"/>
          </a:xfrm>
        </p:spPr>
        <p:txBody>
          <a:bodyPr/>
          <a:lstStyle/>
          <a:p>
            <a:r>
              <a:rPr lang="fr-CH" sz="2400" dirty="0" smtClean="0"/>
              <a:t>Nouvelles formes de gouvernance multi-niveaux en Suisse?</a:t>
            </a:r>
            <a:endParaRPr lang="fr-CH" sz="2400" dirty="0"/>
          </a:p>
        </p:txBody>
      </p:sp>
      <p:sp>
        <p:nvSpPr>
          <p:cNvPr id="3" name="Inhaltsplatzhalter 2"/>
          <p:cNvSpPr>
            <a:spLocks noGrp="1"/>
          </p:cNvSpPr>
          <p:nvPr>
            <p:ph idx="1"/>
          </p:nvPr>
        </p:nvSpPr>
        <p:spPr/>
        <p:txBody>
          <a:bodyPr/>
          <a:lstStyle/>
          <a:p>
            <a:endParaRPr lang="de-CH"/>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61</a:t>
            </a:fld>
            <a:endParaRPr lang="fr-FR" altLang="fr-FR"/>
          </a:p>
        </p:txBody>
      </p:sp>
      <p:sp>
        <p:nvSpPr>
          <p:cNvPr id="7" name="Inhaltsplatzhalter 2"/>
          <p:cNvSpPr txBox="1">
            <a:spLocks/>
          </p:cNvSpPr>
          <p:nvPr/>
        </p:nvSpPr>
        <p:spPr bwMode="auto">
          <a:xfrm>
            <a:off x="304800" y="2132856"/>
            <a:ext cx="8686800" cy="3734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35000"/>
              </a:spcBef>
              <a:spcAft>
                <a:spcPct val="0"/>
              </a:spcAft>
              <a:buChar char="•"/>
              <a:defRPr sz="2400">
                <a:solidFill>
                  <a:schemeClr val="tx1"/>
                </a:solidFill>
                <a:latin typeface="+mn-lt"/>
                <a:ea typeface="+mn-ea"/>
                <a:cs typeface="+mn-cs"/>
              </a:defRPr>
            </a:lvl1pPr>
            <a:lvl2pPr marL="742950" indent="-285750" algn="l" rtl="0" eaLnBrk="1" fontAlgn="base" hangingPunct="1">
              <a:spcBef>
                <a:spcPct val="15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sz="1200">
                <a:solidFill>
                  <a:schemeClr val="tx1"/>
                </a:solidFill>
                <a:latin typeface="+mn-lt"/>
                <a:ea typeface="+mn-ea"/>
              </a:defRPr>
            </a:lvl3pPr>
            <a:lvl4pPr marL="1562100" indent="-228600" algn="l" rtl="0" eaLnBrk="1" fontAlgn="base" hangingPunct="1">
              <a:spcBef>
                <a:spcPct val="20000"/>
              </a:spcBef>
              <a:spcAft>
                <a:spcPct val="0"/>
              </a:spcAft>
              <a:buChar char="–"/>
              <a:defRPr sz="2000">
                <a:solidFill>
                  <a:schemeClr val="tx1"/>
                </a:solidFill>
                <a:latin typeface="+mn-lt"/>
                <a:ea typeface="+mn-ea"/>
              </a:defRPr>
            </a:lvl4pPr>
            <a:lvl5pPr marL="1981200" indent="-228600" algn="l" rtl="0" eaLnBrk="1" fontAlgn="base" hangingPunct="1">
              <a:spcBef>
                <a:spcPct val="20000"/>
              </a:spcBef>
              <a:spcAft>
                <a:spcPct val="0"/>
              </a:spcAft>
              <a:buChar char="»"/>
              <a:defRPr sz="2000">
                <a:solidFill>
                  <a:schemeClr val="tx1"/>
                </a:solidFill>
                <a:latin typeface="+mn-lt"/>
                <a:ea typeface="+mn-ea"/>
              </a:defRPr>
            </a:lvl5pPr>
            <a:lvl6pPr marL="2438400" indent="-228600" algn="l" rtl="0" eaLnBrk="1" fontAlgn="base" hangingPunct="1">
              <a:spcBef>
                <a:spcPct val="20000"/>
              </a:spcBef>
              <a:spcAft>
                <a:spcPct val="0"/>
              </a:spcAft>
              <a:buChar char="»"/>
              <a:defRPr sz="2000">
                <a:solidFill>
                  <a:schemeClr val="tx1"/>
                </a:solidFill>
                <a:latin typeface="+mn-lt"/>
                <a:ea typeface="+mn-ea"/>
              </a:defRPr>
            </a:lvl6pPr>
            <a:lvl7pPr marL="2895600" indent="-228600" algn="l" rtl="0" eaLnBrk="1" fontAlgn="base" hangingPunct="1">
              <a:spcBef>
                <a:spcPct val="20000"/>
              </a:spcBef>
              <a:spcAft>
                <a:spcPct val="0"/>
              </a:spcAft>
              <a:buChar char="»"/>
              <a:defRPr sz="2000">
                <a:solidFill>
                  <a:schemeClr val="tx1"/>
                </a:solidFill>
                <a:latin typeface="+mn-lt"/>
                <a:ea typeface="+mn-ea"/>
              </a:defRPr>
            </a:lvl7pPr>
            <a:lvl8pPr marL="3352800" indent="-228600" algn="l" rtl="0" eaLnBrk="1" fontAlgn="base" hangingPunct="1">
              <a:spcBef>
                <a:spcPct val="20000"/>
              </a:spcBef>
              <a:spcAft>
                <a:spcPct val="0"/>
              </a:spcAft>
              <a:buChar char="»"/>
              <a:defRPr sz="2000">
                <a:solidFill>
                  <a:schemeClr val="tx1"/>
                </a:solidFill>
                <a:latin typeface="+mn-lt"/>
                <a:ea typeface="+mn-ea"/>
              </a:defRPr>
            </a:lvl8pPr>
            <a:lvl9pPr marL="3810000" indent="-228600" algn="l" rtl="0" eaLnBrk="1" fontAlgn="base" hangingPunct="1">
              <a:spcBef>
                <a:spcPct val="20000"/>
              </a:spcBef>
              <a:spcAft>
                <a:spcPct val="0"/>
              </a:spcAft>
              <a:buChar char="»"/>
              <a:defRPr sz="2000">
                <a:solidFill>
                  <a:schemeClr val="tx1"/>
                </a:solidFill>
                <a:latin typeface="+mn-lt"/>
                <a:ea typeface="+mn-ea"/>
              </a:defRPr>
            </a:lvl9pPr>
          </a:lstStyle>
          <a:p>
            <a:pPr marL="400050" lvl="1" indent="0">
              <a:buFontTx/>
              <a:buNone/>
            </a:pPr>
            <a:r>
              <a:rPr lang="fr-CH" sz="1800" kern="0" smtClean="0"/>
              <a:t>1. </a:t>
            </a:r>
            <a:r>
              <a:rPr lang="fr-FR" sz="1800" kern="0" smtClean="0"/>
              <a:t>Les conventions-programmes</a:t>
            </a:r>
            <a:endParaRPr lang="fr-CH" sz="1800" kern="0" smtClean="0"/>
          </a:p>
          <a:p>
            <a:pPr marL="400050" lvl="1" indent="0">
              <a:buFontTx/>
              <a:buNone/>
            </a:pPr>
            <a:endParaRPr lang="fr-CH" sz="1800" kern="0" smtClean="0"/>
          </a:p>
          <a:p>
            <a:pPr marL="400050" lvl="1" indent="0">
              <a:buFontTx/>
              <a:buNone/>
            </a:pPr>
            <a:r>
              <a:rPr lang="fr-CH" sz="1800" kern="0" smtClean="0"/>
              <a:t>2. Dialogue de la politique nationale de la santé</a:t>
            </a:r>
            <a:endParaRPr lang="de-CH" sz="1800" kern="0" smtClean="0"/>
          </a:p>
          <a:p>
            <a:pPr marL="400050" lvl="1" indent="0">
              <a:buFontTx/>
              <a:buNone/>
            </a:pPr>
            <a:r>
              <a:rPr lang="fr-CH" sz="1800" kern="0" smtClean="0"/>
              <a:t>3. Dialogue national sur la politique sociale</a:t>
            </a:r>
            <a:endParaRPr lang="de-CH" sz="1800" kern="0" smtClean="0"/>
          </a:p>
          <a:p>
            <a:pPr marL="400050" lvl="1" indent="0">
              <a:buFontTx/>
              <a:buNone/>
            </a:pPr>
            <a:r>
              <a:rPr lang="fr-CH" sz="1800" kern="0" smtClean="0"/>
              <a:t>4. Dialogue culturel national</a:t>
            </a:r>
            <a:endParaRPr lang="de-CH" sz="1800" kern="0" smtClean="0"/>
          </a:p>
          <a:p>
            <a:pPr marL="400050" lvl="1" indent="0">
              <a:buFontTx/>
              <a:buNone/>
            </a:pPr>
            <a:r>
              <a:rPr lang="fr-CH" sz="1800" kern="0" smtClean="0"/>
              <a:t>5. Suisseénergie</a:t>
            </a:r>
            <a:endParaRPr lang="de-CH" sz="1800" kern="0" smtClean="0"/>
          </a:p>
          <a:p>
            <a:pPr marL="400050" lvl="1" indent="0">
              <a:buFontTx/>
              <a:buNone/>
            </a:pPr>
            <a:r>
              <a:rPr lang="fr-CH" sz="1800" kern="0" smtClean="0"/>
              <a:t>6. Le programme de développement durable à l'horizon 2030</a:t>
            </a:r>
            <a:endParaRPr lang="de-CH" sz="1800" kern="0" smtClean="0"/>
          </a:p>
          <a:p>
            <a:pPr marL="400050" lvl="1" indent="0">
              <a:buFontTx/>
              <a:buNone/>
            </a:pPr>
            <a:r>
              <a:rPr lang="fr-CH" sz="1800" kern="0" smtClean="0"/>
              <a:t>7. La CTA</a:t>
            </a:r>
            <a:endParaRPr lang="de-CH" sz="1800" kern="0" smtClean="0"/>
          </a:p>
          <a:p>
            <a:pPr marL="400050" lvl="1" indent="0">
              <a:buFontTx/>
              <a:buNone/>
            </a:pPr>
            <a:r>
              <a:rPr lang="fr-CH" sz="1800" kern="0" smtClean="0"/>
              <a:t>8. Metropolitanraum Zürich</a:t>
            </a:r>
            <a:endParaRPr lang="de-CH" sz="1800" kern="0" smtClean="0"/>
          </a:p>
          <a:p>
            <a:pPr marL="400050" lvl="1" indent="0">
              <a:buFontTx/>
              <a:buNone/>
            </a:pPr>
            <a:r>
              <a:rPr lang="fr-CH" sz="1800" kern="0" smtClean="0"/>
              <a:t>9. Le monitorage de l’éducation (educa.ch) </a:t>
            </a:r>
            <a:endParaRPr lang="de-CH" sz="1800" kern="0" smtClean="0"/>
          </a:p>
          <a:p>
            <a:endParaRPr lang="de-CH" kern="0" dirty="0"/>
          </a:p>
        </p:txBody>
      </p:sp>
    </p:spTree>
    <p:extLst>
      <p:ext uri="{BB962C8B-B14F-4D97-AF65-F5344CB8AC3E}">
        <p14:creationId xmlns:p14="http://schemas.microsoft.com/office/powerpoint/2010/main" val="2432672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endParaRPr lang="de-CH" altLang="de-DE" smtClean="0"/>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38" y="4143375"/>
            <a:ext cx="62515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938" y="5000625"/>
            <a:ext cx="62865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688" y="785813"/>
            <a:ext cx="31369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Abgerundetes Rechteck 6"/>
          <p:cNvSpPr>
            <a:spLocks noChangeArrowheads="1"/>
          </p:cNvSpPr>
          <p:nvPr/>
        </p:nvSpPr>
        <p:spPr bwMode="auto">
          <a:xfrm>
            <a:off x="1785938" y="4071938"/>
            <a:ext cx="1428750" cy="1785937"/>
          </a:xfrm>
          <a:prstGeom prst="roundRect">
            <a:avLst>
              <a:gd name="adj" fmla="val 16667"/>
            </a:avLst>
          </a:prstGeom>
          <a:noFill/>
          <a:ln w="349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lgn="l">
              <a:lnSpc>
                <a:spcPct val="140000"/>
              </a:lnSpc>
              <a:spcBef>
                <a:spcPct val="20000"/>
              </a:spcBef>
              <a:buClr>
                <a:schemeClr val="tx2"/>
              </a:buClr>
              <a:buSzPct val="100000"/>
              <a:buFont typeface="Wingdings" pitchFamily="2" charset="2"/>
              <a:buChar char="§"/>
              <a:defRPr sz="2200">
                <a:solidFill>
                  <a:schemeClr val="tx1"/>
                </a:solidFill>
                <a:latin typeface="Verdana" pitchFamily="34" charset="0"/>
              </a:defRPr>
            </a:lvl1pPr>
            <a:lvl2pPr marL="742950" indent="-285750" algn="l">
              <a:lnSpc>
                <a:spcPct val="140000"/>
              </a:lnSpc>
              <a:spcBef>
                <a:spcPct val="20000"/>
              </a:spcBef>
              <a:buChar char="–"/>
              <a:defRPr>
                <a:solidFill>
                  <a:schemeClr val="hlink"/>
                </a:solidFill>
                <a:latin typeface="Verdana" pitchFamily="34" charset="0"/>
              </a:defRPr>
            </a:lvl2pPr>
            <a:lvl3pPr marL="1143000" indent="-228600" algn="l">
              <a:lnSpc>
                <a:spcPct val="140000"/>
              </a:lnSpc>
              <a:spcBef>
                <a:spcPct val="20000"/>
              </a:spcBef>
              <a:buChar char="•"/>
              <a:defRPr sz="1400">
                <a:solidFill>
                  <a:schemeClr val="folHlink"/>
                </a:solidFill>
                <a:latin typeface="Verdana" pitchFamily="34" charset="0"/>
              </a:defRPr>
            </a:lvl3pPr>
            <a:lvl4pPr marL="1600200" indent="-228600" algn="l">
              <a:lnSpc>
                <a:spcPct val="140000"/>
              </a:lnSpc>
              <a:spcBef>
                <a:spcPct val="20000"/>
              </a:spcBef>
              <a:buChar char="–"/>
              <a:defRPr sz="1400">
                <a:solidFill>
                  <a:schemeClr val="folHlink"/>
                </a:solidFill>
                <a:latin typeface="Verdana" pitchFamily="34" charset="0"/>
              </a:defRPr>
            </a:lvl4pPr>
            <a:lvl5pPr marL="2057400" indent="-228600" algn="l">
              <a:lnSpc>
                <a:spcPct val="140000"/>
              </a:lnSpc>
              <a:spcBef>
                <a:spcPct val="20000"/>
              </a:spcBef>
              <a:buChar char="»"/>
              <a:defRPr sz="1400">
                <a:solidFill>
                  <a:schemeClr val="folHlink"/>
                </a:solidFill>
                <a:latin typeface="Verdana"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itchFamily="34" charset="0"/>
              </a:defRPr>
            </a:lvl9pPr>
          </a:lstStyle>
          <a:p>
            <a:pPr algn="r">
              <a:lnSpc>
                <a:spcPct val="100000"/>
              </a:lnSpc>
              <a:spcBef>
                <a:spcPct val="0"/>
              </a:spcBef>
              <a:buClrTx/>
              <a:buSzTx/>
              <a:buFontTx/>
              <a:buNone/>
            </a:pPr>
            <a:endParaRPr lang="de-CH" altLang="de-DE" sz="2800">
              <a:latin typeface="Times" pitchFamily="18" charset="0"/>
            </a:endParaRPr>
          </a:p>
        </p:txBody>
      </p:sp>
      <p:sp>
        <p:nvSpPr>
          <p:cNvPr id="6151" name="Inhaltsplatzhalter 7"/>
          <p:cNvSpPr>
            <a:spLocks noGrp="1"/>
          </p:cNvSpPr>
          <p:nvPr>
            <p:ph idx="1"/>
          </p:nvPr>
        </p:nvSpPr>
        <p:spPr>
          <a:xfrm>
            <a:off x="5572125" y="4071938"/>
            <a:ext cx="2439988" cy="804862"/>
          </a:xfrm>
          <a:prstGeom prst="roundRect">
            <a:avLst>
              <a:gd name="adj" fmla="val 16667"/>
            </a:avLst>
          </a:prstGeom>
          <a:ln w="34925" cap="flat" algn="ctr">
            <a:solidFill>
              <a:srgbClr val="C00000"/>
            </a:solidFill>
            <a:round/>
            <a:headEnd type="none" w="med" len="med"/>
            <a:tailEnd type="none" w="med" len="med"/>
          </a:ln>
        </p:spPr>
        <p:txBody>
          <a:bodyPr lIns="91440" tIns="45720" rIns="91440" bIns="45720"/>
          <a:lstStyle/>
          <a:p>
            <a:endParaRPr lang="de-CH" altLang="de-DE" smtClean="0"/>
          </a:p>
        </p:txBody>
      </p:sp>
      <p:cxnSp>
        <p:nvCxnSpPr>
          <p:cNvPr id="3" name="Gerade Verbindung mit Pfeil 2"/>
          <p:cNvCxnSpPr/>
          <p:nvPr/>
        </p:nvCxnSpPr>
        <p:spPr bwMode="auto">
          <a:xfrm>
            <a:off x="4783138" y="3068960"/>
            <a:ext cx="0" cy="648072"/>
          </a:xfrm>
          <a:prstGeom prst="straightConnector1">
            <a:avLst/>
          </a:prstGeom>
          <a:solidFill>
            <a:schemeClr val="accent1"/>
          </a:solidFill>
          <a:ln w="5080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431757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1"/>
          <p:cNvSpPr>
            <a:spLocks noGrp="1"/>
          </p:cNvSpPr>
          <p:nvPr>
            <p:ph type="title" idx="4294967295"/>
          </p:nvPr>
        </p:nvSpPr>
        <p:spPr>
          <a:xfrm>
            <a:off x="539552" y="188640"/>
            <a:ext cx="8686800" cy="990600"/>
          </a:xfrm>
        </p:spPr>
        <p:txBody>
          <a:bodyPr/>
          <a:lstStyle/>
          <a:p>
            <a:pPr eaLnBrk="1" hangingPunct="1"/>
            <a:r>
              <a:rPr lang="fr-CH" altLang="fr-FR" sz="2400" dirty="0" smtClean="0"/>
              <a:t>Facteurs explicatifs de la réforme de la répartition des tâches</a:t>
            </a:r>
          </a:p>
        </p:txBody>
      </p:sp>
      <p:sp>
        <p:nvSpPr>
          <p:cNvPr id="20483" name="Espace réservé du contenu 2"/>
          <p:cNvSpPr>
            <a:spLocks noGrp="1"/>
          </p:cNvSpPr>
          <p:nvPr>
            <p:ph idx="4294967295"/>
          </p:nvPr>
        </p:nvSpPr>
        <p:spPr>
          <a:xfrm>
            <a:off x="1282502" y="1914525"/>
            <a:ext cx="7200900" cy="4752975"/>
          </a:xfrm>
        </p:spPr>
        <p:txBody>
          <a:bodyPr/>
          <a:lstStyle/>
          <a:p>
            <a:pPr eaLnBrk="1" hangingPunct="1"/>
            <a:r>
              <a:rPr lang="fr-CH" altLang="fr-FR" sz="1800" dirty="0" smtClean="0"/>
              <a:t>Augmentation des tâches publiques (40-70)</a:t>
            </a:r>
          </a:p>
          <a:p>
            <a:pPr eaLnBrk="1" hangingPunct="1"/>
            <a:r>
              <a:rPr lang="fr-CH" altLang="fr-FR" sz="1800" dirty="0" smtClean="0"/>
              <a:t>Augmentation des exigences de la population quant au </a:t>
            </a:r>
            <a:br>
              <a:rPr lang="fr-CH" altLang="fr-FR" sz="1800" dirty="0" smtClean="0"/>
            </a:br>
            <a:r>
              <a:rPr lang="fr-CH" altLang="fr-FR" sz="1800" dirty="0" smtClean="0"/>
              <a:t>service public</a:t>
            </a:r>
          </a:p>
          <a:p>
            <a:pPr eaLnBrk="1" hangingPunct="1"/>
            <a:r>
              <a:rPr lang="fr-CH" altLang="fr-FR" sz="1800" dirty="0" smtClean="0"/>
              <a:t>Multiplication des compétences fédérales</a:t>
            </a:r>
          </a:p>
          <a:p>
            <a:pPr eaLnBrk="1" hangingPunct="1"/>
            <a:r>
              <a:rPr lang="fr-CH" altLang="fr-FR" sz="1800" dirty="0" smtClean="0">
                <a:sym typeface="Wingdings" panose="05000000000000000000" pitchFamily="2" charset="2"/>
              </a:rPr>
              <a:t>Enchevêtrement des tâches et des responsabilités</a:t>
            </a:r>
            <a:r>
              <a:rPr lang="fr-CH" altLang="fr-FR" sz="1800" dirty="0" smtClean="0"/>
              <a:t> </a:t>
            </a:r>
          </a:p>
          <a:p>
            <a:pPr eaLnBrk="1" hangingPunct="1"/>
            <a:r>
              <a:rPr lang="fr-CH" altLang="fr-FR" sz="1800" dirty="0" smtClean="0"/>
              <a:t>Pressions financières et de mise en œuvre de la </a:t>
            </a:r>
            <a:br>
              <a:rPr lang="fr-CH" altLang="fr-FR" sz="1800" dirty="0" smtClean="0"/>
            </a:br>
            <a:r>
              <a:rPr lang="fr-CH" altLang="fr-FR" sz="1800" dirty="0" smtClean="0"/>
              <a:t>Confédération sur les cantons </a:t>
            </a:r>
            <a:br>
              <a:rPr lang="fr-CH" altLang="fr-FR" sz="1800" dirty="0" smtClean="0"/>
            </a:br>
            <a:r>
              <a:rPr lang="fr-CH" altLang="fr-FR" sz="1800" dirty="0" smtClean="0"/>
              <a:t>(Programme d’économie de 1980)</a:t>
            </a:r>
          </a:p>
          <a:p>
            <a:pPr eaLnBrk="1" hangingPunct="1">
              <a:buFontTx/>
              <a:buNone/>
            </a:pPr>
            <a:endParaRPr lang="fr-CH" altLang="fr-FR" sz="2000" dirty="0" smtClean="0"/>
          </a:p>
          <a:p>
            <a:pPr eaLnBrk="1" hangingPunct="1">
              <a:buFontTx/>
              <a:buNone/>
            </a:pPr>
            <a:endParaRPr lang="fr-CH" altLang="fr-FR" sz="2000" dirty="0" smtClean="0"/>
          </a:p>
        </p:txBody>
      </p:sp>
      <p:sp>
        <p:nvSpPr>
          <p:cNvPr id="20484" name="Espace réservé de la date 3"/>
          <p:cNvSpPr>
            <a:spLocks noGrp="1"/>
          </p:cNvSpPr>
          <p:nvPr>
            <p:ph type="dt" sz="quarter" idx="10"/>
          </p:nvPr>
        </p:nvSpPr>
        <p:spPr>
          <a:noFill/>
        </p:spPr>
        <p:txBody>
          <a:bodyPr/>
          <a:lstStyle>
            <a:lvl1pPr>
              <a:spcBef>
                <a:spcPct val="35000"/>
              </a:spcBef>
              <a:buChar char="•"/>
              <a:defRPr sz="2400">
                <a:solidFill>
                  <a:schemeClr val="tx1"/>
                </a:solidFill>
                <a:latin typeface="Verdana" panose="020B0604030504040204" pitchFamily="34" charset="0"/>
                <a:ea typeface="ヒラギノ角ゴ Pro W3" pitchFamily="1" charset="-128"/>
              </a:defRPr>
            </a:lvl1pPr>
            <a:lvl2pPr marL="742950" indent="-285750">
              <a:spcBef>
                <a:spcPct val="15000"/>
              </a:spcBef>
              <a:buChar char="–"/>
              <a:defRPr>
                <a:solidFill>
                  <a:schemeClr val="tx1"/>
                </a:solidFill>
                <a:latin typeface="Verdana" panose="020B0604030504040204" pitchFamily="34" charset="0"/>
                <a:ea typeface="ヒラギノ角ゴ Pro W3" pitchFamily="1" charset="-128"/>
              </a:defRPr>
            </a:lvl2pPr>
            <a:lvl3pPr marL="1143000" indent="-228600">
              <a:spcBef>
                <a:spcPct val="20000"/>
              </a:spcBef>
              <a:buChar char="•"/>
              <a:defRPr sz="1200">
                <a:solidFill>
                  <a:schemeClr val="tx1"/>
                </a:solidFill>
                <a:latin typeface="Verdana" panose="020B0604030504040204" pitchFamily="34" charset="0"/>
                <a:ea typeface="ヒラギノ角ゴ Pro W3" pitchFamily="1"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1" charset="-128"/>
              </a:defRPr>
            </a:lvl4pPr>
            <a:lvl5pPr marL="2057400" indent="-228600">
              <a:spcBef>
                <a:spcPct val="20000"/>
              </a:spcBef>
              <a:buChar char="»"/>
              <a:defRPr sz="2000">
                <a:solidFill>
                  <a:schemeClr val="tx1"/>
                </a:solidFill>
                <a:latin typeface="Verdana" panose="020B060403050404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9pPr>
          </a:lstStyle>
          <a:p>
            <a:pPr>
              <a:spcBef>
                <a:spcPct val="0"/>
              </a:spcBef>
              <a:buFontTx/>
              <a:buNone/>
            </a:pPr>
            <a:fld id="{6D46C06E-7520-49AD-ACF1-D0E4BD26CB1D}" type="datetime2">
              <a:rPr lang="fr-FR" altLang="fr-FR" sz="1000" smtClean="0">
                <a:solidFill>
                  <a:schemeClr val="bg1"/>
                </a:solidFill>
              </a:rPr>
              <a:pPr>
                <a:spcBef>
                  <a:spcPct val="0"/>
                </a:spcBef>
                <a:buFontTx/>
                <a:buNone/>
              </a:pPr>
              <a:t>mercredi 21 mars 2018</a:t>
            </a:fld>
            <a:endParaRPr lang="fr-FR" altLang="fr-FR" sz="1400" smtClean="0">
              <a:solidFill>
                <a:schemeClr val="bg1"/>
              </a:solidFill>
            </a:endParaRPr>
          </a:p>
        </p:txBody>
      </p:sp>
      <p:sp>
        <p:nvSpPr>
          <p:cNvPr id="5" name="Espace réservé du pied de page 4"/>
          <p:cNvSpPr>
            <a:spLocks noGrp="1"/>
          </p:cNvSpPr>
          <p:nvPr>
            <p:ph type="ftr" sz="quarter" idx="11"/>
          </p:nvPr>
        </p:nvSpPr>
        <p:spPr/>
        <p:txBody>
          <a:bodyPr/>
          <a:lstStyle/>
          <a:p>
            <a:pPr>
              <a:defRPr/>
            </a:pPr>
            <a:r>
              <a:rPr lang="fr-FR" altLang="fr-FR" dirty="0"/>
              <a:t>Les conventions-programmes - panacée pour la collaboration verticale ?</a:t>
            </a:r>
          </a:p>
        </p:txBody>
      </p:sp>
      <p:sp>
        <p:nvSpPr>
          <p:cNvPr id="6" name="Espace réservé du numéro de diapositive 5"/>
          <p:cNvSpPr>
            <a:spLocks noGrp="1"/>
          </p:cNvSpPr>
          <p:nvPr>
            <p:ph type="sldNum" sz="quarter" idx="12"/>
          </p:nvPr>
        </p:nvSpPr>
        <p:spPr>
          <a:xfrm>
            <a:off x="2771775" y="6469063"/>
            <a:ext cx="636588" cy="277812"/>
          </a:xfrm>
        </p:spPr>
        <p:txBody>
          <a:bodyPr/>
          <a:lstStyle/>
          <a:p>
            <a:pPr>
              <a:defRPr/>
            </a:pPr>
            <a:r>
              <a:rPr lang="fr-FR" altLang="fr-FR" sz="1200" dirty="0">
                <a:latin typeface="+mn-lt"/>
              </a:rPr>
              <a:t>1</a:t>
            </a:r>
          </a:p>
        </p:txBody>
      </p:sp>
    </p:spTree>
    <p:extLst>
      <p:ext uri="{BB962C8B-B14F-4D97-AF65-F5344CB8AC3E}">
        <p14:creationId xmlns:p14="http://schemas.microsoft.com/office/powerpoint/2010/main" val="8658320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contenu 2"/>
          <p:cNvSpPr>
            <a:spLocks noGrp="1"/>
          </p:cNvSpPr>
          <p:nvPr>
            <p:ph idx="4294967295"/>
          </p:nvPr>
        </p:nvSpPr>
        <p:spPr>
          <a:xfrm>
            <a:off x="405714" y="1204652"/>
            <a:ext cx="8686800" cy="4343400"/>
          </a:xfrm>
        </p:spPr>
        <p:txBody>
          <a:bodyPr/>
          <a:lstStyle/>
          <a:p>
            <a:pPr marL="0" indent="0" eaLnBrk="1" hangingPunct="1">
              <a:buFontTx/>
              <a:buNone/>
            </a:pPr>
            <a:endParaRPr lang="fr-CH" altLang="fr-FR" sz="2100" dirty="0" smtClean="0"/>
          </a:p>
          <a:p>
            <a:pPr marL="0" indent="0" eaLnBrk="1" hangingPunct="1">
              <a:buFontTx/>
              <a:buNone/>
            </a:pPr>
            <a:endParaRPr lang="fr-CH" altLang="fr-FR" sz="2100" dirty="0" smtClean="0"/>
          </a:p>
          <a:p>
            <a:pPr marL="0" indent="0" eaLnBrk="1" hangingPunct="1">
              <a:buFontTx/>
              <a:buNone/>
            </a:pPr>
            <a:r>
              <a:rPr lang="fr-CH" altLang="fr-FR" sz="2100" dirty="0" smtClean="0"/>
              <a:t>      </a:t>
            </a:r>
            <a:r>
              <a:rPr lang="fr-CH" altLang="fr-FR" sz="2100" u="sng" dirty="0" smtClean="0"/>
              <a:t>Dès les années 60:</a:t>
            </a:r>
            <a:r>
              <a:rPr lang="fr-CH" altLang="fr-FR" sz="2100" dirty="0" smtClean="0"/>
              <a:t/>
            </a:r>
            <a:br>
              <a:rPr lang="fr-CH" altLang="fr-FR" sz="2100" dirty="0" smtClean="0"/>
            </a:br>
            <a:r>
              <a:rPr lang="fr-CH" altLang="fr-FR" sz="2100" dirty="0" smtClean="0"/>
              <a:t>      critique du </a:t>
            </a:r>
            <a:r>
              <a:rPr lang="fr-CH" altLang="fr-FR" sz="2100" b="1" dirty="0" smtClean="0"/>
              <a:t>fédéralisme d’exécution</a:t>
            </a:r>
          </a:p>
          <a:p>
            <a:pPr marL="0" indent="0" eaLnBrk="1" hangingPunct="1">
              <a:buFontTx/>
              <a:buNone/>
            </a:pPr>
            <a:endParaRPr lang="fr-CH" altLang="fr-FR" sz="2100" b="1" dirty="0" smtClean="0"/>
          </a:p>
          <a:p>
            <a:pPr marL="0" indent="0" eaLnBrk="1" hangingPunct="1">
              <a:buFontTx/>
              <a:buNone/>
            </a:pPr>
            <a:r>
              <a:rPr lang="fr-CH" altLang="fr-FR" sz="2100" dirty="0" smtClean="0"/>
              <a:t>      </a:t>
            </a:r>
            <a:r>
              <a:rPr lang="fr-CH" altLang="fr-FR" sz="2100" u="sng" dirty="0" smtClean="0"/>
              <a:t>Avec la réforme</a:t>
            </a:r>
            <a:r>
              <a:rPr lang="fr-CH" altLang="fr-FR" sz="2100" dirty="0" smtClean="0"/>
              <a:t>: </a:t>
            </a:r>
            <a:br>
              <a:rPr lang="fr-CH" altLang="fr-FR" sz="2100" dirty="0" smtClean="0"/>
            </a:br>
            <a:r>
              <a:rPr lang="fr-CH" altLang="fr-FR" sz="2100" dirty="0" smtClean="0"/>
              <a:t>      volonté d’aller vers </a:t>
            </a:r>
            <a:r>
              <a:rPr lang="fr-CH" altLang="fr-FR" sz="2100" dirty="0" smtClean="0">
                <a:sym typeface="Wingdings" panose="05000000000000000000" pitchFamily="2" charset="2"/>
              </a:rPr>
              <a:t>un </a:t>
            </a:r>
            <a:r>
              <a:rPr lang="fr-CH" altLang="fr-FR" sz="2100" b="1" dirty="0" smtClean="0">
                <a:sym typeface="Wingdings" panose="05000000000000000000" pitchFamily="2" charset="2"/>
              </a:rPr>
              <a:t>fédéralisme </a:t>
            </a:r>
            <a:r>
              <a:rPr lang="fr-CH" altLang="fr-FR" sz="2100" b="1" u="sng" dirty="0" smtClean="0">
                <a:sym typeface="Wingdings" panose="05000000000000000000" pitchFamily="2" charset="2"/>
              </a:rPr>
              <a:t>dual </a:t>
            </a:r>
            <a:endParaRPr lang="fr-CH" altLang="fr-FR" sz="2100" u="sng" dirty="0" smtClean="0">
              <a:sym typeface="Wingdings" panose="05000000000000000000" pitchFamily="2" charset="2"/>
            </a:endParaRPr>
          </a:p>
          <a:p>
            <a:pPr marL="0" indent="0" eaLnBrk="1" hangingPunct="1">
              <a:buFontTx/>
              <a:buNone/>
            </a:pPr>
            <a:r>
              <a:rPr lang="fr-CH" altLang="fr-FR" sz="2100" dirty="0" smtClean="0"/>
              <a:t>      </a:t>
            </a:r>
            <a:endParaRPr lang="fr-CH" altLang="fr-FR" sz="1500" dirty="0" smtClean="0"/>
          </a:p>
        </p:txBody>
      </p:sp>
      <p:sp>
        <p:nvSpPr>
          <p:cNvPr id="21507" name="Espace réservé de la date 3"/>
          <p:cNvSpPr>
            <a:spLocks noGrp="1"/>
          </p:cNvSpPr>
          <p:nvPr>
            <p:ph type="dt" sz="quarter" idx="10"/>
          </p:nvPr>
        </p:nvSpPr>
        <p:spPr>
          <a:noFill/>
        </p:spPr>
        <p:txBody>
          <a:bodyPr/>
          <a:lstStyle>
            <a:lvl1pPr>
              <a:spcBef>
                <a:spcPct val="35000"/>
              </a:spcBef>
              <a:buChar char="•"/>
              <a:defRPr sz="2400">
                <a:solidFill>
                  <a:schemeClr val="tx1"/>
                </a:solidFill>
                <a:latin typeface="Verdana" panose="020B0604030504040204" pitchFamily="34" charset="0"/>
                <a:ea typeface="ヒラギノ角ゴ Pro W3" pitchFamily="1" charset="-128"/>
              </a:defRPr>
            </a:lvl1pPr>
            <a:lvl2pPr marL="742950" indent="-285750">
              <a:spcBef>
                <a:spcPct val="15000"/>
              </a:spcBef>
              <a:buChar char="–"/>
              <a:defRPr>
                <a:solidFill>
                  <a:schemeClr val="tx1"/>
                </a:solidFill>
                <a:latin typeface="Verdana" panose="020B0604030504040204" pitchFamily="34" charset="0"/>
                <a:ea typeface="ヒラギノ角ゴ Pro W3" pitchFamily="1" charset="-128"/>
              </a:defRPr>
            </a:lvl2pPr>
            <a:lvl3pPr marL="1143000" indent="-228600">
              <a:spcBef>
                <a:spcPct val="20000"/>
              </a:spcBef>
              <a:buChar char="•"/>
              <a:defRPr sz="1200">
                <a:solidFill>
                  <a:schemeClr val="tx1"/>
                </a:solidFill>
                <a:latin typeface="Verdana" panose="020B0604030504040204" pitchFamily="34" charset="0"/>
                <a:ea typeface="ヒラギノ角ゴ Pro W3" pitchFamily="1"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1" charset="-128"/>
              </a:defRPr>
            </a:lvl4pPr>
            <a:lvl5pPr marL="2057400" indent="-228600">
              <a:spcBef>
                <a:spcPct val="20000"/>
              </a:spcBef>
              <a:buChar char="»"/>
              <a:defRPr sz="2000">
                <a:solidFill>
                  <a:schemeClr val="tx1"/>
                </a:solidFill>
                <a:latin typeface="Verdana" panose="020B060403050404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9pPr>
          </a:lstStyle>
          <a:p>
            <a:pPr>
              <a:spcBef>
                <a:spcPct val="0"/>
              </a:spcBef>
              <a:buFontTx/>
              <a:buNone/>
            </a:pPr>
            <a:fld id="{CEF1A384-1C0A-49CC-9063-7658C3FB46FE}" type="datetime2">
              <a:rPr lang="fr-FR" altLang="fr-FR" sz="1000" smtClean="0">
                <a:solidFill>
                  <a:schemeClr val="bg1"/>
                </a:solidFill>
              </a:rPr>
              <a:pPr>
                <a:spcBef>
                  <a:spcPct val="0"/>
                </a:spcBef>
                <a:buFontTx/>
                <a:buNone/>
              </a:pPr>
              <a:t>mercredi 21 mars 2018</a:t>
            </a:fld>
            <a:endParaRPr lang="fr-FR" altLang="fr-FR" sz="1400" smtClean="0">
              <a:solidFill>
                <a:schemeClr val="bg1"/>
              </a:solidFill>
            </a:endParaRPr>
          </a:p>
        </p:txBody>
      </p:sp>
      <p:sp>
        <p:nvSpPr>
          <p:cNvPr id="5" name="Espace réservé du pied de page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Espace réservé du numéro de diapositive 5"/>
          <p:cNvSpPr>
            <a:spLocks noGrp="1"/>
          </p:cNvSpPr>
          <p:nvPr>
            <p:ph type="sldNum" sz="quarter" idx="12"/>
          </p:nvPr>
        </p:nvSpPr>
        <p:spPr>
          <a:xfrm>
            <a:off x="2771775" y="6469063"/>
            <a:ext cx="636588" cy="277812"/>
          </a:xfrm>
        </p:spPr>
        <p:txBody>
          <a:bodyPr/>
          <a:lstStyle/>
          <a:p>
            <a:pPr>
              <a:defRPr/>
            </a:pPr>
            <a:r>
              <a:rPr lang="fr-FR" altLang="fr-FR" sz="1200" dirty="0">
                <a:latin typeface="+mn-lt"/>
              </a:rPr>
              <a:t>2</a:t>
            </a:r>
          </a:p>
        </p:txBody>
      </p:sp>
      <p:sp>
        <p:nvSpPr>
          <p:cNvPr id="21510" name="Titre 1"/>
          <p:cNvSpPr>
            <a:spLocks noGrp="1"/>
          </p:cNvSpPr>
          <p:nvPr>
            <p:ph type="title" idx="4294967295"/>
          </p:nvPr>
        </p:nvSpPr>
        <p:spPr>
          <a:xfrm>
            <a:off x="827088" y="188913"/>
            <a:ext cx="8686800" cy="990600"/>
          </a:xfrm>
        </p:spPr>
        <p:txBody>
          <a:bodyPr/>
          <a:lstStyle/>
          <a:p>
            <a:pPr eaLnBrk="1" hangingPunct="1"/>
            <a:r>
              <a:rPr lang="fr-CH" altLang="fr-FR" sz="2600" dirty="0" smtClean="0"/>
              <a:t>«Revitaliser» le fédéralisme</a:t>
            </a:r>
          </a:p>
        </p:txBody>
      </p:sp>
    </p:spTree>
    <p:extLst>
      <p:ext uri="{BB962C8B-B14F-4D97-AF65-F5344CB8AC3E}">
        <p14:creationId xmlns:p14="http://schemas.microsoft.com/office/powerpoint/2010/main" val="14369646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idx="4294967295"/>
          </p:nvPr>
        </p:nvSpPr>
        <p:spPr>
          <a:xfrm>
            <a:off x="251520" y="198438"/>
            <a:ext cx="8686800" cy="990600"/>
          </a:xfrm>
        </p:spPr>
        <p:txBody>
          <a:bodyPr/>
          <a:lstStyle/>
          <a:p>
            <a:pPr eaLnBrk="1" hangingPunct="1"/>
            <a:r>
              <a:rPr lang="fr-CH" altLang="fr-FR" dirty="0" smtClean="0"/>
              <a:t>Les conventions-programmes</a:t>
            </a:r>
          </a:p>
        </p:txBody>
      </p:sp>
      <p:sp>
        <p:nvSpPr>
          <p:cNvPr id="22531" name="Espace réservé du contenu 2"/>
          <p:cNvSpPr>
            <a:spLocks noGrp="1"/>
          </p:cNvSpPr>
          <p:nvPr>
            <p:ph idx="4294967295"/>
          </p:nvPr>
        </p:nvSpPr>
        <p:spPr>
          <a:xfrm>
            <a:off x="488092" y="1700950"/>
            <a:ext cx="8686800" cy="4343400"/>
          </a:xfrm>
        </p:spPr>
        <p:txBody>
          <a:bodyPr/>
          <a:lstStyle/>
          <a:p>
            <a:pPr eaLnBrk="1" hangingPunct="1"/>
            <a:r>
              <a:rPr lang="fr-CH" altLang="fr-FR" sz="1700" dirty="0" smtClean="0"/>
              <a:t>Produits de la réforme de la répartition des tâches</a:t>
            </a:r>
          </a:p>
          <a:p>
            <a:pPr eaLnBrk="1" hangingPunct="1"/>
            <a:r>
              <a:rPr lang="fr-FR" altLang="fr-FR" sz="1700" b="1" dirty="0" smtClean="0"/>
              <a:t>Contrats de droit public </a:t>
            </a:r>
            <a:r>
              <a:rPr lang="fr-CH" altLang="fr-FR" sz="1700" b="1" dirty="0" smtClean="0"/>
              <a:t>permettant la mise en </a:t>
            </a:r>
            <a:br>
              <a:rPr lang="fr-CH" altLang="fr-FR" sz="1700" b="1" dirty="0" smtClean="0"/>
            </a:br>
            <a:r>
              <a:rPr lang="fr-CH" altLang="fr-FR" sz="1700" b="1" dirty="0" smtClean="0"/>
              <a:t>œuvre des tâches communales</a:t>
            </a:r>
            <a:r>
              <a:rPr lang="fr-CH" altLang="fr-FR" sz="1700" dirty="0" smtClean="0"/>
              <a:t> </a:t>
            </a:r>
          </a:p>
          <a:p>
            <a:pPr eaLnBrk="1" hangingPunct="1"/>
            <a:r>
              <a:rPr lang="fr-CH" altLang="fr-FR" sz="1700" dirty="0" smtClean="0"/>
              <a:t>Valables pour des périodes de </a:t>
            </a:r>
            <a:br>
              <a:rPr lang="fr-CH" altLang="fr-FR" sz="1700" dirty="0" smtClean="0"/>
            </a:br>
            <a:r>
              <a:rPr lang="fr-CH" altLang="fr-FR" sz="1700" dirty="0" smtClean="0"/>
              <a:t>4 ans (2008-11,12-15,16-19)</a:t>
            </a:r>
          </a:p>
          <a:p>
            <a:pPr eaLnBrk="1" hangingPunct="1"/>
            <a:r>
              <a:rPr lang="fr-CH" altLang="fr-FR" sz="1700" dirty="0" smtClean="0"/>
              <a:t>Contenu uniforme</a:t>
            </a:r>
            <a:br>
              <a:rPr lang="fr-CH" altLang="fr-FR" sz="1700" dirty="0" smtClean="0"/>
            </a:br>
            <a:r>
              <a:rPr lang="fr-CH" altLang="fr-FR" sz="1700" dirty="0" smtClean="0"/>
              <a:t>pour chaque canton, mais </a:t>
            </a:r>
            <a:br>
              <a:rPr lang="fr-CH" altLang="fr-FR" sz="1700" dirty="0" smtClean="0"/>
            </a:br>
            <a:r>
              <a:rPr lang="fr-CH" altLang="fr-FR" sz="1700" dirty="0" smtClean="0"/>
              <a:t>réglementations adaptées   </a:t>
            </a:r>
          </a:p>
          <a:p>
            <a:pPr eaLnBrk="1" hangingPunct="1"/>
            <a:r>
              <a:rPr lang="fr-CH" altLang="fr-FR" sz="1700" dirty="0" smtClean="0"/>
              <a:t>Subventions</a:t>
            </a:r>
            <a:r>
              <a:rPr lang="fr-FR" altLang="fr-FR" sz="1700" dirty="0" smtClean="0"/>
              <a:t> spécifiques</a:t>
            </a:r>
            <a:r>
              <a:rPr lang="fr-CH" altLang="fr-FR" sz="1700" dirty="0" smtClean="0"/>
              <a:t> (inputs)  </a:t>
            </a:r>
            <a:br>
              <a:rPr lang="fr-CH" altLang="fr-FR" sz="1700" dirty="0" smtClean="0"/>
            </a:br>
            <a:r>
              <a:rPr lang="fr-CH" altLang="fr-FR" sz="1700" dirty="0" smtClean="0"/>
              <a:t>à </a:t>
            </a:r>
            <a:r>
              <a:rPr lang="fr-CH" altLang="fr-FR" sz="1700" b="1" dirty="0" smtClean="0"/>
              <a:t>subventions globales</a:t>
            </a:r>
            <a:r>
              <a:rPr lang="fr-CH" altLang="fr-FR" sz="1700" dirty="0" smtClean="0"/>
              <a:t> (outputs)</a:t>
            </a:r>
          </a:p>
          <a:p>
            <a:pPr eaLnBrk="1" hangingPunct="1"/>
            <a:r>
              <a:rPr lang="fr-FR" altLang="fr-FR" sz="1700" dirty="0" smtClean="0"/>
              <a:t>Art. 46 al. 2 de la </a:t>
            </a:r>
            <a:r>
              <a:rPr lang="fr-FR" altLang="fr-FR" sz="1700" dirty="0" err="1" smtClean="0"/>
              <a:t>Cst</a:t>
            </a:r>
            <a:r>
              <a:rPr lang="fr-FR" altLang="fr-FR" sz="1700" dirty="0" smtClean="0"/>
              <a:t/>
            </a:r>
            <a:br>
              <a:rPr lang="fr-FR" altLang="fr-FR" sz="1700" dirty="0" smtClean="0"/>
            </a:br>
            <a:r>
              <a:rPr lang="fr-FR" altLang="fr-FR" sz="1700" dirty="0" smtClean="0"/>
              <a:t>Art. 3 al. 2 de la </a:t>
            </a:r>
            <a:r>
              <a:rPr lang="fr-FR" altLang="fr-FR" sz="1700" dirty="0" err="1" smtClean="0"/>
              <a:t>LSu</a:t>
            </a:r>
            <a:endParaRPr lang="fr-FR" altLang="fr-FR" sz="1700" dirty="0" smtClean="0"/>
          </a:p>
          <a:p>
            <a:pPr eaLnBrk="1" hangingPunct="1"/>
            <a:endParaRPr lang="fr-CH" altLang="fr-FR" sz="2000" dirty="0" smtClean="0"/>
          </a:p>
        </p:txBody>
      </p:sp>
      <p:sp>
        <p:nvSpPr>
          <p:cNvPr id="22532" name="Espace réservé de la date 3"/>
          <p:cNvSpPr>
            <a:spLocks noGrp="1"/>
          </p:cNvSpPr>
          <p:nvPr>
            <p:ph type="dt" sz="quarter" idx="10"/>
          </p:nvPr>
        </p:nvSpPr>
        <p:spPr>
          <a:noFill/>
        </p:spPr>
        <p:txBody>
          <a:bodyPr/>
          <a:lstStyle>
            <a:lvl1pPr>
              <a:spcBef>
                <a:spcPct val="35000"/>
              </a:spcBef>
              <a:buChar char="•"/>
              <a:defRPr sz="2400">
                <a:solidFill>
                  <a:schemeClr val="tx1"/>
                </a:solidFill>
                <a:latin typeface="Verdana" panose="020B0604030504040204" pitchFamily="34" charset="0"/>
                <a:ea typeface="ヒラギノ角ゴ Pro W3" pitchFamily="1" charset="-128"/>
              </a:defRPr>
            </a:lvl1pPr>
            <a:lvl2pPr marL="742950" indent="-285750">
              <a:spcBef>
                <a:spcPct val="15000"/>
              </a:spcBef>
              <a:buChar char="–"/>
              <a:defRPr>
                <a:solidFill>
                  <a:schemeClr val="tx1"/>
                </a:solidFill>
                <a:latin typeface="Verdana" panose="020B0604030504040204" pitchFamily="34" charset="0"/>
                <a:ea typeface="ヒラギノ角ゴ Pro W3" pitchFamily="1" charset="-128"/>
              </a:defRPr>
            </a:lvl2pPr>
            <a:lvl3pPr marL="1143000" indent="-228600">
              <a:spcBef>
                <a:spcPct val="20000"/>
              </a:spcBef>
              <a:buChar char="•"/>
              <a:defRPr sz="1200">
                <a:solidFill>
                  <a:schemeClr val="tx1"/>
                </a:solidFill>
                <a:latin typeface="Verdana" panose="020B0604030504040204" pitchFamily="34" charset="0"/>
                <a:ea typeface="ヒラギノ角ゴ Pro W3" pitchFamily="1"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1" charset="-128"/>
              </a:defRPr>
            </a:lvl4pPr>
            <a:lvl5pPr marL="2057400" indent="-228600">
              <a:spcBef>
                <a:spcPct val="20000"/>
              </a:spcBef>
              <a:buChar char="»"/>
              <a:defRPr sz="2000">
                <a:solidFill>
                  <a:schemeClr val="tx1"/>
                </a:solidFill>
                <a:latin typeface="Verdana" panose="020B060403050404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9pPr>
          </a:lstStyle>
          <a:p>
            <a:pPr>
              <a:spcBef>
                <a:spcPct val="0"/>
              </a:spcBef>
              <a:buFontTx/>
              <a:buNone/>
            </a:pPr>
            <a:fld id="{FB1CE04E-6BB1-43C4-B647-88EFCD6B134B}" type="datetime2">
              <a:rPr lang="fr-FR" altLang="fr-FR" sz="1000" smtClean="0">
                <a:solidFill>
                  <a:schemeClr val="bg1"/>
                </a:solidFill>
              </a:rPr>
              <a:pPr>
                <a:spcBef>
                  <a:spcPct val="0"/>
                </a:spcBef>
                <a:buFontTx/>
                <a:buNone/>
              </a:pPr>
              <a:t>mercredi 21 mars 2018</a:t>
            </a:fld>
            <a:endParaRPr lang="fr-FR" altLang="fr-FR" sz="1400" smtClean="0">
              <a:solidFill>
                <a:schemeClr val="bg1"/>
              </a:solidFill>
            </a:endParaRPr>
          </a:p>
        </p:txBody>
      </p:sp>
      <p:sp>
        <p:nvSpPr>
          <p:cNvPr id="5" name="Espace réservé du pied de page 4"/>
          <p:cNvSpPr>
            <a:spLocks noGrp="1"/>
          </p:cNvSpPr>
          <p:nvPr>
            <p:ph type="ftr" sz="quarter" idx="11"/>
          </p:nvPr>
        </p:nvSpPr>
        <p:spPr/>
        <p:txBody>
          <a:bodyPr/>
          <a:lstStyle/>
          <a:p>
            <a:pPr>
              <a:defRPr/>
            </a:pPr>
            <a:r>
              <a:rPr lang="fr-FR" altLang="fr-FR" dirty="0"/>
              <a:t>Les conventions-programmes - panacée pour la collaboration verticale ?</a:t>
            </a:r>
          </a:p>
        </p:txBody>
      </p:sp>
      <p:sp>
        <p:nvSpPr>
          <p:cNvPr id="6" name="Espace réservé du numéro de diapositive 5"/>
          <p:cNvSpPr>
            <a:spLocks noGrp="1"/>
          </p:cNvSpPr>
          <p:nvPr>
            <p:ph type="sldNum" sz="quarter" idx="12"/>
          </p:nvPr>
        </p:nvSpPr>
        <p:spPr>
          <a:xfrm>
            <a:off x="2771775" y="6469063"/>
            <a:ext cx="636588" cy="277812"/>
          </a:xfrm>
        </p:spPr>
        <p:txBody>
          <a:bodyPr/>
          <a:lstStyle/>
          <a:p>
            <a:pPr>
              <a:defRPr/>
            </a:pPr>
            <a:r>
              <a:rPr lang="fr-FR" altLang="fr-FR" sz="1200" dirty="0">
                <a:latin typeface="+mn-lt"/>
              </a:rPr>
              <a:t>3</a:t>
            </a:r>
          </a:p>
        </p:txBody>
      </p:sp>
      <p:graphicFrame>
        <p:nvGraphicFramePr>
          <p:cNvPr id="8" name="Tableau 7"/>
          <p:cNvGraphicFramePr>
            <a:graphicFrameLocks noGrp="1"/>
          </p:cNvGraphicFramePr>
          <p:nvPr>
            <p:extLst>
              <p:ext uri="{D42A27DB-BD31-4B8C-83A1-F6EECF244321}">
                <p14:modId xmlns:p14="http://schemas.microsoft.com/office/powerpoint/2010/main" val="3190948601"/>
              </p:ext>
            </p:extLst>
          </p:nvPr>
        </p:nvGraphicFramePr>
        <p:xfrm>
          <a:off x="5940152" y="2420888"/>
          <a:ext cx="2879725" cy="3751220"/>
        </p:xfrm>
        <a:graphic>
          <a:graphicData uri="http://schemas.openxmlformats.org/drawingml/2006/table">
            <a:tbl>
              <a:tblPr/>
              <a:tblGrid>
                <a:gridCol w="371053"/>
                <a:gridCol w="2508672"/>
              </a:tblGrid>
              <a:tr h="158942">
                <a:tc gridSpan="2">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Contenu d’une CP</a:t>
                      </a: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tc hMerge="1">
                  <a:txBody>
                    <a:bodyPr/>
                    <a:lstStyle/>
                    <a:p>
                      <a:endParaRPr lang="fr-FR"/>
                    </a:p>
                  </a:txBody>
                  <a:tcPr/>
                </a:tc>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smtClean="0">
                          <a:ln>
                            <a:noFill/>
                          </a:ln>
                          <a:solidFill>
                            <a:schemeClr val="tx1"/>
                          </a:solidFill>
                          <a:effectLst/>
                          <a:latin typeface="Verdana" pitchFamily="34" charset="0"/>
                          <a:ea typeface="ヒラギノ角ゴ Pro W3" pitchFamily="1" charset="-128"/>
                        </a:rPr>
                        <a:t>1</a:t>
                      </a:r>
                      <a:endParaRPr kumimoji="0" lang="fr-CH" altLang="fr-FR" sz="10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smtClean="0">
                          <a:ln>
                            <a:noFill/>
                          </a:ln>
                          <a:solidFill>
                            <a:schemeClr val="tx1"/>
                          </a:solidFill>
                          <a:effectLst/>
                          <a:latin typeface="Verdana" pitchFamily="34" charset="0"/>
                          <a:ea typeface="ヒラギノ角ゴ Pro W3" pitchFamily="1" charset="-128"/>
                        </a:rPr>
                        <a:t>Préambule</a:t>
                      </a:r>
                      <a:endParaRPr kumimoji="0" lang="fr-CH" altLang="fr-FR" sz="10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DEF"/>
                    </a:solidFill>
                  </a:tcPr>
                </a:tc>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smtClean="0">
                          <a:ln>
                            <a:noFill/>
                          </a:ln>
                          <a:solidFill>
                            <a:schemeClr val="tx1"/>
                          </a:solidFill>
                          <a:effectLst/>
                          <a:latin typeface="Verdana" pitchFamily="34" charset="0"/>
                          <a:ea typeface="ヒラギノ角ゴ Pro W3" pitchFamily="1" charset="-128"/>
                        </a:rPr>
                        <a:t>2</a:t>
                      </a:r>
                      <a:endParaRPr kumimoji="0" lang="fr-CH" altLang="fr-FR" sz="10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smtClean="0">
                          <a:ln>
                            <a:noFill/>
                          </a:ln>
                          <a:solidFill>
                            <a:srgbClr val="000000"/>
                          </a:solidFill>
                          <a:effectLst/>
                          <a:latin typeface="Verdana" pitchFamily="34" charset="0"/>
                          <a:ea typeface="ヒラギノ角ゴ Pro W3" pitchFamily="1" charset="-128"/>
                        </a:rPr>
                        <a:t>Bases juridiques</a:t>
                      </a:r>
                      <a:endParaRPr kumimoji="0" lang="fr-CH" altLang="fr-FR" sz="10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smtClean="0">
                          <a:ln>
                            <a:noFill/>
                          </a:ln>
                          <a:solidFill>
                            <a:schemeClr val="tx1"/>
                          </a:solidFill>
                          <a:effectLst/>
                          <a:latin typeface="Verdana" pitchFamily="34" charset="0"/>
                          <a:ea typeface="ヒラギノ角ゴ Pro W3" pitchFamily="1" charset="-128"/>
                        </a:rPr>
                        <a:t>3</a:t>
                      </a:r>
                      <a:endParaRPr kumimoji="0" lang="fr-CH" altLang="fr-FR" sz="10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smtClean="0">
                          <a:ln>
                            <a:noFill/>
                          </a:ln>
                          <a:solidFill>
                            <a:srgbClr val="000000"/>
                          </a:solidFill>
                          <a:effectLst/>
                          <a:latin typeface="Verdana" pitchFamily="34" charset="0"/>
                          <a:ea typeface="ヒラギノ角ゴ Pro W3" pitchFamily="1" charset="-128"/>
                        </a:rPr>
                        <a:t>Parties contractantes</a:t>
                      </a:r>
                      <a:endParaRPr kumimoji="0" lang="fr-CH" altLang="fr-FR" sz="10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smtClean="0">
                          <a:ln>
                            <a:noFill/>
                          </a:ln>
                          <a:solidFill>
                            <a:schemeClr val="tx1"/>
                          </a:solidFill>
                          <a:effectLst/>
                          <a:latin typeface="Verdana" pitchFamily="34" charset="0"/>
                          <a:ea typeface="ヒラギノ角ゴ Pro W3" pitchFamily="1" charset="-128"/>
                        </a:rPr>
                        <a:t>4</a:t>
                      </a:r>
                      <a:endParaRPr kumimoji="0" lang="fr-CH" altLang="fr-FR" sz="10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smtClean="0">
                          <a:ln>
                            <a:noFill/>
                          </a:ln>
                          <a:solidFill>
                            <a:srgbClr val="000000"/>
                          </a:solidFill>
                          <a:effectLst/>
                          <a:latin typeface="Verdana" pitchFamily="34" charset="0"/>
                          <a:ea typeface="ヒラギノ角ゴ Pro W3" pitchFamily="1" charset="-128"/>
                        </a:rPr>
                        <a:t>Périmètre contractuel</a:t>
                      </a:r>
                      <a:endParaRPr kumimoji="0" lang="fr-CH" altLang="fr-FR" sz="10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smtClean="0">
                          <a:ln>
                            <a:noFill/>
                          </a:ln>
                          <a:solidFill>
                            <a:schemeClr val="tx1"/>
                          </a:solidFill>
                          <a:effectLst/>
                          <a:latin typeface="Verdana" pitchFamily="34" charset="0"/>
                          <a:ea typeface="ヒラギノ角ゴ Pro W3" pitchFamily="1" charset="-128"/>
                        </a:rPr>
                        <a:t>5</a:t>
                      </a:r>
                      <a:endParaRPr kumimoji="0" lang="fr-CH" altLang="fr-FR" sz="10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smtClean="0">
                          <a:ln>
                            <a:noFill/>
                          </a:ln>
                          <a:solidFill>
                            <a:srgbClr val="000000"/>
                          </a:solidFill>
                          <a:effectLst/>
                          <a:latin typeface="Verdana" pitchFamily="34" charset="0"/>
                          <a:ea typeface="ヒラギノ角ゴ Pro W3" pitchFamily="1" charset="-128"/>
                        </a:rPr>
                        <a:t>Durée de validité</a:t>
                      </a:r>
                      <a:endParaRPr kumimoji="0" lang="fr-CH" altLang="fr-FR" sz="10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smtClean="0">
                          <a:ln>
                            <a:noFill/>
                          </a:ln>
                          <a:solidFill>
                            <a:schemeClr val="tx1"/>
                          </a:solidFill>
                          <a:effectLst/>
                          <a:latin typeface="Verdana" pitchFamily="34" charset="0"/>
                          <a:ea typeface="ヒラギノ角ゴ Pro W3" pitchFamily="1" charset="-128"/>
                        </a:rPr>
                        <a:t>6</a:t>
                      </a:r>
                      <a:endParaRPr kumimoji="0" lang="fr-CH" altLang="fr-FR" sz="10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smtClean="0">
                          <a:ln>
                            <a:noFill/>
                          </a:ln>
                          <a:solidFill>
                            <a:srgbClr val="000000"/>
                          </a:solidFill>
                          <a:effectLst/>
                          <a:latin typeface="Verdana" pitchFamily="34" charset="0"/>
                          <a:ea typeface="ヒラギノ角ゴ Pro W3" pitchFamily="1" charset="-128"/>
                        </a:rPr>
                        <a:t>Objet du contrat</a:t>
                      </a:r>
                      <a:endParaRPr kumimoji="0" lang="fr-CH" altLang="fr-FR" sz="10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smtClean="0">
                          <a:ln>
                            <a:noFill/>
                          </a:ln>
                          <a:solidFill>
                            <a:schemeClr val="tx1"/>
                          </a:solidFill>
                          <a:effectLst/>
                          <a:latin typeface="Verdana" pitchFamily="34" charset="0"/>
                          <a:ea typeface="ヒラギノ角ゴ Pro W3" pitchFamily="1" charset="-128"/>
                        </a:rPr>
                        <a:t>7</a:t>
                      </a:r>
                      <a:endParaRPr kumimoji="0" lang="fr-CH" altLang="fr-FR" sz="10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smtClean="0">
                          <a:ln>
                            <a:noFill/>
                          </a:ln>
                          <a:solidFill>
                            <a:srgbClr val="000000"/>
                          </a:solidFill>
                          <a:effectLst/>
                          <a:latin typeface="Verdana" pitchFamily="34" charset="0"/>
                          <a:ea typeface="ヒラギノ角ゴ Pro W3" pitchFamily="1" charset="-128"/>
                        </a:rPr>
                        <a:t>Bases pour le financement</a:t>
                      </a:r>
                      <a:endParaRPr kumimoji="0" lang="fr-CH" altLang="fr-FR" sz="10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50585">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smtClean="0">
                          <a:ln>
                            <a:noFill/>
                          </a:ln>
                          <a:solidFill>
                            <a:schemeClr val="tx1"/>
                          </a:solidFill>
                          <a:effectLst/>
                          <a:latin typeface="Verdana" pitchFamily="34" charset="0"/>
                          <a:ea typeface="ヒラギノ角ゴ Pro W3" pitchFamily="1" charset="-128"/>
                        </a:rPr>
                        <a:t>8</a:t>
                      </a:r>
                      <a:endParaRPr kumimoji="0" lang="fr-CH" altLang="fr-FR" sz="10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smtClean="0">
                          <a:ln>
                            <a:noFill/>
                          </a:ln>
                          <a:solidFill>
                            <a:srgbClr val="000000"/>
                          </a:solidFill>
                          <a:effectLst/>
                          <a:latin typeface="Verdana" pitchFamily="34" charset="0"/>
                          <a:ea typeface="ヒラギノ角ゴ Pro W3" pitchFamily="1" charset="-128"/>
                        </a:rPr>
                        <a:t>Modalité de paiement de la contribution forfaitaire</a:t>
                      </a:r>
                      <a:endParaRPr kumimoji="0" lang="fr-CH" altLang="fr-FR" sz="10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smtClean="0">
                          <a:ln>
                            <a:noFill/>
                          </a:ln>
                          <a:solidFill>
                            <a:schemeClr val="tx1"/>
                          </a:solidFill>
                          <a:effectLst/>
                          <a:latin typeface="Verdana" pitchFamily="34" charset="0"/>
                          <a:ea typeface="ヒラギノ角ゴ Pro W3" pitchFamily="1" charset="-128"/>
                        </a:rPr>
                        <a:t>9</a:t>
                      </a:r>
                      <a:endParaRPr kumimoji="0" lang="fr-CH" altLang="fr-FR" sz="10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smtClean="0">
                          <a:ln>
                            <a:noFill/>
                          </a:ln>
                          <a:solidFill>
                            <a:srgbClr val="000000"/>
                          </a:solidFill>
                          <a:effectLst/>
                          <a:latin typeface="Verdana" pitchFamily="34" charset="0"/>
                          <a:ea typeface="ヒラギノ角ゴ Pro W3" pitchFamily="1" charset="-128"/>
                        </a:rPr>
                        <a:t>Administration </a:t>
                      </a:r>
                      <a:endParaRPr kumimoji="0" lang="fr-CH" altLang="fr-FR" sz="10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50585">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smtClean="0">
                          <a:ln>
                            <a:noFill/>
                          </a:ln>
                          <a:solidFill>
                            <a:schemeClr val="tx1"/>
                          </a:solidFill>
                          <a:effectLst/>
                          <a:latin typeface="Verdana" pitchFamily="34" charset="0"/>
                          <a:ea typeface="ヒラギノ角ゴ Pro W3" pitchFamily="1" charset="-128"/>
                        </a:rPr>
                        <a:t>10</a:t>
                      </a:r>
                      <a:endParaRPr kumimoji="0" lang="fr-CH" altLang="fr-FR" sz="10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smtClean="0">
                          <a:ln>
                            <a:noFill/>
                          </a:ln>
                          <a:solidFill>
                            <a:srgbClr val="000000"/>
                          </a:solidFill>
                          <a:effectLst/>
                          <a:latin typeface="Verdana" pitchFamily="34" charset="0"/>
                          <a:ea typeface="ヒラギノ角ゴ Pro W3" pitchFamily="1" charset="-128"/>
                        </a:rPr>
                        <a:t>Obligations des parties contractantes</a:t>
                      </a:r>
                      <a:endParaRPr kumimoji="0" lang="fr-CH" altLang="fr-FR" sz="10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50585">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smtClean="0">
                          <a:ln>
                            <a:noFill/>
                          </a:ln>
                          <a:solidFill>
                            <a:schemeClr val="tx1"/>
                          </a:solidFill>
                          <a:effectLst/>
                          <a:latin typeface="Verdana" pitchFamily="34" charset="0"/>
                          <a:ea typeface="ヒラギノ角ゴ Pro W3" pitchFamily="1" charset="-128"/>
                        </a:rPr>
                        <a:t>11</a:t>
                      </a:r>
                      <a:endParaRPr kumimoji="0" lang="fr-CH" altLang="fr-FR" sz="10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smtClean="0">
                          <a:ln>
                            <a:noFill/>
                          </a:ln>
                          <a:solidFill>
                            <a:srgbClr val="000000"/>
                          </a:solidFill>
                          <a:effectLst/>
                          <a:latin typeface="Verdana" pitchFamily="34" charset="0"/>
                          <a:ea typeface="ヒラギノ角ゴ Pro W3" pitchFamily="1" charset="-128"/>
                        </a:rPr>
                        <a:t>Conditions-cadres et modalités d’adaptation</a:t>
                      </a:r>
                      <a:endParaRPr kumimoji="0" lang="fr-CH" altLang="fr-FR" sz="10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smtClean="0">
                          <a:ln>
                            <a:noFill/>
                          </a:ln>
                          <a:solidFill>
                            <a:schemeClr val="tx1"/>
                          </a:solidFill>
                          <a:effectLst/>
                          <a:latin typeface="Verdana" pitchFamily="34" charset="0"/>
                          <a:ea typeface="ヒラギノ角ゴ Pro W3" pitchFamily="1" charset="-128"/>
                        </a:rPr>
                        <a:t>12</a:t>
                      </a:r>
                      <a:endParaRPr kumimoji="0" lang="fr-CH" altLang="fr-FR" sz="10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smtClean="0">
                          <a:ln>
                            <a:noFill/>
                          </a:ln>
                          <a:solidFill>
                            <a:srgbClr val="000000"/>
                          </a:solidFill>
                          <a:effectLst/>
                          <a:latin typeface="Verdana" pitchFamily="34" charset="0"/>
                          <a:ea typeface="ヒラギノ角ゴ Pro W3" pitchFamily="1" charset="-128"/>
                        </a:rPr>
                        <a:t>Exécution du contrat</a:t>
                      </a:r>
                      <a:endParaRPr kumimoji="0" lang="fr-CH" altLang="fr-FR" sz="10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50585">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smtClean="0">
                          <a:ln>
                            <a:noFill/>
                          </a:ln>
                          <a:solidFill>
                            <a:schemeClr val="tx1"/>
                          </a:solidFill>
                          <a:effectLst/>
                          <a:latin typeface="Verdana" pitchFamily="34" charset="0"/>
                          <a:ea typeface="ヒラギノ角ゴ Pro W3" pitchFamily="1" charset="-128"/>
                        </a:rPr>
                        <a:t>13</a:t>
                      </a:r>
                      <a:endParaRPr kumimoji="0" lang="fr-CH" altLang="fr-FR" sz="10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smtClean="0">
                          <a:ln>
                            <a:noFill/>
                          </a:ln>
                          <a:solidFill>
                            <a:srgbClr val="000000"/>
                          </a:solidFill>
                          <a:effectLst/>
                          <a:latin typeface="Verdana" pitchFamily="34" charset="0"/>
                          <a:ea typeface="ヒラギノ角ゴ Pro W3" pitchFamily="1" charset="-128"/>
                        </a:rPr>
                        <a:t>Procédure en cas de divergences de vues</a:t>
                      </a:r>
                      <a:endParaRPr kumimoji="0" lang="fr-CH" altLang="fr-FR" sz="10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smtClean="0">
                          <a:ln>
                            <a:noFill/>
                          </a:ln>
                          <a:solidFill>
                            <a:schemeClr val="tx1"/>
                          </a:solidFill>
                          <a:effectLst/>
                          <a:latin typeface="Verdana" pitchFamily="34" charset="0"/>
                          <a:ea typeface="ヒラギノ角ゴ Pro W3" pitchFamily="1" charset="-128"/>
                        </a:rPr>
                        <a:t>14</a:t>
                      </a:r>
                      <a:endParaRPr kumimoji="0" lang="fr-CH" altLang="fr-FR" sz="10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smtClean="0">
                          <a:ln>
                            <a:noFill/>
                          </a:ln>
                          <a:solidFill>
                            <a:srgbClr val="000000"/>
                          </a:solidFill>
                          <a:effectLst/>
                          <a:latin typeface="Verdana" pitchFamily="34" charset="0"/>
                          <a:ea typeface="ヒラギノ角ゴ Pro W3" pitchFamily="1" charset="-128"/>
                        </a:rPr>
                        <a:t>Divers</a:t>
                      </a:r>
                      <a:endParaRPr kumimoji="0" lang="fr-CH" altLang="fr-FR" sz="10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smtClean="0">
                          <a:ln>
                            <a:noFill/>
                          </a:ln>
                          <a:solidFill>
                            <a:schemeClr val="tx1"/>
                          </a:solidFill>
                          <a:effectLst/>
                          <a:latin typeface="Verdana" pitchFamily="34" charset="0"/>
                          <a:ea typeface="ヒラギノ角ゴ Pro W3" pitchFamily="1" charset="-128"/>
                        </a:rPr>
                        <a:t>15</a:t>
                      </a:r>
                      <a:endParaRPr kumimoji="0" lang="fr-CH" altLang="fr-FR" sz="10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smtClean="0">
                          <a:ln>
                            <a:noFill/>
                          </a:ln>
                          <a:solidFill>
                            <a:srgbClr val="000000"/>
                          </a:solidFill>
                          <a:effectLst/>
                          <a:latin typeface="Verdana" pitchFamily="34" charset="0"/>
                          <a:ea typeface="ヒラギノ角ゴ Pro W3" pitchFamily="1" charset="-128"/>
                        </a:rPr>
                        <a:t>Entrée en vigueur du contrat</a:t>
                      </a:r>
                      <a:endParaRPr kumimoji="0" lang="fr-CH" altLang="fr-FR" sz="10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smtClean="0">
                          <a:ln>
                            <a:noFill/>
                          </a:ln>
                          <a:solidFill>
                            <a:schemeClr val="tx1"/>
                          </a:solidFill>
                          <a:effectLst/>
                          <a:latin typeface="Verdana" pitchFamily="34" charset="0"/>
                          <a:ea typeface="ヒラギノ角ゴ Pro W3" pitchFamily="1" charset="-128"/>
                        </a:rPr>
                        <a:t>16</a:t>
                      </a:r>
                      <a:endParaRPr kumimoji="0" lang="fr-CH" altLang="fr-FR" sz="10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dirty="0" smtClean="0">
                          <a:ln>
                            <a:noFill/>
                          </a:ln>
                          <a:solidFill>
                            <a:srgbClr val="000000"/>
                          </a:solidFill>
                          <a:effectLst/>
                          <a:latin typeface="Verdana" pitchFamily="34" charset="0"/>
                          <a:ea typeface="ヒラギノ角ゴ Pro W3" pitchFamily="1" charset="-128"/>
                        </a:rPr>
                        <a:t>Annexes</a:t>
                      </a:r>
                      <a:endParaRPr kumimoji="0" lang="fr-CH" altLang="fr-FR" sz="10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spTree>
    <p:extLst>
      <p:ext uri="{BB962C8B-B14F-4D97-AF65-F5344CB8AC3E}">
        <p14:creationId xmlns:p14="http://schemas.microsoft.com/office/powerpoint/2010/main" val="28157371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fld id="{397FEEF4-C44B-46EF-94F0-6F97DFEAF269}" type="datetime2">
              <a:rPr lang="fr-FR" altLang="fr-FR" smtClean="0"/>
              <a:pPr>
                <a:defRPr/>
              </a:pPr>
              <a:t>mercredi 21 mars 2018</a:t>
            </a:fld>
            <a:endParaRPr lang="fr-FR" altLang="fr-FR" sz="1400"/>
          </a:p>
        </p:txBody>
      </p:sp>
      <p:sp>
        <p:nvSpPr>
          <p:cNvPr id="3" name="Fußzeilenplatzhalter 2"/>
          <p:cNvSpPr>
            <a:spLocks noGrp="1"/>
          </p:cNvSpPr>
          <p:nvPr>
            <p:ph type="ftr" sz="quarter" idx="11"/>
          </p:nvPr>
        </p:nvSpPr>
        <p:spPr/>
        <p:txBody>
          <a:bodyPr/>
          <a:lstStyle/>
          <a:p>
            <a:pPr>
              <a:defRPr/>
            </a:pPr>
            <a:r>
              <a:rPr lang="fr-FR" altLang="fr-FR" smtClean="0"/>
              <a:t>Titre de la présentation</a:t>
            </a:r>
            <a:endParaRPr lang="fr-FR" altLang="fr-FR"/>
          </a:p>
        </p:txBody>
      </p:sp>
      <p:sp>
        <p:nvSpPr>
          <p:cNvPr id="4" name="Foliennummernplatzhalter 3"/>
          <p:cNvSpPr>
            <a:spLocks noGrp="1"/>
          </p:cNvSpPr>
          <p:nvPr>
            <p:ph type="sldNum" sz="quarter" idx="12"/>
          </p:nvPr>
        </p:nvSpPr>
        <p:spPr/>
        <p:txBody>
          <a:bodyPr/>
          <a:lstStyle/>
          <a:p>
            <a:fld id="{5798CEEA-5842-440A-9179-EE9F56B73388}" type="slidenum">
              <a:rPr lang="fr-FR" altLang="fr-FR" smtClean="0"/>
              <a:pPr/>
              <a:t>66</a:t>
            </a:fld>
            <a:endParaRPr lang="fr-FR" altLang="fr-FR"/>
          </a:p>
        </p:txBody>
      </p:sp>
      <p:pic>
        <p:nvPicPr>
          <p:cNvPr id="5" name="Grafik 4"/>
          <p:cNvPicPr>
            <a:picLocks noChangeAspect="1"/>
          </p:cNvPicPr>
          <p:nvPr/>
        </p:nvPicPr>
        <p:blipFill>
          <a:blip r:embed="rId2"/>
          <a:stretch>
            <a:fillRect/>
          </a:stretch>
        </p:blipFill>
        <p:spPr>
          <a:xfrm>
            <a:off x="395536" y="873919"/>
            <a:ext cx="8382000" cy="3810000"/>
          </a:xfrm>
          <a:prstGeom prst="rect">
            <a:avLst/>
          </a:prstGeom>
        </p:spPr>
      </p:pic>
    </p:spTree>
    <p:extLst>
      <p:ext uri="{BB962C8B-B14F-4D97-AF65-F5344CB8AC3E}">
        <p14:creationId xmlns:p14="http://schemas.microsoft.com/office/powerpoint/2010/main" val="42215232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6"/>
          <p:cNvGraphicFramePr>
            <a:graphicFrameLocks noGrp="1"/>
          </p:cNvGraphicFramePr>
          <p:nvPr>
            <p:ph idx="4294967295"/>
          </p:nvPr>
        </p:nvGraphicFramePr>
        <p:xfrm>
          <a:off x="107950" y="115888"/>
          <a:ext cx="8424863" cy="6049962"/>
        </p:xfrm>
        <a:graphic>
          <a:graphicData uri="http://schemas.openxmlformats.org/drawingml/2006/table">
            <a:tbl>
              <a:tblPr/>
              <a:tblGrid>
                <a:gridCol w="968375"/>
                <a:gridCol w="1754188"/>
                <a:gridCol w="1989137"/>
                <a:gridCol w="3713163"/>
              </a:tblGrid>
              <a:tr h="476250">
                <a:tc>
                  <a:txBody>
                    <a:bodyPr/>
                    <a:lstStyle>
                      <a:lvl1pPr indent="-130175">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130175" algn="ctr" defTabSz="914400" rtl="0" eaLnBrk="1" fontAlgn="base" latinLnBrk="0" hangingPunct="1">
                        <a:lnSpc>
                          <a:spcPct val="100000"/>
                        </a:lnSpc>
                        <a:spcBef>
                          <a:spcPct val="0"/>
                        </a:spcBef>
                        <a:spcAft>
                          <a:spcPct val="0"/>
                        </a:spcAft>
                        <a:buClrTx/>
                        <a:buSzTx/>
                        <a:buFontTx/>
                        <a:buNone/>
                        <a:tabLst/>
                      </a:pPr>
                      <a:r>
                        <a:rPr kumimoji="0" lang="fr-CH" altLang="fr-FR" sz="700" b="1" i="0" u="none" strike="noStrike" cap="none" normalizeH="0" baseline="0" dirty="0" smtClean="0">
                          <a:ln>
                            <a:noFill/>
                          </a:ln>
                          <a:solidFill>
                            <a:schemeClr val="tx1"/>
                          </a:solidFill>
                          <a:effectLst/>
                          <a:latin typeface="Verdana" pitchFamily="34" charset="0"/>
                          <a:ea typeface="ヒラギノ角ゴ Pro W3" pitchFamily="1" charset="-128"/>
                        </a:rPr>
                        <a:t>Dates d’introduction</a:t>
                      </a:r>
                      <a:endParaRPr kumimoji="0" lang="fr-CH" altLang="fr-FR" sz="1000" b="1" i="0" u="none" strike="noStrike" cap="none" normalizeH="0" baseline="0" dirty="0" smtClean="0">
                        <a:ln>
                          <a:noFill/>
                        </a:ln>
                        <a:solidFill>
                          <a:schemeClr val="tx1"/>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900" b="1" i="0" u="none" strike="noStrike" cap="none" normalizeH="0" baseline="0" smtClean="0">
                          <a:ln>
                            <a:noFill/>
                          </a:ln>
                          <a:solidFill>
                            <a:schemeClr val="tx1"/>
                          </a:solidFill>
                          <a:effectLst/>
                          <a:latin typeface="Verdana" pitchFamily="34" charset="0"/>
                          <a:ea typeface="ヒラギノ角ゴ Pro W3" pitchFamily="1" charset="-128"/>
                        </a:rPr>
                        <a:t>7 Tâches fédérales</a:t>
                      </a:r>
                      <a:endParaRPr kumimoji="0" lang="fr-CH" altLang="fr-FR" sz="1000" b="1" i="0" u="none" strike="noStrike" cap="none" normalizeH="0" baseline="0" smtClean="0">
                        <a:ln>
                          <a:noFill/>
                        </a:ln>
                        <a:solidFill>
                          <a:schemeClr val="tx1"/>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900" b="1" i="0" u="none" strike="noStrike" cap="none" normalizeH="0" baseline="0" smtClean="0">
                          <a:ln>
                            <a:noFill/>
                          </a:ln>
                          <a:solidFill>
                            <a:schemeClr val="tx1"/>
                          </a:solidFill>
                          <a:effectLst/>
                          <a:latin typeface="Verdana" pitchFamily="34" charset="0"/>
                          <a:ea typeface="ヒラギノ角ゴ Pro W3" pitchFamily="1" charset="-128"/>
                        </a:rPr>
                        <a:t>11 Tâches cantonales</a:t>
                      </a:r>
                      <a:endParaRPr kumimoji="0" lang="fr-CH" altLang="fr-FR" sz="1000" b="1" i="0" u="none" strike="noStrike" cap="none" normalizeH="0" baseline="0" smtClean="0">
                        <a:ln>
                          <a:noFill/>
                        </a:ln>
                        <a:solidFill>
                          <a:schemeClr val="tx1"/>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1588" indent="-88900">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1588" marR="0" lvl="0" indent="-88900" algn="ctr" defTabSz="914400" rtl="0" eaLnBrk="1" fontAlgn="base" latinLnBrk="0" hangingPunct="1">
                        <a:lnSpc>
                          <a:spcPct val="100000"/>
                        </a:lnSpc>
                        <a:spcBef>
                          <a:spcPct val="0"/>
                        </a:spcBef>
                        <a:spcAft>
                          <a:spcPct val="0"/>
                        </a:spcAft>
                        <a:buClrTx/>
                        <a:buSzTx/>
                        <a:buFontTx/>
                        <a:buNone/>
                        <a:tabLst/>
                      </a:pPr>
                      <a:r>
                        <a:rPr kumimoji="0" lang="fr-CH" altLang="fr-FR" sz="900" b="1" i="0" u="none" strike="noStrike" cap="none" normalizeH="0" baseline="0" smtClean="0">
                          <a:ln>
                            <a:noFill/>
                          </a:ln>
                          <a:solidFill>
                            <a:schemeClr val="tx1"/>
                          </a:solidFill>
                          <a:effectLst/>
                          <a:latin typeface="Verdana" pitchFamily="34" charset="0"/>
                          <a:ea typeface="ヒラギノ角ゴ Pro W3" pitchFamily="1" charset="-128"/>
                        </a:rPr>
                        <a:t>24 Tâches communes</a:t>
                      </a:r>
                      <a:endParaRPr kumimoji="0" lang="fr-CH" altLang="fr-FR" sz="1000" b="1" i="0" u="none" strike="noStrike" cap="none" normalizeH="0" baseline="0" smtClean="0">
                        <a:ln>
                          <a:noFill/>
                        </a:ln>
                        <a:solidFill>
                          <a:schemeClr val="tx1"/>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625848">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900" b="1" i="0" u="none" strike="noStrike" cap="none" normalizeH="0" baseline="0" dirty="0" smtClean="0">
                          <a:ln>
                            <a:noFill/>
                          </a:ln>
                          <a:solidFill>
                            <a:schemeClr val="tx1"/>
                          </a:solidFill>
                          <a:effectLst/>
                          <a:latin typeface="Verdana" pitchFamily="34" charset="0"/>
                          <a:ea typeface="ヒラギノ角ゴ Pro W3" pitchFamily="1" charset="-128"/>
                        </a:rPr>
                        <a:t>2008</a:t>
                      </a:r>
                      <a:br>
                        <a:rPr kumimoji="0" lang="fr-CH" altLang="fr-FR" sz="900" b="1" i="0" u="none" strike="noStrike" cap="none" normalizeH="0" baseline="0" dirty="0" smtClean="0">
                          <a:ln>
                            <a:noFill/>
                          </a:ln>
                          <a:solidFill>
                            <a:schemeClr val="tx1"/>
                          </a:solidFill>
                          <a:effectLst/>
                          <a:latin typeface="Verdana" pitchFamily="34" charset="0"/>
                          <a:ea typeface="ヒラギノ角ゴ Pro W3" pitchFamily="1" charset="-128"/>
                        </a:rPr>
                      </a:br>
                      <a:r>
                        <a:rPr kumimoji="0" lang="fr-CH" altLang="fr-FR" sz="900" b="1" i="0" u="none" strike="noStrike" cap="none" normalizeH="0" baseline="0" dirty="0" smtClean="0">
                          <a:ln>
                            <a:noFill/>
                          </a:ln>
                          <a:solidFill>
                            <a:schemeClr val="tx1"/>
                          </a:solidFill>
                          <a:effectLst/>
                          <a:latin typeface="Verdana" pitchFamily="34" charset="0"/>
                          <a:ea typeface="ヒラギノ角ゴ Pro W3" pitchFamily="1" charset="-128"/>
                        </a:rPr>
                        <a:t> </a:t>
                      </a:r>
                      <a:endParaRPr kumimoji="0" lang="fr-CH" altLang="fr-FR" sz="1000" b="1" i="0" u="none" strike="noStrike" cap="none" normalizeH="0" baseline="0" dirty="0" smtClean="0">
                        <a:ln>
                          <a:noFill/>
                        </a:ln>
                        <a:solidFill>
                          <a:schemeClr val="tx1"/>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dirty="0" smtClean="0">
                          <a:ln>
                            <a:noFill/>
                          </a:ln>
                          <a:solidFill>
                            <a:srgbClr val="000000"/>
                          </a:solidFill>
                          <a:effectLst/>
                          <a:latin typeface="Verdana" pitchFamily="34" charset="0"/>
                          <a:ea typeface="ヒラギノ角ゴ Pro W3" pitchFamily="1" charset="-128"/>
                        </a:rPr>
                        <a:t/>
                      </a:r>
                      <a:br>
                        <a:rPr kumimoji="0" lang="fr-CH" altLang="fr-FR" sz="800" b="0" i="0" u="none" strike="noStrike" cap="none" normalizeH="0" baseline="0" dirty="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dirty="0" smtClean="0">
                          <a:ln>
                            <a:noFill/>
                          </a:ln>
                          <a:solidFill>
                            <a:srgbClr val="000000"/>
                          </a:solidFill>
                          <a:effectLst/>
                          <a:latin typeface="Verdana" pitchFamily="34" charset="0"/>
                          <a:ea typeface="ヒラギノ角ゴ Pro W3" pitchFamily="1" charset="-128"/>
                        </a:rPr>
                        <a:t>1. AVS : prestations individuelles</a:t>
                      </a:r>
                      <a:br>
                        <a:rPr kumimoji="0" lang="fr-CH" altLang="fr-FR" sz="800" b="0" i="0" u="none" strike="noStrike" cap="none" normalizeH="0" baseline="0" dirty="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dirty="0" smtClean="0">
                          <a:ln>
                            <a:noFill/>
                          </a:ln>
                          <a:solidFill>
                            <a:srgbClr val="000000"/>
                          </a:solidFill>
                          <a:effectLst/>
                          <a:latin typeface="Verdana" pitchFamily="34" charset="0"/>
                          <a:ea typeface="ヒラギノ角ゴ Pro W3" pitchFamily="1" charset="-128"/>
                        </a:rPr>
                        <a:t>2. AI : prestations individuelles</a:t>
                      </a:r>
                      <a:br>
                        <a:rPr kumimoji="0" lang="fr-CH" altLang="fr-FR" sz="800" b="0" i="0" u="none" strike="noStrike" cap="none" normalizeH="0" baseline="0" dirty="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dirty="0" smtClean="0">
                          <a:ln>
                            <a:noFill/>
                          </a:ln>
                          <a:solidFill>
                            <a:srgbClr val="000000"/>
                          </a:solidFill>
                          <a:effectLst/>
                          <a:latin typeface="Verdana" pitchFamily="34" charset="0"/>
                          <a:ea typeface="ヒラギノ角ゴ Pro W3" pitchFamily="1" charset="-128"/>
                        </a:rPr>
                        <a:t>3. Organisations d’aide aux personnes âgées et handicapées</a:t>
                      </a:r>
                    </a:p>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dirty="0" smtClean="0">
                          <a:ln>
                            <a:noFill/>
                          </a:ln>
                          <a:solidFill>
                            <a:srgbClr val="000000"/>
                          </a:solidFill>
                          <a:effectLst/>
                          <a:latin typeface="Verdana" pitchFamily="34" charset="0"/>
                          <a:ea typeface="ヒラギノ角ゴ Pro W3" pitchFamily="1" charset="-128"/>
                        </a:rPr>
                        <a:t>4. Routes nationales</a:t>
                      </a:r>
                    </a:p>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dirty="0" smtClean="0">
                          <a:ln>
                            <a:noFill/>
                          </a:ln>
                          <a:solidFill>
                            <a:srgbClr val="000000"/>
                          </a:solidFill>
                          <a:effectLst/>
                          <a:latin typeface="Verdana" pitchFamily="34" charset="0"/>
                          <a:ea typeface="ヒラギノ角ゴ Pro W3" pitchFamily="1" charset="-128"/>
                        </a:rPr>
                        <a:t>5. Défense nationale</a:t>
                      </a:r>
                    </a:p>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dirty="0" smtClean="0">
                          <a:ln>
                            <a:noFill/>
                          </a:ln>
                          <a:solidFill>
                            <a:srgbClr val="000000"/>
                          </a:solidFill>
                          <a:effectLst/>
                          <a:latin typeface="Verdana" pitchFamily="34" charset="0"/>
                          <a:ea typeface="ヒラギノ角ゴ Pro W3" pitchFamily="1" charset="-128"/>
                        </a:rPr>
                        <a:t>6. Centrales de vulgarisation agricole</a:t>
                      </a:r>
                    </a:p>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dirty="0" smtClean="0">
                          <a:ln>
                            <a:noFill/>
                          </a:ln>
                          <a:solidFill>
                            <a:srgbClr val="000000"/>
                          </a:solidFill>
                          <a:effectLst/>
                          <a:latin typeface="Verdana" pitchFamily="34" charset="0"/>
                          <a:ea typeface="ヒラギノ角ゴ Pro W3" pitchFamily="1" charset="-128"/>
                        </a:rPr>
                        <a:t>7. Elevage</a:t>
                      </a:r>
                      <a:endParaRPr kumimoji="0" lang="fr-CH" altLang="fr-FR" sz="800" b="0" i="0" u="none" strike="noStrike" cap="none" normalizeH="0" baseline="0" dirty="0" smtClean="0">
                        <a:ln>
                          <a:noFill/>
                        </a:ln>
                        <a:solidFill>
                          <a:srgbClr val="000000"/>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
                      </a:r>
                      <a:b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1. Construction et exploitation de homes </a:t>
                      </a:r>
                      <a:b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2. Formation scolaire spéciale</a:t>
                      </a:r>
                      <a:b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3. Organisations d’aide aux personnes âgées et handicapées </a:t>
                      </a:r>
                      <a:b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4. Organismes formant des spécialistes dans le domaine social</a:t>
                      </a:r>
                      <a:b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5. Bourses d’étude</a:t>
                      </a:r>
                      <a:b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6. Gymnastique/ sport</a:t>
                      </a:r>
                      <a:b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7. Séparation des courants de trafic, passages à niveau</a:t>
                      </a:r>
                      <a:b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8. Aérodromes</a:t>
                      </a:r>
                      <a:b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9. Logements dans les régions de montagne</a:t>
                      </a:r>
                      <a:b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10. Vulgarisation agricole – niveau cantonal</a:t>
                      </a:r>
                    </a:p>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11. Routes nationales</a:t>
                      </a:r>
                      <a:endParaRPr kumimoji="0" lang="fr-CH" altLang="fr-FR" sz="8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marL="1588" indent="-88900">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1588" marR="0" lvl="0" indent="-8890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
                      </a:r>
                      <a:b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1.  Primes assurance-maladie</a:t>
                      </a:r>
                      <a:b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2.  Prestations complémentaires</a:t>
                      </a:r>
                      <a:b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3.  Bourses d’études (secteur tertiaire)</a:t>
                      </a:r>
                      <a:b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4.  Transports publics régionaux</a:t>
                      </a:r>
                      <a:b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5.  Transports publics urbains</a:t>
                      </a:r>
                      <a:b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6.  Routes principales</a:t>
                      </a:r>
                      <a:b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chemeClr val="tx1"/>
                          </a:solidFill>
                          <a:effectLst/>
                          <a:latin typeface="Verdana" pitchFamily="34" charset="0"/>
                          <a:ea typeface="ヒラギノ角ゴ Pro W3" pitchFamily="1" charset="-128"/>
                        </a:rPr>
                        <a:t>7.  </a:t>
                      </a:r>
                      <a: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t>Protection contre le bruit</a:t>
                      </a:r>
                      <a:b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8.  Exécution des peines et mesures</a:t>
                      </a:r>
                      <a:b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chemeClr val="tx1"/>
                          </a:solidFill>
                          <a:effectLst/>
                          <a:latin typeface="Verdana" pitchFamily="34" charset="0"/>
                          <a:ea typeface="ヒラギノ角ゴ Pro W3" pitchFamily="1" charset="-128"/>
                        </a:rPr>
                        <a:t>9.  </a:t>
                      </a:r>
                      <a: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t>Mensuration officielle</a:t>
                      </a:r>
                      <a:b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chemeClr val="tx1"/>
                          </a:solidFill>
                          <a:effectLst/>
                          <a:latin typeface="Verdana" pitchFamily="34" charset="0"/>
                          <a:ea typeface="ヒラギノ角ゴ Pro W3" pitchFamily="1" charset="-128"/>
                        </a:rPr>
                        <a:t>10. </a:t>
                      </a:r>
                      <a: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t>Protection du patrimoine culturel et conservation </a:t>
                      </a:r>
                      <a:b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t>     des monuments historiques</a:t>
                      </a:r>
                      <a:b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chemeClr val="tx1"/>
                          </a:solidFill>
                          <a:effectLst/>
                          <a:latin typeface="Verdana" pitchFamily="34" charset="0"/>
                          <a:ea typeface="ヒラギノ角ゴ Pro W3" pitchFamily="1" charset="-128"/>
                        </a:rPr>
                        <a:t>11. </a:t>
                      </a:r>
                      <a: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t>Protection de la nature et du paysage</a:t>
                      </a: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
                      </a:r>
                      <a:b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chemeClr val="tx1"/>
                          </a:solidFill>
                          <a:effectLst/>
                          <a:latin typeface="Verdana" pitchFamily="34" charset="0"/>
                          <a:ea typeface="ヒラギノ角ゴ Pro W3" pitchFamily="1" charset="-128"/>
                        </a:rPr>
                        <a:t>12. </a:t>
                      </a:r>
                      <a: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t>Protection contre les crues</a:t>
                      </a:r>
                      <a:b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13. </a:t>
                      </a:r>
                      <a: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t>Programme Revitalisation des eaux</a:t>
                      </a:r>
                      <a:b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14. Améliorations structurelles dans le domaine de l’agriculture</a:t>
                      </a:r>
                      <a:b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chemeClr val="tx1"/>
                          </a:solidFill>
                          <a:effectLst/>
                          <a:latin typeface="Verdana" pitchFamily="34" charset="0"/>
                          <a:ea typeface="ヒラギノ角ゴ Pro W3" pitchFamily="1" charset="-128"/>
                        </a:rPr>
                        <a:t>15. </a:t>
                      </a:r>
                      <a: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t>Forêt protectrices + gestion des forêts + </a:t>
                      </a:r>
                      <a:b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t>      biodiversité en   forêt</a:t>
                      </a:r>
                      <a:b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chemeClr val="tx1"/>
                          </a:solidFill>
                          <a:effectLst/>
                          <a:latin typeface="Verdana" pitchFamily="34" charset="0"/>
                          <a:ea typeface="ヒラギノ角ゴ Pro W3" pitchFamily="1" charset="-128"/>
                        </a:rPr>
                        <a:t>16. </a:t>
                      </a:r>
                      <a: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t>Chasse</a:t>
                      </a:r>
                      <a:b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chemeClr val="tx1"/>
                          </a:solidFill>
                          <a:effectLst/>
                          <a:latin typeface="Verdana" pitchFamily="34" charset="0"/>
                          <a:ea typeface="ヒラギノ角ゴ Pro W3" pitchFamily="1" charset="-128"/>
                        </a:rPr>
                        <a:t>17. </a:t>
                      </a:r>
                      <a: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t>Pêche</a:t>
                      </a:r>
                      <a:b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18. </a:t>
                      </a:r>
                      <a: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t>Parcs d’importance nationale</a:t>
                      </a:r>
                      <a:b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19. </a:t>
                      </a:r>
                      <a: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t>Sur les ouvrages de protection et les données de base </a:t>
                      </a:r>
                      <a:b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t>      sur les dangers</a:t>
                      </a:r>
                      <a:b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20. </a:t>
                      </a:r>
                      <a: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t>Sur les sites de protection des oiseaux d’eau et de </a:t>
                      </a:r>
                    </a:p>
                    <a:p>
                      <a:pPr marL="1588" marR="0" lvl="0" indent="-88900" algn="l" defTabSz="914400" rtl="0" eaLnBrk="1" fontAlgn="base" latinLnBrk="0" hangingPunct="1">
                        <a:lnSpc>
                          <a:spcPct val="100000"/>
                        </a:lnSpc>
                        <a:spcBef>
                          <a:spcPct val="0"/>
                        </a:spcBef>
                        <a:spcAft>
                          <a:spcPct val="0"/>
                        </a:spcAft>
                        <a:buClrTx/>
                        <a:buSzTx/>
                        <a:buFontTx/>
                        <a:buNone/>
                        <a:tabLst/>
                      </a:pPr>
                      <a: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t>      la faune sauvage</a:t>
                      </a:r>
                      <a:b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21. </a:t>
                      </a:r>
                      <a: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t>Patrimoine mondial naturel de l’UNESCO</a:t>
                      </a: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147638">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900" b="1" i="0" u="none" strike="noStrike" cap="none" normalizeH="0" baseline="0" smtClean="0">
                          <a:ln>
                            <a:noFill/>
                          </a:ln>
                          <a:solidFill>
                            <a:schemeClr val="tx1"/>
                          </a:solidFill>
                          <a:effectLst/>
                          <a:latin typeface="Verdana" pitchFamily="34" charset="0"/>
                          <a:ea typeface="ヒラギノ角ゴ Pro W3" pitchFamily="1" charset="-128"/>
                        </a:rPr>
                        <a:t> </a:t>
                      </a:r>
                      <a:endParaRPr kumimoji="0" lang="fr-CH" altLang="fr-FR" sz="1000" b="1" i="0" u="none" strike="noStrike" cap="none" normalizeH="0" baseline="0" smtClean="0">
                        <a:ln>
                          <a:noFill/>
                        </a:ln>
                        <a:solidFill>
                          <a:schemeClr val="tx1"/>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smtClean="0">
                          <a:ln>
                            <a:noFill/>
                          </a:ln>
                          <a:solidFill>
                            <a:schemeClr val="tx1"/>
                          </a:solidFill>
                          <a:effectLst/>
                          <a:latin typeface="Verdana" pitchFamily="34" charset="0"/>
                          <a:ea typeface="ヒラギノ角ゴ Pro W3" pitchFamily="1" charset="-128"/>
                        </a:rPr>
                        <a:t> </a:t>
                      </a:r>
                      <a:endParaRPr kumimoji="0" lang="fr-CH" altLang="fr-FR" sz="800" b="0" i="0" u="none" strike="noStrike" cap="none" normalizeH="0" baseline="0" smtClean="0">
                        <a:ln>
                          <a:noFill/>
                        </a:ln>
                        <a:solidFill>
                          <a:schemeClr val="tx1"/>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smtClean="0">
                          <a:ln>
                            <a:noFill/>
                          </a:ln>
                          <a:solidFill>
                            <a:schemeClr val="tx1"/>
                          </a:solidFill>
                          <a:effectLst/>
                          <a:latin typeface="Verdana" pitchFamily="34" charset="0"/>
                          <a:ea typeface="ヒラギノ角ゴ Pro W3" pitchFamily="1" charset="-128"/>
                        </a:rPr>
                        <a:t> </a:t>
                      </a:r>
                      <a:endParaRPr kumimoji="0" lang="fr-CH" altLang="fr-FR" sz="800" b="0" i="0" u="none" strike="noStrike" cap="none" normalizeH="0" baseline="0" smtClean="0">
                        <a:ln>
                          <a:noFill/>
                        </a:ln>
                        <a:solidFill>
                          <a:schemeClr val="tx1"/>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solidFill>
                  </a:tcPr>
                </a:tc>
                <a:tc>
                  <a:txBody>
                    <a:bodyPr/>
                    <a:lstStyle>
                      <a:lvl1pPr marL="1588" indent="-88900">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1588" marR="0" lvl="0" indent="-8890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smtClean="0">
                          <a:ln>
                            <a:noFill/>
                          </a:ln>
                          <a:solidFill>
                            <a:schemeClr val="tx1"/>
                          </a:solidFill>
                          <a:effectLst/>
                          <a:latin typeface="Verdana" pitchFamily="34" charset="0"/>
                          <a:ea typeface="ヒラギノ角ゴ Pro W3" pitchFamily="1" charset="-128"/>
                        </a:rPr>
                        <a:t> </a:t>
                      </a:r>
                      <a:endParaRPr kumimoji="0" lang="fr-CH" altLang="fr-FR" sz="800" b="0" i="0" u="none" strike="noStrike" cap="none" normalizeH="0" baseline="0" smtClean="0">
                        <a:ln>
                          <a:noFill/>
                        </a:ln>
                        <a:solidFill>
                          <a:schemeClr val="tx1"/>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solidFill>
                  </a:tcPr>
                </a:tc>
              </a:tr>
              <a:tr h="44926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900" b="1" i="0" u="none" strike="noStrike" cap="none" normalizeH="0" baseline="0" smtClean="0">
                          <a:ln>
                            <a:noFill/>
                          </a:ln>
                          <a:solidFill>
                            <a:schemeClr val="tx1"/>
                          </a:solidFill>
                          <a:effectLst/>
                          <a:latin typeface="Verdana" pitchFamily="34" charset="0"/>
                          <a:ea typeface="ヒラギノ角ゴ Pro W3" pitchFamily="1" charset="-128"/>
                        </a:rPr>
                        <a:t>2008</a:t>
                      </a:r>
                      <a:endParaRPr kumimoji="0" lang="fr-CH" altLang="fr-FR" sz="1000" b="1" i="0" u="none" strike="noStrike" cap="none" normalizeH="0" baseline="0" smtClean="0">
                        <a:ln>
                          <a:noFill/>
                        </a:ln>
                        <a:solidFill>
                          <a:schemeClr val="tx1"/>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 </a:t>
                      </a:r>
                      <a:endParaRPr kumimoji="0" lang="fr-CH" altLang="fr-FR" sz="8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 </a:t>
                      </a:r>
                      <a:endParaRPr kumimoji="0" lang="fr-CH" altLang="fr-FR" sz="8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marL="1588" indent="-88900">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1588" marR="0" lvl="0" indent="-8890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smtClean="0">
                          <a:ln>
                            <a:noFill/>
                          </a:ln>
                          <a:solidFill>
                            <a:schemeClr val="tx1"/>
                          </a:solidFill>
                          <a:effectLst/>
                          <a:latin typeface="Verdana" pitchFamily="34" charset="0"/>
                          <a:ea typeface="ヒラギノ角ゴ Pro W3" pitchFamily="1" charset="-128"/>
                        </a:rPr>
                        <a:t>22. </a:t>
                      </a:r>
                      <a: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t>Programme de développement des régions de montagnes - Promotion économique, (Nouvelle Politique Régionale - NPR)</a:t>
                      </a:r>
                      <a:endParaRPr kumimoji="0" lang="fr-CH" altLang="fr-FR" sz="800" b="1"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465138">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900" b="1" i="0" u="none" strike="noStrike" cap="none" normalizeH="0" baseline="0" smtClean="0">
                          <a:ln>
                            <a:noFill/>
                          </a:ln>
                          <a:solidFill>
                            <a:schemeClr val="tx1"/>
                          </a:solidFill>
                          <a:effectLst/>
                          <a:latin typeface="Verdana" pitchFamily="34" charset="0"/>
                          <a:ea typeface="ヒラギノ角ゴ Pro W3" pitchFamily="1" charset="-128"/>
                        </a:rPr>
                        <a:t>2010</a:t>
                      </a:r>
                      <a:endParaRPr kumimoji="0" lang="fr-CH" altLang="fr-FR" sz="1000" b="1" i="0" u="none" strike="noStrike" cap="none" normalizeH="0" baseline="0" smtClean="0">
                        <a:ln>
                          <a:noFill/>
                        </a:ln>
                        <a:solidFill>
                          <a:schemeClr val="tx1"/>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 </a:t>
                      </a:r>
                      <a:endParaRPr kumimoji="0" lang="fr-CH" altLang="fr-FR" sz="8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 </a:t>
                      </a:r>
                      <a:endParaRPr kumimoji="0" lang="fr-CH" altLang="fr-FR" sz="8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marL="1588" indent="-88900">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1588" marR="0" lvl="0" indent="-8890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smtClean="0">
                          <a:ln>
                            <a:noFill/>
                          </a:ln>
                          <a:solidFill>
                            <a:schemeClr val="tx1"/>
                          </a:solidFill>
                          <a:effectLst/>
                          <a:latin typeface="Verdana" pitchFamily="34" charset="0"/>
                          <a:ea typeface="ヒラギノ角ゴ Pro W3" pitchFamily="1" charset="-128"/>
                        </a:rPr>
                        <a:t>23. </a:t>
                      </a:r>
                      <a: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t>Programme d’assainissement des </a:t>
                      </a:r>
                      <a:b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br>
                      <a: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t>bâtiments - révision partielle de la loi sur le CO2 (2010-2020)</a:t>
                      </a:r>
                      <a:endParaRPr kumimoji="0" lang="fr-CH" altLang="fr-FR" sz="800" b="1"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438150">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900" b="1" i="0" u="none" strike="noStrike" cap="none" normalizeH="0" baseline="0" smtClean="0">
                          <a:ln>
                            <a:noFill/>
                          </a:ln>
                          <a:solidFill>
                            <a:schemeClr val="tx1"/>
                          </a:solidFill>
                          <a:effectLst/>
                          <a:latin typeface="Verdana" pitchFamily="34" charset="0"/>
                          <a:ea typeface="ヒラギノ角ゴ Pro W3" pitchFamily="1" charset="-128"/>
                        </a:rPr>
                        <a:t>2014</a:t>
                      </a:r>
                      <a:endParaRPr kumimoji="0" lang="fr-CH" altLang="fr-FR" sz="1000" b="1" i="0" u="none" strike="noStrike" cap="none" normalizeH="0" baseline="0" smtClean="0">
                        <a:ln>
                          <a:noFill/>
                        </a:ln>
                        <a:solidFill>
                          <a:schemeClr val="tx1"/>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 </a:t>
                      </a:r>
                      <a:endParaRPr kumimoji="0" lang="fr-CH" altLang="fr-FR" sz="8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 </a:t>
                      </a:r>
                      <a:endParaRPr kumimoji="0" lang="fr-CH" altLang="fr-FR" sz="8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marL="1588" indent="-88900">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1588" marR="0" lvl="0" indent="-8890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 24. </a:t>
                      </a:r>
                      <a:r>
                        <a:rPr kumimoji="0" lang="fr-CH" altLang="fr-FR" sz="800" b="1" i="0" u="none" strike="noStrike" cap="none" normalizeH="0" baseline="0" smtClean="0">
                          <a:ln>
                            <a:noFill/>
                          </a:ln>
                          <a:solidFill>
                            <a:srgbClr val="000000"/>
                          </a:solidFill>
                          <a:effectLst/>
                          <a:latin typeface="Verdana" pitchFamily="34" charset="0"/>
                          <a:ea typeface="ヒラギノ角ゴ Pro W3" pitchFamily="1" charset="-128"/>
                        </a:rPr>
                        <a:t>Encouragement spécifique à l’intégration des étrangers - (révision des programmes d’intégration cantonaux, PIC) </a:t>
                      </a:r>
                      <a:endParaRPr kumimoji="0" lang="fr-CH" altLang="fr-FR" sz="800" b="1"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447675">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900" b="1" i="0" u="none" strike="noStrike" cap="none" normalizeH="0" baseline="0" smtClean="0">
                          <a:ln>
                            <a:noFill/>
                          </a:ln>
                          <a:solidFill>
                            <a:schemeClr val="tx1"/>
                          </a:solidFill>
                          <a:effectLst/>
                          <a:latin typeface="Verdana" pitchFamily="34" charset="0"/>
                          <a:ea typeface="ヒラギノ角ゴ Pro W3" pitchFamily="1" charset="-128"/>
                        </a:rPr>
                        <a:t>2015</a:t>
                      </a:r>
                      <a:endParaRPr kumimoji="0" lang="fr-CH" altLang="fr-FR" sz="1000" b="1" i="0" u="none" strike="noStrike" cap="none" normalizeH="0" baseline="0" smtClean="0">
                        <a:ln>
                          <a:noFill/>
                        </a:ln>
                        <a:solidFill>
                          <a:schemeClr val="tx1"/>
                        </a:solidFill>
                        <a:effectLst/>
                        <a:latin typeface="Verdana" pitchFamily="34" charset="0"/>
                        <a:ea typeface="ヒラギノ角ゴ Pro W3" pitchFamily="1"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900" b="1" i="0" u="none" strike="noStrike" cap="none" normalizeH="0" baseline="0" smtClean="0">
                          <a:ln>
                            <a:noFill/>
                          </a:ln>
                          <a:solidFill>
                            <a:schemeClr val="tx1"/>
                          </a:solidFill>
                          <a:effectLst/>
                          <a:latin typeface="Verdana" pitchFamily="34" charset="0"/>
                          <a:ea typeface="ヒラギノ角ゴ Pro W3" pitchFamily="1" charset="-128"/>
                        </a:rPr>
                        <a:t> </a:t>
                      </a:r>
                      <a:endParaRPr kumimoji="0" lang="fr-CH" altLang="fr-FR" sz="1000" b="1" i="0" u="none" strike="noStrike" cap="none" normalizeH="0" baseline="0" smtClean="0">
                        <a:ln>
                          <a:noFill/>
                        </a:ln>
                        <a:solidFill>
                          <a:schemeClr val="tx1"/>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 </a:t>
                      </a:r>
                      <a:endParaRPr kumimoji="0" lang="fr-CH" altLang="fr-FR" sz="8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 </a:t>
                      </a:r>
                      <a:endParaRPr kumimoji="0" lang="fr-CH" altLang="fr-FR" sz="800" b="0" i="0" u="none" strike="noStrike" cap="none" normalizeH="0" baseline="0" smtClean="0">
                        <a:ln>
                          <a:noFill/>
                        </a:ln>
                        <a:solidFill>
                          <a:srgbClr val="000000"/>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marL="1588" indent="-88900">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1588" marR="0" lvl="0" indent="-8890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smtClean="0">
                          <a:ln>
                            <a:noFill/>
                          </a:ln>
                          <a:solidFill>
                            <a:srgbClr val="000000"/>
                          </a:solidFill>
                          <a:effectLst/>
                          <a:latin typeface="Verdana" pitchFamily="34" charset="0"/>
                          <a:ea typeface="ヒラギノ角ゴ Pro W3" pitchFamily="1" charset="-128"/>
                        </a:rPr>
                        <a:t>25. </a:t>
                      </a:r>
                      <a:r>
                        <a:rPr kumimoji="0" lang="fr-CH" altLang="fr-FR" sz="800" b="1" i="0" u="none" strike="noStrike" cap="none" normalizeH="0" baseline="0" smtClean="0">
                          <a:ln>
                            <a:noFill/>
                          </a:ln>
                          <a:solidFill>
                            <a:srgbClr val="0099CC"/>
                          </a:solidFill>
                          <a:effectLst/>
                          <a:latin typeface="Verdana" pitchFamily="34" charset="0"/>
                          <a:ea typeface="ヒラギノ角ゴ Pro W3" pitchFamily="1" charset="-128"/>
                        </a:rPr>
                        <a:t>Introduction du cadastre des restrictions de droit public à la propriété foncière - projet pilote</a:t>
                      </a:r>
                      <a:endParaRPr kumimoji="0" lang="fr-CH" altLang="fr-FR" sz="800" b="1" i="0" u="none" strike="noStrike" cap="none" normalizeH="0" baseline="0" smtClean="0">
                        <a:ln>
                          <a:noFill/>
                        </a:ln>
                        <a:solidFill>
                          <a:srgbClr val="0099CC"/>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bl>
          </a:graphicData>
        </a:graphic>
      </p:graphicFrame>
      <p:sp>
        <p:nvSpPr>
          <p:cNvPr id="23596" name="Espace réservé de la date 3"/>
          <p:cNvSpPr>
            <a:spLocks noGrp="1"/>
          </p:cNvSpPr>
          <p:nvPr>
            <p:ph type="dt" sz="quarter" idx="10"/>
          </p:nvPr>
        </p:nvSpPr>
        <p:spPr>
          <a:noFill/>
        </p:spPr>
        <p:txBody>
          <a:bodyPr/>
          <a:lstStyle>
            <a:lvl1pPr>
              <a:spcBef>
                <a:spcPct val="35000"/>
              </a:spcBef>
              <a:buChar char="•"/>
              <a:defRPr sz="2400">
                <a:solidFill>
                  <a:schemeClr val="tx1"/>
                </a:solidFill>
                <a:latin typeface="Verdana" panose="020B0604030504040204" pitchFamily="34" charset="0"/>
                <a:ea typeface="ヒラギノ角ゴ Pro W3" pitchFamily="1" charset="-128"/>
              </a:defRPr>
            </a:lvl1pPr>
            <a:lvl2pPr marL="742950" indent="-285750">
              <a:spcBef>
                <a:spcPct val="15000"/>
              </a:spcBef>
              <a:buChar char="–"/>
              <a:defRPr>
                <a:solidFill>
                  <a:schemeClr val="tx1"/>
                </a:solidFill>
                <a:latin typeface="Verdana" panose="020B0604030504040204" pitchFamily="34" charset="0"/>
                <a:ea typeface="ヒラギノ角ゴ Pro W3" pitchFamily="1" charset="-128"/>
              </a:defRPr>
            </a:lvl2pPr>
            <a:lvl3pPr marL="1143000" indent="-228600">
              <a:spcBef>
                <a:spcPct val="20000"/>
              </a:spcBef>
              <a:buChar char="•"/>
              <a:defRPr sz="1200">
                <a:solidFill>
                  <a:schemeClr val="tx1"/>
                </a:solidFill>
                <a:latin typeface="Verdana" panose="020B0604030504040204" pitchFamily="34" charset="0"/>
                <a:ea typeface="ヒラギノ角ゴ Pro W3" pitchFamily="1"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1" charset="-128"/>
              </a:defRPr>
            </a:lvl4pPr>
            <a:lvl5pPr marL="2057400" indent="-228600">
              <a:spcBef>
                <a:spcPct val="20000"/>
              </a:spcBef>
              <a:buChar char="»"/>
              <a:defRPr sz="2000">
                <a:solidFill>
                  <a:schemeClr val="tx1"/>
                </a:solidFill>
                <a:latin typeface="Verdana" panose="020B060403050404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9pPr>
          </a:lstStyle>
          <a:p>
            <a:pPr>
              <a:spcBef>
                <a:spcPct val="0"/>
              </a:spcBef>
              <a:buFontTx/>
              <a:buNone/>
            </a:pPr>
            <a:fld id="{405EC9A6-695F-4338-A73F-824D77F87BF3}" type="datetime2">
              <a:rPr lang="fr-FR" altLang="fr-FR" sz="1000" smtClean="0">
                <a:solidFill>
                  <a:schemeClr val="bg1"/>
                </a:solidFill>
              </a:rPr>
              <a:pPr>
                <a:spcBef>
                  <a:spcPct val="0"/>
                </a:spcBef>
                <a:buFontTx/>
                <a:buNone/>
              </a:pPr>
              <a:t>mercredi 21 mars 2018</a:t>
            </a:fld>
            <a:endParaRPr lang="fr-FR" altLang="fr-FR" sz="1400" smtClean="0">
              <a:solidFill>
                <a:schemeClr val="bg1"/>
              </a:solidFill>
            </a:endParaRPr>
          </a:p>
        </p:txBody>
      </p:sp>
      <p:sp>
        <p:nvSpPr>
          <p:cNvPr id="5" name="Espace réservé du pied de page 4"/>
          <p:cNvSpPr>
            <a:spLocks noGrp="1"/>
          </p:cNvSpPr>
          <p:nvPr>
            <p:ph type="ftr" sz="quarter" idx="11"/>
          </p:nvPr>
        </p:nvSpPr>
        <p:spPr/>
        <p:txBody>
          <a:bodyPr/>
          <a:lstStyle/>
          <a:p>
            <a:pPr>
              <a:defRPr/>
            </a:pPr>
            <a:r>
              <a:rPr lang="fr-FR" altLang="fr-FR" dirty="0"/>
              <a:t>Les conventions-programmes - panacée pour la collaboration verticale ?</a:t>
            </a:r>
          </a:p>
        </p:txBody>
      </p:sp>
      <p:sp>
        <p:nvSpPr>
          <p:cNvPr id="6" name="Espace réservé du numéro de diapositive 5"/>
          <p:cNvSpPr>
            <a:spLocks noGrp="1"/>
          </p:cNvSpPr>
          <p:nvPr>
            <p:ph type="sldNum" sz="quarter" idx="12"/>
          </p:nvPr>
        </p:nvSpPr>
        <p:spPr>
          <a:xfrm>
            <a:off x="2771775" y="6469063"/>
            <a:ext cx="673100" cy="277812"/>
          </a:xfrm>
        </p:spPr>
        <p:txBody>
          <a:bodyPr/>
          <a:lstStyle/>
          <a:p>
            <a:pPr>
              <a:defRPr/>
            </a:pPr>
            <a:r>
              <a:rPr lang="fr-FR" altLang="fr-FR" sz="1200" dirty="0">
                <a:latin typeface="+mn-lt"/>
              </a:rPr>
              <a:t>4</a:t>
            </a:r>
          </a:p>
        </p:txBody>
      </p:sp>
      <p:sp>
        <p:nvSpPr>
          <p:cNvPr id="23599" name="ZoneTexte 7"/>
          <p:cNvSpPr txBox="1">
            <a:spLocks noChangeArrowheads="1"/>
          </p:cNvSpPr>
          <p:nvPr/>
        </p:nvSpPr>
        <p:spPr bwMode="auto">
          <a:xfrm>
            <a:off x="7486650" y="492125"/>
            <a:ext cx="1549400" cy="120015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har char="•"/>
              <a:defRPr sz="2400">
                <a:solidFill>
                  <a:schemeClr val="tx1"/>
                </a:solidFill>
                <a:latin typeface="Verdana" panose="020B0604030504040204" pitchFamily="34" charset="0"/>
                <a:ea typeface="ヒラギノ角ゴ Pro W3" pitchFamily="1" charset="-128"/>
              </a:defRPr>
            </a:lvl1pPr>
            <a:lvl2pPr marL="742950" indent="-285750">
              <a:spcBef>
                <a:spcPct val="15000"/>
              </a:spcBef>
              <a:buChar char="–"/>
              <a:defRPr>
                <a:solidFill>
                  <a:schemeClr val="tx1"/>
                </a:solidFill>
                <a:latin typeface="Verdana" panose="020B0604030504040204" pitchFamily="34" charset="0"/>
                <a:ea typeface="ヒラギノ角ゴ Pro W3" pitchFamily="1" charset="-128"/>
              </a:defRPr>
            </a:lvl2pPr>
            <a:lvl3pPr marL="1143000" indent="-228600">
              <a:spcBef>
                <a:spcPct val="20000"/>
              </a:spcBef>
              <a:buChar char="•"/>
              <a:defRPr sz="1200">
                <a:solidFill>
                  <a:schemeClr val="tx1"/>
                </a:solidFill>
                <a:latin typeface="Verdana" panose="020B0604030504040204" pitchFamily="34" charset="0"/>
                <a:ea typeface="ヒラギノ角ゴ Pro W3" pitchFamily="1"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1" charset="-128"/>
              </a:defRPr>
            </a:lvl4pPr>
            <a:lvl5pPr marL="2057400" indent="-228600">
              <a:spcBef>
                <a:spcPct val="20000"/>
              </a:spcBef>
              <a:buChar char="»"/>
              <a:defRPr sz="2000">
                <a:solidFill>
                  <a:schemeClr val="tx1"/>
                </a:solidFill>
                <a:latin typeface="Verdana" panose="020B060403050404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9pPr>
          </a:lstStyle>
          <a:p>
            <a:pPr>
              <a:spcBef>
                <a:spcPct val="0"/>
              </a:spcBef>
              <a:buFontTx/>
              <a:buNone/>
            </a:pPr>
            <a:r>
              <a:rPr lang="fr-CH" altLang="fr-FR" sz="2000">
                <a:solidFill>
                  <a:schemeClr val="bg1"/>
                </a:solidFill>
                <a:latin typeface="Arial" panose="020B0604020202020204" pitchFamily="34" charset="0"/>
              </a:rPr>
              <a:t>21 </a:t>
            </a:r>
            <a:r>
              <a:rPr lang="fr-CH" altLang="fr-FR" sz="1200">
                <a:solidFill>
                  <a:schemeClr val="bg1"/>
                </a:solidFill>
                <a:latin typeface="Arial" panose="020B0604020202020204" pitchFamily="34" charset="0"/>
              </a:rPr>
              <a:t>tâches communes</a:t>
            </a:r>
          </a:p>
          <a:p>
            <a:pPr>
              <a:spcBef>
                <a:spcPct val="0"/>
              </a:spcBef>
              <a:buFontTx/>
              <a:buNone/>
            </a:pPr>
            <a:r>
              <a:rPr lang="fr-CH" altLang="fr-FR" sz="2000">
                <a:solidFill>
                  <a:schemeClr val="bg1"/>
                </a:solidFill>
                <a:latin typeface="Arial" panose="020B0604020202020204" pitchFamily="34" charset="0"/>
              </a:rPr>
              <a:t>3</a:t>
            </a:r>
            <a:r>
              <a:rPr lang="fr-CH" altLang="fr-FR" sz="1200">
                <a:solidFill>
                  <a:schemeClr val="bg1"/>
                </a:solidFill>
                <a:latin typeface="Arial" panose="020B0604020202020204" pitchFamily="34" charset="0"/>
              </a:rPr>
              <a:t> autres domaines</a:t>
            </a:r>
          </a:p>
          <a:p>
            <a:pPr>
              <a:spcBef>
                <a:spcPct val="0"/>
              </a:spcBef>
              <a:buFontTx/>
              <a:buNone/>
            </a:pPr>
            <a:r>
              <a:rPr lang="fr-CH" altLang="fr-FR" sz="2000">
                <a:solidFill>
                  <a:schemeClr val="bg1"/>
                </a:solidFill>
                <a:latin typeface="Arial" panose="020B0604020202020204" pitchFamily="34" charset="0"/>
              </a:rPr>
              <a:t>18 </a:t>
            </a:r>
            <a:r>
              <a:rPr lang="fr-CH" altLang="fr-FR" sz="1200">
                <a:solidFill>
                  <a:schemeClr val="bg1"/>
                </a:solidFill>
                <a:latin typeface="Arial" panose="020B0604020202020204" pitchFamily="34" charset="0"/>
              </a:rPr>
              <a:t>CPs (en gras)</a:t>
            </a:r>
          </a:p>
        </p:txBody>
      </p:sp>
      <p:sp>
        <p:nvSpPr>
          <p:cNvPr id="23600" name="Flèche vers le bas 9"/>
          <p:cNvSpPr>
            <a:spLocks noChangeArrowheads="1"/>
          </p:cNvSpPr>
          <p:nvPr/>
        </p:nvSpPr>
        <p:spPr bwMode="auto">
          <a:xfrm>
            <a:off x="1979613" y="4365625"/>
            <a:ext cx="2016125" cy="1800225"/>
          </a:xfrm>
          <a:prstGeom prst="downArrow">
            <a:avLst>
              <a:gd name="adj1" fmla="val 50000"/>
              <a:gd name="adj2" fmla="val 39657"/>
            </a:avLst>
          </a:prstGeom>
          <a:solidFill>
            <a:srgbClr val="00B0F0"/>
          </a:solidFill>
          <a:ln w="9525" algn="ctr">
            <a:solidFill>
              <a:schemeClr val="tx1"/>
            </a:solidFill>
            <a:round/>
            <a:headEnd/>
            <a:tailEnd/>
          </a:ln>
        </p:spPr>
        <p:txBody>
          <a:bodyPr/>
          <a:lstStyle>
            <a:lvl1pPr>
              <a:spcBef>
                <a:spcPct val="35000"/>
              </a:spcBef>
              <a:buChar char="•"/>
              <a:defRPr sz="2400">
                <a:solidFill>
                  <a:schemeClr val="tx1"/>
                </a:solidFill>
                <a:latin typeface="Verdana" panose="020B0604030504040204" pitchFamily="34" charset="0"/>
                <a:ea typeface="ヒラギノ角ゴ Pro W3" pitchFamily="1" charset="-128"/>
              </a:defRPr>
            </a:lvl1pPr>
            <a:lvl2pPr marL="742950" indent="-285750">
              <a:spcBef>
                <a:spcPct val="15000"/>
              </a:spcBef>
              <a:buChar char="–"/>
              <a:defRPr>
                <a:solidFill>
                  <a:schemeClr val="tx1"/>
                </a:solidFill>
                <a:latin typeface="Verdana" panose="020B0604030504040204" pitchFamily="34" charset="0"/>
                <a:ea typeface="ヒラギノ角ゴ Pro W3" pitchFamily="1" charset="-128"/>
              </a:defRPr>
            </a:lvl2pPr>
            <a:lvl3pPr marL="1143000" indent="-228600">
              <a:spcBef>
                <a:spcPct val="20000"/>
              </a:spcBef>
              <a:buChar char="•"/>
              <a:defRPr sz="1200">
                <a:solidFill>
                  <a:schemeClr val="tx1"/>
                </a:solidFill>
                <a:latin typeface="Verdana" panose="020B0604030504040204" pitchFamily="34" charset="0"/>
                <a:ea typeface="ヒラギノ角ゴ Pro W3" pitchFamily="1"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1" charset="-128"/>
              </a:defRPr>
            </a:lvl4pPr>
            <a:lvl5pPr marL="2057400" indent="-228600">
              <a:spcBef>
                <a:spcPct val="20000"/>
              </a:spcBef>
              <a:buChar char="»"/>
              <a:defRPr sz="2000">
                <a:solidFill>
                  <a:schemeClr val="tx1"/>
                </a:solidFill>
                <a:latin typeface="Verdana" panose="020B060403050404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9pPr>
          </a:lstStyle>
          <a:p>
            <a:pPr>
              <a:spcBef>
                <a:spcPct val="0"/>
              </a:spcBef>
              <a:buFontTx/>
              <a:buNone/>
            </a:pPr>
            <a:endParaRPr lang="fr-CH" altLang="fr-FR">
              <a:latin typeface="Arial" panose="020B0604020202020204" pitchFamily="34" charset="0"/>
            </a:endParaRPr>
          </a:p>
        </p:txBody>
      </p:sp>
      <p:sp>
        <p:nvSpPr>
          <p:cNvPr id="23601" name="ZoneTexte 10"/>
          <p:cNvSpPr txBox="1">
            <a:spLocks noChangeArrowheads="1"/>
          </p:cNvSpPr>
          <p:nvPr/>
        </p:nvSpPr>
        <p:spPr bwMode="auto">
          <a:xfrm>
            <a:off x="2484438" y="4437063"/>
            <a:ext cx="10795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har char="•"/>
              <a:defRPr sz="2400">
                <a:solidFill>
                  <a:schemeClr val="tx1"/>
                </a:solidFill>
                <a:latin typeface="Verdana" panose="020B0604030504040204" pitchFamily="34" charset="0"/>
                <a:ea typeface="ヒラギノ角ゴ Pro W3" pitchFamily="1" charset="-128"/>
              </a:defRPr>
            </a:lvl1pPr>
            <a:lvl2pPr marL="742950" indent="-285750">
              <a:spcBef>
                <a:spcPct val="15000"/>
              </a:spcBef>
              <a:buChar char="–"/>
              <a:defRPr>
                <a:solidFill>
                  <a:schemeClr val="tx1"/>
                </a:solidFill>
                <a:latin typeface="Verdana" panose="020B0604030504040204" pitchFamily="34" charset="0"/>
                <a:ea typeface="ヒラギノ角ゴ Pro W3" pitchFamily="1" charset="-128"/>
              </a:defRPr>
            </a:lvl2pPr>
            <a:lvl3pPr marL="1143000" indent="-228600">
              <a:spcBef>
                <a:spcPct val="20000"/>
              </a:spcBef>
              <a:buChar char="•"/>
              <a:defRPr sz="1200">
                <a:solidFill>
                  <a:schemeClr val="tx1"/>
                </a:solidFill>
                <a:latin typeface="Verdana" panose="020B0604030504040204" pitchFamily="34" charset="0"/>
                <a:ea typeface="ヒラギノ角ゴ Pro W3" pitchFamily="1"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1" charset="-128"/>
              </a:defRPr>
            </a:lvl4pPr>
            <a:lvl5pPr marL="2057400" indent="-228600">
              <a:spcBef>
                <a:spcPct val="20000"/>
              </a:spcBef>
              <a:buChar char="»"/>
              <a:defRPr sz="2000">
                <a:solidFill>
                  <a:schemeClr val="tx1"/>
                </a:solidFill>
                <a:latin typeface="Verdana" panose="020B060403050404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9pPr>
          </a:lstStyle>
          <a:p>
            <a:pPr>
              <a:spcBef>
                <a:spcPct val="0"/>
              </a:spcBef>
              <a:buFontTx/>
              <a:buNone/>
            </a:pPr>
            <a:r>
              <a:rPr lang="fr-CH" altLang="fr-FR" sz="1000" b="1">
                <a:latin typeface="Arial" panose="020B0604020202020204" pitchFamily="34" charset="0"/>
              </a:rPr>
              <a:t>Extension </a:t>
            </a:r>
          </a:p>
          <a:p>
            <a:pPr>
              <a:spcBef>
                <a:spcPct val="0"/>
              </a:spcBef>
              <a:buFontTx/>
              <a:buNone/>
            </a:pPr>
            <a:r>
              <a:rPr lang="fr-CH" altLang="fr-FR" sz="1000" b="1">
                <a:latin typeface="Arial" panose="020B0604020202020204" pitchFamily="34" charset="0"/>
              </a:rPr>
              <a:t>du modèle </a:t>
            </a:r>
          </a:p>
          <a:p>
            <a:pPr>
              <a:spcBef>
                <a:spcPct val="0"/>
              </a:spcBef>
              <a:buFontTx/>
              <a:buNone/>
            </a:pPr>
            <a:r>
              <a:rPr lang="fr-CH" altLang="fr-FR" sz="1000" b="1">
                <a:latin typeface="Arial" panose="020B0604020202020204" pitchFamily="34" charset="0"/>
              </a:rPr>
              <a:t>des CPs à d’autres domaines gérés conjointement </a:t>
            </a:r>
          </a:p>
        </p:txBody>
      </p:sp>
      <p:sp>
        <p:nvSpPr>
          <p:cNvPr id="23602" name="ZoneTexte 7"/>
          <p:cNvSpPr txBox="1">
            <a:spLocks noChangeArrowheads="1"/>
          </p:cNvSpPr>
          <p:nvPr/>
        </p:nvSpPr>
        <p:spPr bwMode="auto">
          <a:xfrm>
            <a:off x="8172450" y="1692275"/>
            <a:ext cx="863600" cy="400050"/>
          </a:xfrm>
          <a:prstGeom prst="rect">
            <a:avLst/>
          </a:prstGeom>
          <a:solidFill>
            <a:srgbClr val="00B0F0"/>
          </a:solidFill>
          <a:ln w="9525">
            <a:solidFill>
              <a:schemeClr val="tx1"/>
            </a:solidFill>
            <a:miter lim="800000"/>
            <a:headEnd/>
            <a:tailEnd/>
          </a:ln>
        </p:spPr>
        <p:txBody>
          <a:bodyPr>
            <a:spAutoFit/>
          </a:bodyPr>
          <a:lstStyle>
            <a:lvl1pPr>
              <a:spcBef>
                <a:spcPct val="35000"/>
              </a:spcBef>
              <a:buChar char="•"/>
              <a:defRPr sz="2400">
                <a:solidFill>
                  <a:schemeClr val="tx1"/>
                </a:solidFill>
                <a:latin typeface="Verdana" panose="020B0604030504040204" pitchFamily="34" charset="0"/>
                <a:ea typeface="ヒラギノ角ゴ Pro W3" pitchFamily="1" charset="-128"/>
              </a:defRPr>
            </a:lvl1pPr>
            <a:lvl2pPr marL="742950" indent="-285750">
              <a:spcBef>
                <a:spcPct val="15000"/>
              </a:spcBef>
              <a:buChar char="–"/>
              <a:defRPr>
                <a:solidFill>
                  <a:schemeClr val="tx1"/>
                </a:solidFill>
                <a:latin typeface="Verdana" panose="020B0604030504040204" pitchFamily="34" charset="0"/>
                <a:ea typeface="ヒラギノ角ゴ Pro W3" pitchFamily="1" charset="-128"/>
              </a:defRPr>
            </a:lvl2pPr>
            <a:lvl3pPr marL="1143000" indent="-228600">
              <a:spcBef>
                <a:spcPct val="20000"/>
              </a:spcBef>
              <a:buChar char="•"/>
              <a:defRPr sz="1200">
                <a:solidFill>
                  <a:schemeClr val="tx1"/>
                </a:solidFill>
                <a:latin typeface="Verdana" panose="020B0604030504040204" pitchFamily="34" charset="0"/>
                <a:ea typeface="ヒラギノ角ゴ Pro W3" pitchFamily="1"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1" charset="-128"/>
              </a:defRPr>
            </a:lvl4pPr>
            <a:lvl5pPr marL="2057400" indent="-228600">
              <a:spcBef>
                <a:spcPct val="20000"/>
              </a:spcBef>
              <a:buChar char="»"/>
              <a:defRPr sz="2000">
                <a:solidFill>
                  <a:schemeClr val="tx1"/>
                </a:solidFill>
                <a:latin typeface="Verdana" panose="020B060403050404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9pPr>
          </a:lstStyle>
          <a:p>
            <a:pPr>
              <a:spcBef>
                <a:spcPct val="0"/>
              </a:spcBef>
              <a:buFontTx/>
              <a:buNone/>
            </a:pPr>
            <a:r>
              <a:rPr lang="fr-CH" altLang="fr-FR" sz="1000" b="1">
                <a:latin typeface="Arial" panose="020B0604020202020204" pitchFamily="34" charset="0"/>
              </a:rPr>
              <a:t>15 en 2008 </a:t>
            </a:r>
          </a:p>
          <a:p>
            <a:pPr>
              <a:spcBef>
                <a:spcPct val="0"/>
              </a:spcBef>
              <a:buFontTx/>
              <a:buNone/>
            </a:pPr>
            <a:r>
              <a:rPr lang="fr-CH" altLang="fr-FR" sz="1000" b="1">
                <a:latin typeface="Arial" panose="020B0604020202020204" pitchFamily="34" charset="0"/>
              </a:rPr>
              <a:t>19 en 2015 </a:t>
            </a:r>
          </a:p>
        </p:txBody>
      </p:sp>
      <p:sp>
        <p:nvSpPr>
          <p:cNvPr id="23603" name="ZoneTexte 1"/>
          <p:cNvSpPr txBox="1">
            <a:spLocks noChangeArrowheads="1"/>
          </p:cNvSpPr>
          <p:nvPr/>
        </p:nvSpPr>
        <p:spPr bwMode="auto">
          <a:xfrm>
            <a:off x="7486650" y="152400"/>
            <a:ext cx="1549400" cy="338138"/>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har char="•"/>
              <a:defRPr sz="2400">
                <a:solidFill>
                  <a:schemeClr val="tx1"/>
                </a:solidFill>
                <a:latin typeface="Verdana" panose="020B0604030504040204" pitchFamily="34" charset="0"/>
                <a:ea typeface="ヒラギノ角ゴ Pro W3" pitchFamily="1" charset="-128"/>
              </a:defRPr>
            </a:lvl1pPr>
            <a:lvl2pPr marL="742950" indent="-285750">
              <a:spcBef>
                <a:spcPct val="15000"/>
              </a:spcBef>
              <a:buChar char="–"/>
              <a:defRPr>
                <a:solidFill>
                  <a:schemeClr val="tx1"/>
                </a:solidFill>
                <a:latin typeface="Verdana" panose="020B0604030504040204" pitchFamily="34" charset="0"/>
                <a:ea typeface="ヒラギノ角ゴ Pro W3" pitchFamily="1" charset="-128"/>
              </a:defRPr>
            </a:lvl2pPr>
            <a:lvl3pPr marL="1143000" indent="-228600">
              <a:spcBef>
                <a:spcPct val="20000"/>
              </a:spcBef>
              <a:buChar char="•"/>
              <a:defRPr sz="1200">
                <a:solidFill>
                  <a:schemeClr val="tx1"/>
                </a:solidFill>
                <a:latin typeface="Verdana" panose="020B0604030504040204" pitchFamily="34" charset="0"/>
                <a:ea typeface="ヒラギノ角ゴ Pro W3" pitchFamily="1"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1" charset="-128"/>
              </a:defRPr>
            </a:lvl4pPr>
            <a:lvl5pPr marL="2057400" indent="-228600">
              <a:spcBef>
                <a:spcPct val="20000"/>
              </a:spcBef>
              <a:buChar char="»"/>
              <a:defRPr sz="2000">
                <a:solidFill>
                  <a:schemeClr val="tx1"/>
                </a:solidFill>
                <a:latin typeface="Verdana" panose="020B060403050404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9pPr>
          </a:lstStyle>
          <a:p>
            <a:pPr>
              <a:spcBef>
                <a:spcPct val="0"/>
              </a:spcBef>
              <a:buFontTx/>
              <a:buNone/>
            </a:pPr>
            <a:r>
              <a:rPr lang="fr-CH" altLang="fr-FR" sz="1600">
                <a:latin typeface="Arial" panose="020B0604020202020204" pitchFamily="34" charset="0"/>
              </a:rPr>
              <a:t>Situation 2014</a:t>
            </a:r>
          </a:p>
        </p:txBody>
      </p:sp>
    </p:spTree>
    <p:extLst>
      <p:ext uri="{BB962C8B-B14F-4D97-AF65-F5344CB8AC3E}">
        <p14:creationId xmlns:p14="http://schemas.microsoft.com/office/powerpoint/2010/main" val="301722476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p:cNvSpPr>
            <a:spLocks noGrp="1"/>
          </p:cNvSpPr>
          <p:nvPr>
            <p:ph type="title" idx="4294967295"/>
          </p:nvPr>
        </p:nvSpPr>
        <p:spPr>
          <a:xfrm>
            <a:off x="337459" y="205601"/>
            <a:ext cx="8686800" cy="990600"/>
          </a:xfrm>
        </p:spPr>
        <p:txBody>
          <a:bodyPr/>
          <a:lstStyle/>
          <a:p>
            <a:pPr eaLnBrk="1" hangingPunct="1"/>
            <a:r>
              <a:rPr lang="fr-CH" altLang="fr-FR" sz="2400" dirty="0" smtClean="0"/>
              <a:t>Redéfinition de la collaboration verticale</a:t>
            </a:r>
          </a:p>
        </p:txBody>
      </p:sp>
      <p:sp>
        <p:nvSpPr>
          <p:cNvPr id="24579" name="Espace réservé du contenu 2"/>
          <p:cNvSpPr>
            <a:spLocks noGrp="1"/>
          </p:cNvSpPr>
          <p:nvPr>
            <p:ph idx="4294967295"/>
          </p:nvPr>
        </p:nvSpPr>
        <p:spPr>
          <a:xfrm>
            <a:off x="755576" y="1434713"/>
            <a:ext cx="8686800" cy="4537075"/>
          </a:xfrm>
        </p:spPr>
        <p:txBody>
          <a:bodyPr/>
          <a:lstStyle/>
          <a:p>
            <a:pPr eaLnBrk="1" hangingPunct="1"/>
            <a:r>
              <a:rPr lang="fr-CH" altLang="fr-FR" sz="1600" dirty="0" smtClean="0"/>
              <a:t>Reprise du modèle de la Nouvelle Gestion Publique dans </a:t>
            </a:r>
            <a:br>
              <a:rPr lang="fr-CH" altLang="fr-FR" sz="1600" dirty="0" smtClean="0"/>
            </a:br>
            <a:r>
              <a:rPr lang="fr-CH" altLang="fr-FR" sz="1600" dirty="0" smtClean="0"/>
              <a:t>une perspective verticale</a:t>
            </a:r>
          </a:p>
          <a:p>
            <a:pPr eaLnBrk="1" hangingPunct="1">
              <a:buFontTx/>
              <a:buNone/>
            </a:pPr>
            <a:r>
              <a:rPr lang="fr-CH" altLang="fr-FR" sz="1600" dirty="0" smtClean="0">
                <a:sym typeface="Wingdings" panose="05000000000000000000" pitchFamily="2" charset="2"/>
              </a:rPr>
              <a:t>     </a:t>
            </a:r>
            <a:r>
              <a:rPr lang="fr-CH" altLang="fr-FR" sz="1600" dirty="0" smtClean="0"/>
              <a:t>Coopération partenariale et non-hiérarchique</a:t>
            </a:r>
          </a:p>
          <a:p>
            <a:pPr eaLnBrk="1" hangingPunct="1">
              <a:buFontTx/>
              <a:buNone/>
            </a:pPr>
            <a:r>
              <a:rPr lang="fr-FR" altLang="fr-FR" sz="1600" dirty="0" smtClean="0"/>
              <a:t>    </a:t>
            </a:r>
            <a:r>
              <a:rPr lang="fr-FR" altLang="fr-FR" sz="1600" dirty="0" smtClean="0">
                <a:sym typeface="Wingdings" panose="05000000000000000000" pitchFamily="2" charset="2"/>
              </a:rPr>
              <a:t> </a:t>
            </a:r>
            <a:r>
              <a:rPr lang="fr-FR" altLang="fr-FR" sz="1600" dirty="0" smtClean="0"/>
              <a:t>Conduite stratégique à la Confédération, </a:t>
            </a:r>
            <a:br>
              <a:rPr lang="fr-FR" altLang="fr-FR" sz="1600" dirty="0" smtClean="0"/>
            </a:br>
            <a:r>
              <a:rPr lang="fr-FR" altLang="fr-FR" sz="1600" dirty="0" smtClean="0"/>
              <a:t>        responsabilité opérationnelle aux</a:t>
            </a:r>
            <a:br>
              <a:rPr lang="fr-FR" altLang="fr-FR" sz="1600" dirty="0" smtClean="0"/>
            </a:br>
            <a:r>
              <a:rPr lang="fr-FR" altLang="fr-FR" sz="1600" dirty="0" smtClean="0"/>
              <a:t>        cantons </a:t>
            </a:r>
            <a:br>
              <a:rPr lang="fr-FR" altLang="fr-FR" sz="1600" dirty="0" smtClean="0"/>
            </a:br>
            <a:r>
              <a:rPr lang="fr-FR" altLang="fr-FR" sz="1600" dirty="0" smtClean="0"/>
              <a:t>    </a:t>
            </a:r>
            <a:r>
              <a:rPr lang="fr-FR" altLang="fr-FR" sz="1600" dirty="0" smtClean="0">
                <a:sym typeface="Wingdings" panose="05000000000000000000" pitchFamily="2" charset="2"/>
              </a:rPr>
              <a:t> Gestion des ressources basée sur les outputs </a:t>
            </a:r>
            <a:endParaRPr lang="fr-FR" altLang="fr-FR" sz="1600" dirty="0" smtClean="0"/>
          </a:p>
          <a:p>
            <a:pPr eaLnBrk="1" hangingPunct="1"/>
            <a:r>
              <a:rPr lang="fr-FR" altLang="fr-FR" sz="1600" dirty="0" smtClean="0"/>
              <a:t>Davantage de responsabilité et de marge de manœuvre aux </a:t>
            </a:r>
            <a:br>
              <a:rPr lang="fr-FR" altLang="fr-FR" sz="1600" dirty="0" smtClean="0"/>
            </a:br>
            <a:r>
              <a:rPr lang="fr-FR" altLang="fr-FR" sz="1600" dirty="0" smtClean="0"/>
              <a:t>cantons</a:t>
            </a:r>
          </a:p>
          <a:p>
            <a:pPr eaLnBrk="1" hangingPunct="1"/>
            <a:r>
              <a:rPr lang="fr-FR" altLang="fr-FR" sz="1600" dirty="0" smtClean="0"/>
              <a:t>Echanges renforcés entre les offices fédéraux et cantonaux</a:t>
            </a:r>
            <a:br>
              <a:rPr lang="fr-FR" altLang="fr-FR" sz="1600" dirty="0" smtClean="0"/>
            </a:br>
            <a:r>
              <a:rPr lang="fr-FR" altLang="fr-FR" sz="1600" dirty="0" smtClean="0"/>
              <a:t>(</a:t>
            </a:r>
            <a:r>
              <a:rPr lang="fr-FR" altLang="fr-FR" sz="1600" i="1" dirty="0" smtClean="0"/>
              <a:t>processus de négociation, cf. Manuel de l’OFEV</a:t>
            </a:r>
            <a:r>
              <a:rPr lang="fr-FR" altLang="fr-FR" sz="1600" dirty="0" smtClean="0"/>
              <a:t>)</a:t>
            </a:r>
          </a:p>
          <a:p>
            <a:pPr eaLnBrk="1" hangingPunct="1"/>
            <a:r>
              <a:rPr lang="fr-FR" altLang="fr-FR" sz="1600" dirty="0" smtClean="0"/>
              <a:t>Prise de contact par les cantons avec les prestataires de services </a:t>
            </a:r>
            <a:br>
              <a:rPr lang="fr-FR" altLang="fr-FR" sz="1600" dirty="0" smtClean="0"/>
            </a:br>
            <a:r>
              <a:rPr lang="fr-FR" altLang="fr-FR" sz="1600" dirty="0" smtClean="0"/>
              <a:t>avant les négociations avec la Confédération </a:t>
            </a:r>
            <a:br>
              <a:rPr lang="fr-FR" altLang="fr-FR" sz="1600" dirty="0" smtClean="0"/>
            </a:br>
            <a:r>
              <a:rPr lang="fr-FR" altLang="fr-FR" sz="1600" dirty="0" smtClean="0"/>
              <a:t>(associations, communes, privés) </a:t>
            </a:r>
            <a:r>
              <a:rPr lang="fr-FR" altLang="fr-FR" sz="1600" dirty="0" smtClean="0">
                <a:sym typeface="Wingdings" panose="05000000000000000000" pitchFamily="2" charset="2"/>
              </a:rPr>
              <a:t> coopération multiniveaux</a:t>
            </a:r>
            <a:br>
              <a:rPr lang="fr-FR" altLang="fr-FR" sz="1600" dirty="0" smtClean="0">
                <a:sym typeface="Wingdings" panose="05000000000000000000" pitchFamily="2" charset="2"/>
              </a:rPr>
            </a:br>
            <a:r>
              <a:rPr lang="fr-FR" altLang="fr-FR" sz="1600" dirty="0" smtClean="0">
                <a:sym typeface="Wingdings" panose="05000000000000000000" pitchFamily="2" charset="2"/>
              </a:rPr>
              <a:t>		</a:t>
            </a:r>
            <a:endParaRPr lang="fr-CH" altLang="fr-FR" sz="1600" dirty="0" smtClean="0"/>
          </a:p>
          <a:p>
            <a:pPr eaLnBrk="1" hangingPunct="1">
              <a:buFontTx/>
              <a:buNone/>
            </a:pPr>
            <a:endParaRPr lang="fr-CH" altLang="fr-FR" dirty="0" smtClean="0"/>
          </a:p>
        </p:txBody>
      </p:sp>
      <p:sp>
        <p:nvSpPr>
          <p:cNvPr id="24580" name="Espace réservé de la date 3"/>
          <p:cNvSpPr>
            <a:spLocks noGrp="1"/>
          </p:cNvSpPr>
          <p:nvPr>
            <p:ph type="dt" sz="quarter" idx="10"/>
          </p:nvPr>
        </p:nvSpPr>
        <p:spPr>
          <a:noFill/>
        </p:spPr>
        <p:txBody>
          <a:bodyPr/>
          <a:lstStyle>
            <a:lvl1pPr>
              <a:spcBef>
                <a:spcPct val="35000"/>
              </a:spcBef>
              <a:buChar char="•"/>
              <a:defRPr sz="2400">
                <a:solidFill>
                  <a:schemeClr val="tx1"/>
                </a:solidFill>
                <a:latin typeface="Verdana" panose="020B0604030504040204" pitchFamily="34" charset="0"/>
                <a:ea typeface="ヒラギノ角ゴ Pro W3" pitchFamily="1" charset="-128"/>
              </a:defRPr>
            </a:lvl1pPr>
            <a:lvl2pPr marL="742950" indent="-285750">
              <a:spcBef>
                <a:spcPct val="15000"/>
              </a:spcBef>
              <a:buChar char="–"/>
              <a:defRPr>
                <a:solidFill>
                  <a:schemeClr val="tx1"/>
                </a:solidFill>
                <a:latin typeface="Verdana" panose="020B0604030504040204" pitchFamily="34" charset="0"/>
                <a:ea typeface="ヒラギノ角ゴ Pro W3" pitchFamily="1" charset="-128"/>
              </a:defRPr>
            </a:lvl2pPr>
            <a:lvl3pPr marL="1143000" indent="-228600">
              <a:spcBef>
                <a:spcPct val="20000"/>
              </a:spcBef>
              <a:buChar char="•"/>
              <a:defRPr sz="1200">
                <a:solidFill>
                  <a:schemeClr val="tx1"/>
                </a:solidFill>
                <a:latin typeface="Verdana" panose="020B0604030504040204" pitchFamily="34" charset="0"/>
                <a:ea typeface="ヒラギノ角ゴ Pro W3" pitchFamily="1"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1" charset="-128"/>
              </a:defRPr>
            </a:lvl4pPr>
            <a:lvl5pPr marL="2057400" indent="-228600">
              <a:spcBef>
                <a:spcPct val="20000"/>
              </a:spcBef>
              <a:buChar char="»"/>
              <a:defRPr sz="2000">
                <a:solidFill>
                  <a:schemeClr val="tx1"/>
                </a:solidFill>
                <a:latin typeface="Verdana" panose="020B060403050404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9pPr>
          </a:lstStyle>
          <a:p>
            <a:pPr>
              <a:spcBef>
                <a:spcPct val="0"/>
              </a:spcBef>
              <a:buFontTx/>
              <a:buNone/>
            </a:pPr>
            <a:fld id="{4395C958-ECF1-4DDC-963B-4E517E1AA340}" type="datetime2">
              <a:rPr lang="fr-FR" altLang="fr-FR" sz="1000" smtClean="0">
                <a:solidFill>
                  <a:schemeClr val="bg1"/>
                </a:solidFill>
              </a:rPr>
              <a:pPr>
                <a:spcBef>
                  <a:spcPct val="0"/>
                </a:spcBef>
                <a:buFontTx/>
                <a:buNone/>
              </a:pPr>
              <a:t>mercredi 21 mars 2018</a:t>
            </a:fld>
            <a:endParaRPr lang="fr-FR" altLang="fr-FR" sz="1400" smtClean="0">
              <a:solidFill>
                <a:schemeClr val="bg1"/>
              </a:solidFill>
            </a:endParaRPr>
          </a:p>
        </p:txBody>
      </p:sp>
      <p:sp>
        <p:nvSpPr>
          <p:cNvPr id="5" name="Espace réservé du pied de page 4"/>
          <p:cNvSpPr>
            <a:spLocks noGrp="1"/>
          </p:cNvSpPr>
          <p:nvPr>
            <p:ph type="ftr" sz="quarter" idx="11"/>
          </p:nvPr>
        </p:nvSpPr>
        <p:spPr/>
        <p:txBody>
          <a:bodyPr/>
          <a:lstStyle/>
          <a:p>
            <a:pPr>
              <a:defRPr/>
            </a:pPr>
            <a:r>
              <a:rPr lang="fr-FR" altLang="fr-FR" dirty="0"/>
              <a:t>Les conventions-programmes - panacée pour la collaboration verticale ?</a:t>
            </a:r>
          </a:p>
        </p:txBody>
      </p:sp>
      <p:sp>
        <p:nvSpPr>
          <p:cNvPr id="6" name="Espace réservé du numéro de diapositive 5"/>
          <p:cNvSpPr>
            <a:spLocks noGrp="1"/>
          </p:cNvSpPr>
          <p:nvPr>
            <p:ph type="sldNum" sz="quarter" idx="12"/>
          </p:nvPr>
        </p:nvSpPr>
        <p:spPr>
          <a:xfrm>
            <a:off x="2771775" y="6469063"/>
            <a:ext cx="636588" cy="277812"/>
          </a:xfrm>
        </p:spPr>
        <p:txBody>
          <a:bodyPr/>
          <a:lstStyle/>
          <a:p>
            <a:pPr>
              <a:defRPr/>
            </a:pPr>
            <a:r>
              <a:rPr lang="fr-FR" altLang="fr-FR" sz="1200" dirty="0">
                <a:latin typeface="+mn-lt"/>
              </a:rPr>
              <a:t>5</a:t>
            </a:r>
          </a:p>
        </p:txBody>
      </p:sp>
    </p:spTree>
    <p:extLst>
      <p:ext uri="{BB962C8B-B14F-4D97-AF65-F5344CB8AC3E}">
        <p14:creationId xmlns:p14="http://schemas.microsoft.com/office/powerpoint/2010/main" val="14830208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7" name="Inhaltsplatzhalter 6"/>
          <p:cNvPicPr>
            <a:picLocks noGrp="1" noChangeAspect="1"/>
          </p:cNvPicPr>
          <p:nvPr>
            <p:ph idx="1"/>
          </p:nvPr>
        </p:nvPicPr>
        <p:blipFill>
          <a:blip r:embed="rId2"/>
          <a:stretch>
            <a:fillRect/>
          </a:stretch>
        </p:blipFill>
        <p:spPr>
          <a:xfrm>
            <a:off x="447571" y="620688"/>
            <a:ext cx="8248857" cy="4729660"/>
          </a:xfrm>
          <a:prstGeom prst="rect">
            <a:avLst/>
          </a:prstGeom>
        </p:spPr>
      </p:pic>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69</a:t>
            </a:fld>
            <a:endParaRPr lang="fr-FR" altLang="fr-FR"/>
          </a:p>
        </p:txBody>
      </p:sp>
    </p:spTree>
    <p:extLst>
      <p:ext uri="{BB962C8B-B14F-4D97-AF65-F5344CB8AC3E}">
        <p14:creationId xmlns:p14="http://schemas.microsoft.com/office/powerpoint/2010/main" val="31898495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3568" y="466328"/>
            <a:ext cx="7776864" cy="5198780"/>
          </a:xfrm>
        </p:spPr>
      </p:pic>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7</a:t>
            </a:fld>
            <a:endParaRPr lang="fr-FR" altLang="fr-FR"/>
          </a:p>
        </p:txBody>
      </p:sp>
    </p:spTree>
    <p:extLst>
      <p:ext uri="{BB962C8B-B14F-4D97-AF65-F5344CB8AC3E}">
        <p14:creationId xmlns:p14="http://schemas.microsoft.com/office/powerpoint/2010/main" val="22516417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dirty="0"/>
          </a:p>
        </p:txBody>
      </p:sp>
      <p:sp>
        <p:nvSpPr>
          <p:cNvPr id="3" name="Inhaltsplatzhalter 2"/>
          <p:cNvSpPr>
            <a:spLocks noGrp="1"/>
          </p:cNvSpPr>
          <p:nvPr>
            <p:ph idx="1"/>
          </p:nvPr>
        </p:nvSpPr>
        <p:spPr/>
        <p:txBody>
          <a:bodyPr/>
          <a:lstStyle/>
          <a:p>
            <a:endParaRPr lang="de-CH"/>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70</a:t>
            </a:fld>
            <a:endParaRPr lang="fr-FR" altLang="fr-FR"/>
          </a:p>
        </p:txBody>
      </p:sp>
      <p:pic>
        <p:nvPicPr>
          <p:cNvPr id="8" name="Grafik 7"/>
          <p:cNvPicPr>
            <a:picLocks noChangeAspect="1"/>
          </p:cNvPicPr>
          <p:nvPr/>
        </p:nvPicPr>
        <p:blipFill>
          <a:blip r:embed="rId2"/>
          <a:stretch>
            <a:fillRect/>
          </a:stretch>
        </p:blipFill>
        <p:spPr>
          <a:xfrm>
            <a:off x="304800" y="2586375"/>
            <a:ext cx="5029200" cy="1990725"/>
          </a:xfrm>
          <a:prstGeom prst="rect">
            <a:avLst/>
          </a:prstGeom>
        </p:spPr>
      </p:pic>
      <p:pic>
        <p:nvPicPr>
          <p:cNvPr id="9" name="Grafik 8"/>
          <p:cNvPicPr>
            <a:picLocks noChangeAspect="1"/>
          </p:cNvPicPr>
          <p:nvPr/>
        </p:nvPicPr>
        <p:blipFill>
          <a:blip r:embed="rId3"/>
          <a:stretch>
            <a:fillRect/>
          </a:stretch>
        </p:blipFill>
        <p:spPr>
          <a:xfrm rot="19967250">
            <a:off x="4858387" y="3608050"/>
            <a:ext cx="3925676" cy="1355933"/>
          </a:xfrm>
          <a:prstGeom prst="rect">
            <a:avLst/>
          </a:prstGeom>
        </p:spPr>
      </p:pic>
      <p:pic>
        <p:nvPicPr>
          <p:cNvPr id="10" name="Grafik 9"/>
          <p:cNvPicPr>
            <a:picLocks noChangeAspect="1"/>
          </p:cNvPicPr>
          <p:nvPr/>
        </p:nvPicPr>
        <p:blipFill>
          <a:blip r:embed="rId4"/>
          <a:stretch>
            <a:fillRect/>
          </a:stretch>
        </p:blipFill>
        <p:spPr>
          <a:xfrm>
            <a:off x="198096" y="781951"/>
            <a:ext cx="6372907" cy="1538288"/>
          </a:xfrm>
          <a:prstGeom prst="rect">
            <a:avLst/>
          </a:prstGeom>
        </p:spPr>
      </p:pic>
    </p:spTree>
    <p:extLst>
      <p:ext uri="{BB962C8B-B14F-4D97-AF65-F5344CB8AC3E}">
        <p14:creationId xmlns:p14="http://schemas.microsoft.com/office/powerpoint/2010/main" val="108557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dirty="0"/>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71</a:t>
            </a:fld>
            <a:endParaRPr lang="fr-FR" altLang="fr-FR"/>
          </a:p>
        </p:txBody>
      </p:sp>
      <p:pic>
        <p:nvPicPr>
          <p:cNvPr id="7" name="Grafik 6"/>
          <p:cNvPicPr>
            <a:picLocks noChangeAspect="1"/>
          </p:cNvPicPr>
          <p:nvPr/>
        </p:nvPicPr>
        <p:blipFill>
          <a:blip r:embed="rId2"/>
          <a:stretch>
            <a:fillRect/>
          </a:stretch>
        </p:blipFill>
        <p:spPr>
          <a:xfrm>
            <a:off x="972000" y="836712"/>
            <a:ext cx="7200000" cy="4377294"/>
          </a:xfrm>
          <a:prstGeom prst="rect">
            <a:avLst/>
          </a:prstGeom>
        </p:spPr>
      </p:pic>
    </p:spTree>
    <p:extLst>
      <p:ext uri="{BB962C8B-B14F-4D97-AF65-F5344CB8AC3E}">
        <p14:creationId xmlns:p14="http://schemas.microsoft.com/office/powerpoint/2010/main" val="3327836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72</a:t>
            </a:fld>
            <a:endParaRPr lang="fr-FR" altLang="fr-FR"/>
          </a:p>
        </p:txBody>
      </p:sp>
      <p:pic>
        <p:nvPicPr>
          <p:cNvPr id="7" name="Grafik 6"/>
          <p:cNvPicPr>
            <a:picLocks noChangeAspect="1"/>
          </p:cNvPicPr>
          <p:nvPr/>
        </p:nvPicPr>
        <p:blipFill>
          <a:blip r:embed="rId2"/>
          <a:stretch>
            <a:fillRect/>
          </a:stretch>
        </p:blipFill>
        <p:spPr>
          <a:xfrm>
            <a:off x="1483233" y="187957"/>
            <a:ext cx="6177533" cy="5679443"/>
          </a:xfrm>
          <a:prstGeom prst="rect">
            <a:avLst/>
          </a:prstGeom>
        </p:spPr>
      </p:pic>
    </p:spTree>
    <p:extLst>
      <p:ext uri="{BB962C8B-B14F-4D97-AF65-F5344CB8AC3E}">
        <p14:creationId xmlns:p14="http://schemas.microsoft.com/office/powerpoint/2010/main" val="17419743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7" name="Inhaltsplatzhalter 6"/>
          <p:cNvPicPr>
            <a:picLocks noGrp="1" noChangeAspect="1"/>
          </p:cNvPicPr>
          <p:nvPr>
            <p:ph idx="1"/>
          </p:nvPr>
        </p:nvPicPr>
        <p:blipFill>
          <a:blip r:embed="rId2"/>
          <a:stretch>
            <a:fillRect/>
          </a:stretch>
        </p:blipFill>
        <p:spPr>
          <a:xfrm>
            <a:off x="228600" y="2219482"/>
            <a:ext cx="8686800" cy="2952435"/>
          </a:xfrm>
          <a:prstGeom prst="rect">
            <a:avLst/>
          </a:prstGeom>
        </p:spPr>
      </p:pic>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73</a:t>
            </a:fld>
            <a:endParaRPr lang="fr-FR" altLang="fr-FR"/>
          </a:p>
        </p:txBody>
      </p:sp>
    </p:spTree>
    <p:extLst>
      <p:ext uri="{BB962C8B-B14F-4D97-AF65-F5344CB8AC3E}">
        <p14:creationId xmlns:p14="http://schemas.microsoft.com/office/powerpoint/2010/main" val="26862550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7" name="Inhaltsplatzhalter 6"/>
          <p:cNvPicPr>
            <a:picLocks noGrp="1" noChangeAspect="1"/>
          </p:cNvPicPr>
          <p:nvPr>
            <p:ph idx="1"/>
          </p:nvPr>
        </p:nvPicPr>
        <p:blipFill>
          <a:blip r:embed="rId2"/>
          <a:stretch>
            <a:fillRect/>
          </a:stretch>
        </p:blipFill>
        <p:spPr>
          <a:xfrm>
            <a:off x="228600" y="1837586"/>
            <a:ext cx="8686800" cy="3716228"/>
          </a:xfrm>
          <a:prstGeom prst="rect">
            <a:avLst/>
          </a:prstGeom>
        </p:spPr>
      </p:pic>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74</a:t>
            </a:fld>
            <a:endParaRPr lang="fr-FR" altLang="fr-FR"/>
          </a:p>
        </p:txBody>
      </p:sp>
    </p:spTree>
    <p:extLst>
      <p:ext uri="{BB962C8B-B14F-4D97-AF65-F5344CB8AC3E}">
        <p14:creationId xmlns:p14="http://schemas.microsoft.com/office/powerpoint/2010/main" val="27529552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7" name="Inhaltsplatzhalter 6"/>
          <p:cNvPicPr>
            <a:picLocks noGrp="1" noChangeAspect="1"/>
          </p:cNvPicPr>
          <p:nvPr>
            <p:ph idx="1"/>
          </p:nvPr>
        </p:nvPicPr>
        <p:blipFill>
          <a:blip r:embed="rId2"/>
          <a:stretch>
            <a:fillRect/>
          </a:stretch>
        </p:blipFill>
        <p:spPr>
          <a:xfrm>
            <a:off x="228600" y="1734307"/>
            <a:ext cx="8686800" cy="3922785"/>
          </a:xfrm>
          <a:prstGeom prst="rect">
            <a:avLst/>
          </a:prstGeom>
        </p:spPr>
      </p:pic>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75</a:t>
            </a:fld>
            <a:endParaRPr lang="fr-FR" altLang="fr-FR"/>
          </a:p>
        </p:txBody>
      </p:sp>
    </p:spTree>
    <p:extLst>
      <p:ext uri="{BB962C8B-B14F-4D97-AF65-F5344CB8AC3E}">
        <p14:creationId xmlns:p14="http://schemas.microsoft.com/office/powerpoint/2010/main" val="10523566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76</a:t>
            </a:fld>
            <a:endParaRPr lang="fr-FR" altLang="fr-FR"/>
          </a:p>
        </p:txBody>
      </p:sp>
      <p:pic>
        <p:nvPicPr>
          <p:cNvPr id="7" name="Grafik 6"/>
          <p:cNvPicPr>
            <a:picLocks noChangeAspect="1"/>
          </p:cNvPicPr>
          <p:nvPr/>
        </p:nvPicPr>
        <p:blipFill>
          <a:blip r:embed="rId2"/>
          <a:stretch>
            <a:fillRect/>
          </a:stretch>
        </p:blipFill>
        <p:spPr>
          <a:xfrm>
            <a:off x="1907704" y="404664"/>
            <a:ext cx="5688632" cy="5317928"/>
          </a:xfrm>
          <a:prstGeom prst="rect">
            <a:avLst/>
          </a:prstGeom>
        </p:spPr>
      </p:pic>
    </p:spTree>
    <p:extLst>
      <p:ext uri="{BB962C8B-B14F-4D97-AF65-F5344CB8AC3E}">
        <p14:creationId xmlns:p14="http://schemas.microsoft.com/office/powerpoint/2010/main" val="110526424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7" name="Inhaltsplatzhalter 6"/>
          <p:cNvPicPr>
            <a:picLocks noGrp="1" noChangeAspect="1"/>
          </p:cNvPicPr>
          <p:nvPr>
            <p:ph idx="1"/>
          </p:nvPr>
        </p:nvPicPr>
        <p:blipFill>
          <a:blip r:embed="rId2"/>
          <a:stretch>
            <a:fillRect/>
          </a:stretch>
        </p:blipFill>
        <p:spPr>
          <a:xfrm>
            <a:off x="661084" y="925357"/>
            <a:ext cx="7821832" cy="4343400"/>
          </a:xfrm>
          <a:prstGeom prst="rect">
            <a:avLst/>
          </a:prstGeom>
        </p:spPr>
      </p:pic>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77</a:t>
            </a:fld>
            <a:endParaRPr lang="fr-FR" altLang="fr-FR"/>
          </a:p>
        </p:txBody>
      </p:sp>
    </p:spTree>
    <p:extLst>
      <p:ext uri="{BB962C8B-B14F-4D97-AF65-F5344CB8AC3E}">
        <p14:creationId xmlns:p14="http://schemas.microsoft.com/office/powerpoint/2010/main" val="40896342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dirty="0"/>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78</a:t>
            </a:fld>
            <a:endParaRPr lang="fr-FR" altLang="fr-FR"/>
          </a:p>
        </p:txBody>
      </p:sp>
      <p:pic>
        <p:nvPicPr>
          <p:cNvPr id="7" name="Grafik 6"/>
          <p:cNvPicPr>
            <a:picLocks noChangeAspect="1"/>
          </p:cNvPicPr>
          <p:nvPr/>
        </p:nvPicPr>
        <p:blipFill>
          <a:blip r:embed="rId2"/>
          <a:stretch>
            <a:fillRect/>
          </a:stretch>
        </p:blipFill>
        <p:spPr>
          <a:xfrm>
            <a:off x="953400" y="764704"/>
            <a:ext cx="7200000" cy="4458072"/>
          </a:xfrm>
          <a:prstGeom prst="rect">
            <a:avLst/>
          </a:prstGeom>
        </p:spPr>
      </p:pic>
    </p:spTree>
    <p:extLst>
      <p:ext uri="{BB962C8B-B14F-4D97-AF65-F5344CB8AC3E}">
        <p14:creationId xmlns:p14="http://schemas.microsoft.com/office/powerpoint/2010/main" val="36602861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79</a:t>
            </a:fld>
            <a:endParaRPr lang="fr-FR" altLang="fr-FR"/>
          </a:p>
        </p:txBody>
      </p:sp>
      <p:pic>
        <p:nvPicPr>
          <p:cNvPr id="7" name="Grafik 6"/>
          <p:cNvPicPr>
            <a:picLocks noChangeAspect="1"/>
          </p:cNvPicPr>
          <p:nvPr/>
        </p:nvPicPr>
        <p:blipFill>
          <a:blip r:embed="rId2"/>
          <a:stretch>
            <a:fillRect/>
          </a:stretch>
        </p:blipFill>
        <p:spPr>
          <a:xfrm>
            <a:off x="972000" y="548680"/>
            <a:ext cx="7200000" cy="4450000"/>
          </a:xfrm>
          <a:prstGeom prst="rect">
            <a:avLst/>
          </a:prstGeom>
        </p:spPr>
      </p:pic>
    </p:spTree>
    <p:extLst>
      <p:ext uri="{BB962C8B-B14F-4D97-AF65-F5344CB8AC3E}">
        <p14:creationId xmlns:p14="http://schemas.microsoft.com/office/powerpoint/2010/main" val="20019219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smtClean="0"/>
              <a:t>Tables</a:t>
            </a:r>
            <a:r>
              <a:rPr lang="de-CH" dirty="0" smtClean="0"/>
              <a:t> des </a:t>
            </a:r>
            <a:r>
              <a:rPr lang="de-CH" dirty="0" err="1" smtClean="0"/>
              <a:t>matières</a:t>
            </a:r>
            <a:endParaRPr lang="de-CH" dirty="0"/>
          </a:p>
        </p:txBody>
      </p:sp>
      <p:sp>
        <p:nvSpPr>
          <p:cNvPr id="3" name="Inhaltsplatzhalter 2"/>
          <p:cNvSpPr>
            <a:spLocks noGrp="1"/>
          </p:cNvSpPr>
          <p:nvPr>
            <p:ph idx="1"/>
          </p:nvPr>
        </p:nvSpPr>
        <p:spPr>
          <a:xfrm>
            <a:off x="611560" y="1844824"/>
            <a:ext cx="8303840" cy="4022576"/>
          </a:xfrm>
        </p:spPr>
        <p:txBody>
          <a:bodyPr/>
          <a:lstStyle/>
          <a:p>
            <a:pPr marL="457200" indent="-457200">
              <a:buFont typeface="+mj-lt"/>
              <a:buAutoNum type="arabicPeriod"/>
            </a:pPr>
            <a:r>
              <a:rPr lang="de-CH" b="1" dirty="0" smtClean="0"/>
              <a:t>La </a:t>
            </a:r>
            <a:r>
              <a:rPr lang="de-CH" b="1" dirty="0" err="1" smtClean="0"/>
              <a:t>gouvernance</a:t>
            </a:r>
            <a:endParaRPr lang="de-CH" b="1" dirty="0" smtClean="0"/>
          </a:p>
          <a:p>
            <a:pPr marL="457200" indent="-457200">
              <a:buFont typeface="+mj-lt"/>
              <a:buAutoNum type="arabicPeriod"/>
            </a:pPr>
            <a:endParaRPr lang="de-CH" dirty="0"/>
          </a:p>
          <a:p>
            <a:pPr marL="457200" indent="-457200">
              <a:buFont typeface="+mj-lt"/>
              <a:buAutoNum type="arabicPeriod"/>
            </a:pPr>
            <a:r>
              <a:rPr lang="de-CH" dirty="0" smtClean="0"/>
              <a:t>Les </a:t>
            </a:r>
            <a:r>
              <a:rPr lang="de-CH" dirty="0" err="1" smtClean="0"/>
              <a:t>niveaux</a:t>
            </a:r>
            <a:endParaRPr lang="de-CH" dirty="0" smtClean="0"/>
          </a:p>
          <a:p>
            <a:pPr marL="457200" indent="-457200">
              <a:buFont typeface="+mj-lt"/>
              <a:buAutoNum type="arabicPeriod"/>
            </a:pPr>
            <a:endParaRPr lang="de-CH" dirty="0"/>
          </a:p>
          <a:p>
            <a:pPr marL="457200" indent="-457200">
              <a:buFont typeface="+mj-lt"/>
              <a:buAutoNum type="arabicPeriod"/>
            </a:pPr>
            <a:r>
              <a:rPr lang="de-CH" dirty="0" err="1" smtClean="0"/>
              <a:t>Enjeux</a:t>
            </a:r>
            <a:r>
              <a:rPr lang="de-CH" dirty="0"/>
              <a:t> </a:t>
            </a:r>
            <a:r>
              <a:rPr lang="de-CH" dirty="0" smtClean="0"/>
              <a:t>et </a:t>
            </a:r>
            <a:r>
              <a:rPr lang="de-CH" dirty="0" err="1" smtClean="0"/>
              <a:t>solutions</a:t>
            </a:r>
            <a:endParaRPr lang="de-CH" dirty="0" smtClean="0"/>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8</a:t>
            </a:fld>
            <a:endParaRPr lang="fr-FR" altLang="fr-FR"/>
          </a:p>
        </p:txBody>
      </p:sp>
    </p:spTree>
    <p:extLst>
      <p:ext uri="{BB962C8B-B14F-4D97-AF65-F5344CB8AC3E}">
        <p14:creationId xmlns:p14="http://schemas.microsoft.com/office/powerpoint/2010/main" val="14650186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80</a:t>
            </a:fld>
            <a:endParaRPr lang="fr-FR" altLang="fr-FR"/>
          </a:p>
        </p:txBody>
      </p:sp>
      <p:pic>
        <p:nvPicPr>
          <p:cNvPr id="7" name="Grafik 6"/>
          <p:cNvPicPr>
            <a:picLocks noChangeAspect="1"/>
          </p:cNvPicPr>
          <p:nvPr/>
        </p:nvPicPr>
        <p:blipFill>
          <a:blip r:embed="rId2"/>
          <a:stretch>
            <a:fillRect/>
          </a:stretch>
        </p:blipFill>
        <p:spPr>
          <a:xfrm>
            <a:off x="2148229" y="332656"/>
            <a:ext cx="4944051" cy="5479657"/>
          </a:xfrm>
          <a:prstGeom prst="rect">
            <a:avLst/>
          </a:prstGeom>
        </p:spPr>
      </p:pic>
    </p:spTree>
    <p:extLst>
      <p:ext uri="{BB962C8B-B14F-4D97-AF65-F5344CB8AC3E}">
        <p14:creationId xmlns:p14="http://schemas.microsoft.com/office/powerpoint/2010/main" val="26346340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dirty="0"/>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81</a:t>
            </a:fld>
            <a:endParaRPr lang="fr-FR" altLang="fr-FR"/>
          </a:p>
        </p:txBody>
      </p:sp>
      <p:pic>
        <p:nvPicPr>
          <p:cNvPr id="7" name="Grafik 6"/>
          <p:cNvPicPr>
            <a:picLocks noChangeAspect="1"/>
          </p:cNvPicPr>
          <p:nvPr/>
        </p:nvPicPr>
        <p:blipFill>
          <a:blip r:embed="rId2"/>
          <a:stretch>
            <a:fillRect/>
          </a:stretch>
        </p:blipFill>
        <p:spPr>
          <a:xfrm>
            <a:off x="323528" y="749676"/>
            <a:ext cx="8439694" cy="4263500"/>
          </a:xfrm>
          <a:prstGeom prst="rect">
            <a:avLst/>
          </a:prstGeom>
        </p:spPr>
      </p:pic>
    </p:spTree>
    <p:extLst>
      <p:ext uri="{BB962C8B-B14F-4D97-AF65-F5344CB8AC3E}">
        <p14:creationId xmlns:p14="http://schemas.microsoft.com/office/powerpoint/2010/main" val="40016096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dirty="0"/>
          </a:p>
        </p:txBody>
      </p:sp>
      <p:sp>
        <p:nvSpPr>
          <p:cNvPr id="3" name="Inhaltsplatzhalter 2"/>
          <p:cNvSpPr>
            <a:spLocks noGrp="1"/>
          </p:cNvSpPr>
          <p:nvPr>
            <p:ph idx="1"/>
          </p:nvPr>
        </p:nvSpPr>
        <p:spPr/>
        <p:txBody>
          <a:bodyPr/>
          <a:lstStyle/>
          <a:p>
            <a:endParaRPr lang="de-CH"/>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82</a:t>
            </a:fld>
            <a:endParaRPr lang="fr-FR" altLang="fr-FR"/>
          </a:p>
        </p:txBody>
      </p:sp>
      <p:pic>
        <p:nvPicPr>
          <p:cNvPr id="7" name="Grafik 6"/>
          <p:cNvPicPr>
            <a:picLocks noChangeAspect="1"/>
          </p:cNvPicPr>
          <p:nvPr/>
        </p:nvPicPr>
        <p:blipFill>
          <a:blip r:embed="rId2"/>
          <a:stretch>
            <a:fillRect/>
          </a:stretch>
        </p:blipFill>
        <p:spPr>
          <a:xfrm>
            <a:off x="395536" y="457200"/>
            <a:ext cx="8368557" cy="4968552"/>
          </a:xfrm>
          <a:prstGeom prst="rect">
            <a:avLst/>
          </a:prstGeom>
        </p:spPr>
      </p:pic>
    </p:spTree>
    <p:extLst>
      <p:ext uri="{BB962C8B-B14F-4D97-AF65-F5344CB8AC3E}">
        <p14:creationId xmlns:p14="http://schemas.microsoft.com/office/powerpoint/2010/main" val="65756480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el 1"/>
          <p:cNvSpPr>
            <a:spLocks noGrp="1"/>
          </p:cNvSpPr>
          <p:nvPr>
            <p:ph type="title"/>
          </p:nvPr>
        </p:nvSpPr>
        <p:spPr>
          <a:xfrm>
            <a:off x="832050" y="142876"/>
            <a:ext cx="8686800" cy="990600"/>
          </a:xfrm>
        </p:spPr>
        <p:txBody>
          <a:bodyPr/>
          <a:lstStyle/>
          <a:p>
            <a:pPr algn="l"/>
            <a:r>
              <a:rPr lang="de-CH" altLang="de-DE" sz="2400" dirty="0" smtClean="0"/>
              <a:t>www.tak-cta.ch</a:t>
            </a:r>
          </a:p>
        </p:txBody>
      </p:sp>
      <p:sp>
        <p:nvSpPr>
          <p:cNvPr id="73731" name="Inhaltsplatzhalter 2"/>
          <p:cNvSpPr>
            <a:spLocks noGrp="1"/>
          </p:cNvSpPr>
          <p:nvPr>
            <p:ph idx="1"/>
          </p:nvPr>
        </p:nvSpPr>
        <p:spPr/>
        <p:txBody>
          <a:bodyPr/>
          <a:lstStyle/>
          <a:p>
            <a:endParaRPr lang="de-CH" altLang="de-DE" smtClean="0"/>
          </a:p>
        </p:txBody>
      </p:sp>
      <p:pic>
        <p:nvPicPr>
          <p:cNvPr id="737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1214438"/>
            <a:ext cx="75612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29657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el 1"/>
          <p:cNvSpPr>
            <a:spLocks noGrp="1"/>
          </p:cNvSpPr>
          <p:nvPr>
            <p:ph type="title"/>
          </p:nvPr>
        </p:nvSpPr>
        <p:spPr/>
        <p:txBody>
          <a:bodyPr/>
          <a:lstStyle/>
          <a:p>
            <a:r>
              <a:rPr lang="de-CH" altLang="de-DE" sz="2400" smtClean="0"/>
              <a:t>Les projets modèles</a:t>
            </a:r>
          </a:p>
        </p:txBody>
      </p:sp>
      <p:pic>
        <p:nvPicPr>
          <p:cNvPr id="7270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85875" y="1571625"/>
            <a:ext cx="6357938" cy="4503738"/>
          </a:xfrm>
          <a:noFill/>
        </p:spPr>
      </p:pic>
    </p:spTree>
    <p:extLst>
      <p:ext uri="{BB962C8B-B14F-4D97-AF65-F5344CB8AC3E}">
        <p14:creationId xmlns:p14="http://schemas.microsoft.com/office/powerpoint/2010/main" val="20290192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3"/>
          <p:cNvSpPr>
            <a:spLocks noChangeArrowheads="1"/>
          </p:cNvSpPr>
          <p:nvPr/>
        </p:nvSpPr>
        <p:spPr bwMode="auto">
          <a:xfrm>
            <a:off x="2338388" y="2767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endParaRPr lang="de-CH" altLang="de-DE" sz="2400">
              <a:latin typeface="Times" panose="02020603060405020304" pitchFamily="18" charset="0"/>
            </a:endParaRPr>
          </a:p>
        </p:txBody>
      </p:sp>
      <p:sp>
        <p:nvSpPr>
          <p:cNvPr id="83971" name="Rectangle 5"/>
          <p:cNvSpPr>
            <a:spLocks noChangeArrowheads="1"/>
          </p:cNvSpPr>
          <p:nvPr/>
        </p:nvSpPr>
        <p:spPr bwMode="auto">
          <a:xfrm>
            <a:off x="4940474" y="1230288"/>
            <a:ext cx="2960687" cy="400050"/>
          </a:xfrm>
          <a:prstGeom prst="rect">
            <a:avLst/>
          </a:prstGeom>
          <a:solidFill>
            <a:srgbClr val="0099FF"/>
          </a:solidFill>
          <a:ln w="9525">
            <a:solidFill>
              <a:schemeClr val="tx1"/>
            </a:solidFill>
            <a:miter lim="800000"/>
            <a:headEnd/>
            <a:tailEnd/>
          </a:ln>
        </p:spPr>
        <p:txBody>
          <a:bodyPr wrap="none" anchor="ct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endParaRPr lang="de-CH" altLang="de-DE" sz="2400">
              <a:latin typeface="Times" panose="02020603060405020304" pitchFamily="18" charset="0"/>
            </a:endParaRPr>
          </a:p>
        </p:txBody>
      </p:sp>
      <p:sp>
        <p:nvSpPr>
          <p:cNvPr id="83972" name="Text Box 6"/>
          <p:cNvSpPr txBox="1">
            <a:spLocks noChangeArrowheads="1"/>
          </p:cNvSpPr>
          <p:nvPr/>
        </p:nvSpPr>
        <p:spPr bwMode="auto">
          <a:xfrm>
            <a:off x="5008736" y="1282675"/>
            <a:ext cx="319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50000"/>
              </a:spcBef>
              <a:buClrTx/>
              <a:buSzTx/>
              <a:buFontTx/>
              <a:buNone/>
            </a:pPr>
            <a:r>
              <a:rPr lang="de-CH" altLang="de-DE" sz="1400">
                <a:solidFill>
                  <a:srgbClr val="FFFFFF"/>
                </a:solidFill>
                <a:latin typeface="Arial" panose="020B0604020202020204" pitchFamily="34" charset="0"/>
              </a:rPr>
              <a:t>Commission: Traffic and Planning</a:t>
            </a:r>
          </a:p>
        </p:txBody>
      </p:sp>
      <p:sp>
        <p:nvSpPr>
          <p:cNvPr id="83973" name="Rectangle 7"/>
          <p:cNvSpPr>
            <a:spLocks noChangeArrowheads="1"/>
          </p:cNvSpPr>
          <p:nvPr/>
        </p:nvSpPr>
        <p:spPr bwMode="auto">
          <a:xfrm>
            <a:off x="4940474" y="1792263"/>
            <a:ext cx="2960687" cy="400050"/>
          </a:xfrm>
          <a:prstGeom prst="rect">
            <a:avLst/>
          </a:prstGeom>
          <a:solidFill>
            <a:srgbClr val="0099FF"/>
          </a:solidFill>
          <a:ln w="9525">
            <a:solidFill>
              <a:schemeClr val="tx1"/>
            </a:solidFill>
            <a:miter lim="800000"/>
            <a:headEnd/>
            <a:tailEnd/>
          </a:ln>
        </p:spPr>
        <p:txBody>
          <a:bodyPr wrap="none" anchor="ct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endParaRPr lang="de-CH" altLang="de-DE" sz="2400">
              <a:latin typeface="Times" panose="02020603060405020304" pitchFamily="18" charset="0"/>
            </a:endParaRPr>
          </a:p>
        </p:txBody>
      </p:sp>
      <p:sp>
        <p:nvSpPr>
          <p:cNvPr id="83974" name="Text Box 8"/>
          <p:cNvSpPr txBox="1">
            <a:spLocks noChangeArrowheads="1"/>
          </p:cNvSpPr>
          <p:nvPr/>
        </p:nvSpPr>
        <p:spPr bwMode="auto">
          <a:xfrm>
            <a:off x="5008736" y="1844650"/>
            <a:ext cx="3024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50000"/>
              </a:spcBef>
              <a:buClrTx/>
              <a:buSzTx/>
              <a:buFontTx/>
              <a:buNone/>
            </a:pPr>
            <a:r>
              <a:rPr lang="de-CH" altLang="de-DE" sz="1400">
                <a:solidFill>
                  <a:srgbClr val="FFFFFF"/>
                </a:solidFill>
                <a:latin typeface="Arial" panose="020B0604020202020204" pitchFamily="34" charset="0"/>
              </a:rPr>
              <a:t>Commission: Culture</a:t>
            </a:r>
          </a:p>
        </p:txBody>
      </p:sp>
      <p:sp>
        <p:nvSpPr>
          <p:cNvPr id="83975" name="Rectangle 9"/>
          <p:cNvSpPr>
            <a:spLocks noChangeArrowheads="1"/>
          </p:cNvSpPr>
          <p:nvPr/>
        </p:nvSpPr>
        <p:spPr bwMode="auto">
          <a:xfrm>
            <a:off x="4940474" y="2325663"/>
            <a:ext cx="2960687" cy="400050"/>
          </a:xfrm>
          <a:prstGeom prst="rect">
            <a:avLst/>
          </a:prstGeom>
          <a:solidFill>
            <a:srgbClr val="0099FF"/>
          </a:solidFill>
          <a:ln w="9525">
            <a:solidFill>
              <a:schemeClr val="tx1"/>
            </a:solidFill>
            <a:miter lim="800000"/>
            <a:headEnd/>
            <a:tailEnd/>
          </a:ln>
        </p:spPr>
        <p:txBody>
          <a:bodyPr wrap="none" anchor="ct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endParaRPr lang="de-CH" altLang="de-DE" sz="2400">
              <a:latin typeface="Times" panose="02020603060405020304" pitchFamily="18" charset="0"/>
            </a:endParaRPr>
          </a:p>
        </p:txBody>
      </p:sp>
      <p:sp>
        <p:nvSpPr>
          <p:cNvPr id="83976" name="Text Box 10"/>
          <p:cNvSpPr txBox="1">
            <a:spLocks noChangeArrowheads="1"/>
          </p:cNvSpPr>
          <p:nvPr/>
        </p:nvSpPr>
        <p:spPr bwMode="auto">
          <a:xfrm>
            <a:off x="5008736" y="2378050"/>
            <a:ext cx="3024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50000"/>
              </a:spcBef>
              <a:buClrTx/>
              <a:buSzTx/>
              <a:buFontTx/>
              <a:buNone/>
            </a:pPr>
            <a:r>
              <a:rPr lang="de-CH" altLang="de-DE" sz="1400">
                <a:solidFill>
                  <a:srgbClr val="FFFFFF"/>
                </a:solidFill>
                <a:latin typeface="Arial" panose="020B0604020202020204" pitchFamily="34" charset="0"/>
              </a:rPr>
              <a:t>Commission:</a:t>
            </a:r>
          </a:p>
        </p:txBody>
      </p:sp>
      <p:sp>
        <p:nvSpPr>
          <p:cNvPr id="83977" name="Line 11"/>
          <p:cNvSpPr>
            <a:spLocks noChangeShapeType="1"/>
          </p:cNvSpPr>
          <p:nvPr/>
        </p:nvSpPr>
        <p:spPr bwMode="auto">
          <a:xfrm>
            <a:off x="4611861" y="1444600"/>
            <a:ext cx="328613"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83978" name="Line 12"/>
          <p:cNvSpPr>
            <a:spLocks noChangeShapeType="1"/>
          </p:cNvSpPr>
          <p:nvPr/>
        </p:nvSpPr>
        <p:spPr bwMode="auto">
          <a:xfrm>
            <a:off x="4611861" y="1978000"/>
            <a:ext cx="328613"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83979" name="Line 13"/>
          <p:cNvSpPr>
            <a:spLocks noChangeShapeType="1"/>
          </p:cNvSpPr>
          <p:nvPr/>
        </p:nvSpPr>
        <p:spPr bwMode="auto">
          <a:xfrm>
            <a:off x="4611861" y="2511400"/>
            <a:ext cx="328613"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83980" name="Oval 15"/>
          <p:cNvSpPr>
            <a:spLocks noChangeArrowheads="1"/>
          </p:cNvSpPr>
          <p:nvPr/>
        </p:nvSpPr>
        <p:spPr bwMode="auto">
          <a:xfrm>
            <a:off x="5796136" y="4286225"/>
            <a:ext cx="2105025" cy="1025525"/>
          </a:xfrm>
          <a:prstGeom prst="ellipse">
            <a:avLst/>
          </a:prstGeom>
          <a:solidFill>
            <a:srgbClr val="FFFFCC"/>
          </a:solidFill>
          <a:ln w="9525">
            <a:solidFill>
              <a:schemeClr val="tx1"/>
            </a:solidFill>
            <a:round/>
            <a:headEnd/>
            <a:tailEnd/>
          </a:ln>
        </p:spPr>
        <p:txBody>
          <a:bodyPr wrap="none" anchor="ct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endParaRPr lang="de-CH" altLang="de-DE" sz="2400">
              <a:latin typeface="Times" panose="02020603060405020304" pitchFamily="18" charset="0"/>
            </a:endParaRPr>
          </a:p>
        </p:txBody>
      </p:sp>
      <p:sp>
        <p:nvSpPr>
          <p:cNvPr id="83981" name="Oval 16"/>
          <p:cNvSpPr>
            <a:spLocks noChangeArrowheads="1"/>
          </p:cNvSpPr>
          <p:nvPr/>
        </p:nvSpPr>
        <p:spPr bwMode="auto">
          <a:xfrm>
            <a:off x="3624436" y="4286225"/>
            <a:ext cx="2105025" cy="1025525"/>
          </a:xfrm>
          <a:prstGeom prst="ellipse">
            <a:avLst/>
          </a:prstGeom>
          <a:solidFill>
            <a:srgbClr val="FFFFCC"/>
          </a:solidFill>
          <a:ln w="9525">
            <a:solidFill>
              <a:schemeClr val="tx1"/>
            </a:solidFill>
            <a:round/>
            <a:headEnd/>
            <a:tailEnd/>
          </a:ln>
        </p:spPr>
        <p:txBody>
          <a:bodyPr wrap="none" anchor="ct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endParaRPr lang="de-CH" altLang="de-DE" sz="2400">
              <a:latin typeface="Times" panose="02020603060405020304" pitchFamily="18" charset="0"/>
            </a:endParaRPr>
          </a:p>
        </p:txBody>
      </p:sp>
      <p:pic>
        <p:nvPicPr>
          <p:cNvPr id="83982"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4811" y="3589313"/>
            <a:ext cx="677863"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3" name="Picture 18" descr="PE02097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6574" y="4341788"/>
            <a:ext cx="13160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4" name="Oval 19"/>
          <p:cNvSpPr>
            <a:spLocks noChangeArrowheads="1"/>
          </p:cNvSpPr>
          <p:nvPr/>
        </p:nvSpPr>
        <p:spPr bwMode="auto">
          <a:xfrm>
            <a:off x="1452736" y="4286225"/>
            <a:ext cx="2105025" cy="1025525"/>
          </a:xfrm>
          <a:prstGeom prst="ellipse">
            <a:avLst/>
          </a:prstGeom>
          <a:solidFill>
            <a:srgbClr val="FFFFCC"/>
          </a:solidFill>
          <a:ln w="9525">
            <a:solidFill>
              <a:schemeClr val="tx1"/>
            </a:solidFill>
            <a:round/>
            <a:headEnd/>
            <a:tailEnd/>
          </a:ln>
        </p:spPr>
        <p:txBody>
          <a:bodyPr wrap="none" anchor="ct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endParaRPr lang="de-CH" altLang="de-DE" sz="2400">
              <a:latin typeface="Times" panose="02020603060405020304" pitchFamily="18" charset="0"/>
            </a:endParaRPr>
          </a:p>
        </p:txBody>
      </p:sp>
      <p:sp>
        <p:nvSpPr>
          <p:cNvPr id="83985" name="Freeform 21"/>
          <p:cNvSpPr>
            <a:spLocks/>
          </p:cNvSpPr>
          <p:nvPr/>
        </p:nvSpPr>
        <p:spPr bwMode="auto">
          <a:xfrm>
            <a:off x="1922636" y="3590900"/>
            <a:ext cx="663575" cy="931863"/>
          </a:xfrm>
          <a:custGeom>
            <a:avLst/>
            <a:gdLst>
              <a:gd name="T0" fmla="*/ 2147483647 w 1452"/>
              <a:gd name="T1" fmla="*/ 2147483647 h 2354"/>
              <a:gd name="T2" fmla="*/ 2147483647 w 1452"/>
              <a:gd name="T3" fmla="*/ 2147483647 h 2354"/>
              <a:gd name="T4" fmla="*/ 2147483647 w 1452"/>
              <a:gd name="T5" fmla="*/ 2147483647 h 2354"/>
              <a:gd name="T6" fmla="*/ 2147483647 w 1452"/>
              <a:gd name="T7" fmla="*/ 2147483647 h 2354"/>
              <a:gd name="T8" fmla="*/ 2147483647 w 1452"/>
              <a:gd name="T9" fmla="*/ 2147483647 h 2354"/>
              <a:gd name="T10" fmla="*/ 2147483647 w 1452"/>
              <a:gd name="T11" fmla="*/ 2147483647 h 2354"/>
              <a:gd name="T12" fmla="*/ 2147483647 w 1452"/>
              <a:gd name="T13" fmla="*/ 2147483647 h 2354"/>
              <a:gd name="T14" fmla="*/ 2147483647 w 1452"/>
              <a:gd name="T15" fmla="*/ 2147483647 h 2354"/>
              <a:gd name="T16" fmla="*/ 2147483647 w 1452"/>
              <a:gd name="T17" fmla="*/ 2147483647 h 2354"/>
              <a:gd name="T18" fmla="*/ 2147483647 w 1452"/>
              <a:gd name="T19" fmla="*/ 2147483647 h 2354"/>
              <a:gd name="T20" fmla="*/ 2147483647 w 1452"/>
              <a:gd name="T21" fmla="*/ 2147483647 h 2354"/>
              <a:gd name="T22" fmla="*/ 2147483647 w 1452"/>
              <a:gd name="T23" fmla="*/ 2147483647 h 2354"/>
              <a:gd name="T24" fmla="*/ 2147483647 w 1452"/>
              <a:gd name="T25" fmla="*/ 2147483647 h 2354"/>
              <a:gd name="T26" fmla="*/ 2147483647 w 1452"/>
              <a:gd name="T27" fmla="*/ 2147483647 h 2354"/>
              <a:gd name="T28" fmla="*/ 2147483647 w 1452"/>
              <a:gd name="T29" fmla="*/ 2147483647 h 2354"/>
              <a:gd name="T30" fmla="*/ 2147483647 w 1452"/>
              <a:gd name="T31" fmla="*/ 2147483647 h 2354"/>
              <a:gd name="T32" fmla="*/ 2147483647 w 1452"/>
              <a:gd name="T33" fmla="*/ 2147483647 h 2354"/>
              <a:gd name="T34" fmla="*/ 2147483647 w 1452"/>
              <a:gd name="T35" fmla="*/ 2147483647 h 2354"/>
              <a:gd name="T36" fmla="*/ 2147483647 w 1452"/>
              <a:gd name="T37" fmla="*/ 2147483647 h 2354"/>
              <a:gd name="T38" fmla="*/ 2147483647 w 1452"/>
              <a:gd name="T39" fmla="*/ 2147483647 h 2354"/>
              <a:gd name="T40" fmla="*/ 2147483647 w 1452"/>
              <a:gd name="T41" fmla="*/ 2147483647 h 2354"/>
              <a:gd name="T42" fmla="*/ 2147483647 w 1452"/>
              <a:gd name="T43" fmla="*/ 2147483647 h 2354"/>
              <a:gd name="T44" fmla="*/ 2147483647 w 1452"/>
              <a:gd name="T45" fmla="*/ 2147483647 h 2354"/>
              <a:gd name="T46" fmla="*/ 2147483647 w 1452"/>
              <a:gd name="T47" fmla="*/ 0 h 2354"/>
              <a:gd name="T48" fmla="*/ 2147483647 w 1452"/>
              <a:gd name="T49" fmla="*/ 2147483647 h 2354"/>
              <a:gd name="T50" fmla="*/ 2147483647 w 1452"/>
              <a:gd name="T51" fmla="*/ 2147483647 h 2354"/>
              <a:gd name="T52" fmla="*/ 2147483647 w 1452"/>
              <a:gd name="T53" fmla="*/ 2147483647 h 2354"/>
              <a:gd name="T54" fmla="*/ 2147483647 w 1452"/>
              <a:gd name="T55" fmla="*/ 2147483647 h 2354"/>
              <a:gd name="T56" fmla="*/ 2147483647 w 1452"/>
              <a:gd name="T57" fmla="*/ 2147483647 h 2354"/>
              <a:gd name="T58" fmla="*/ 2147483647 w 1452"/>
              <a:gd name="T59" fmla="*/ 2147483647 h 2354"/>
              <a:gd name="T60" fmla="*/ 2147483647 w 1452"/>
              <a:gd name="T61" fmla="*/ 2147483647 h 2354"/>
              <a:gd name="T62" fmla="*/ 2147483647 w 1452"/>
              <a:gd name="T63" fmla="*/ 2147483647 h 2354"/>
              <a:gd name="T64" fmla="*/ 2147483647 w 1452"/>
              <a:gd name="T65" fmla="*/ 2147483647 h 2354"/>
              <a:gd name="T66" fmla="*/ 2147483647 w 1452"/>
              <a:gd name="T67" fmla="*/ 2147483647 h 2354"/>
              <a:gd name="T68" fmla="*/ 2147483647 w 1452"/>
              <a:gd name="T69" fmla="*/ 2147483647 h 2354"/>
              <a:gd name="T70" fmla="*/ 2147483647 w 1452"/>
              <a:gd name="T71" fmla="*/ 2147483647 h 2354"/>
              <a:gd name="T72" fmla="*/ 2147483647 w 1452"/>
              <a:gd name="T73" fmla="*/ 2147483647 h 2354"/>
              <a:gd name="T74" fmla="*/ 2147483647 w 1452"/>
              <a:gd name="T75" fmla="*/ 2147483647 h 2354"/>
              <a:gd name="T76" fmla="*/ 2147483647 w 1452"/>
              <a:gd name="T77" fmla="*/ 2147483647 h 2354"/>
              <a:gd name="T78" fmla="*/ 2147483647 w 1452"/>
              <a:gd name="T79" fmla="*/ 2147483647 h 2354"/>
              <a:gd name="T80" fmla="*/ 2147483647 w 1452"/>
              <a:gd name="T81" fmla="*/ 2147483647 h 2354"/>
              <a:gd name="T82" fmla="*/ 2147483647 w 1452"/>
              <a:gd name="T83" fmla="*/ 2147483647 h 2354"/>
              <a:gd name="T84" fmla="*/ 2147483647 w 1452"/>
              <a:gd name="T85" fmla="*/ 2147483647 h 2354"/>
              <a:gd name="T86" fmla="*/ 2147483647 w 1452"/>
              <a:gd name="T87" fmla="*/ 2147483647 h 2354"/>
              <a:gd name="T88" fmla="*/ 2147483647 w 1452"/>
              <a:gd name="T89" fmla="*/ 2147483647 h 2354"/>
              <a:gd name="T90" fmla="*/ 2147483647 w 1452"/>
              <a:gd name="T91" fmla="*/ 2147483647 h 2354"/>
              <a:gd name="T92" fmla="*/ 2147483647 w 1452"/>
              <a:gd name="T93" fmla="*/ 2147483647 h 2354"/>
              <a:gd name="T94" fmla="*/ 2147483647 w 1452"/>
              <a:gd name="T95" fmla="*/ 2147483647 h 2354"/>
              <a:gd name="T96" fmla="*/ 2147483647 w 1452"/>
              <a:gd name="T97" fmla="*/ 2147483647 h 2354"/>
              <a:gd name="T98" fmla="*/ 2147483647 w 1452"/>
              <a:gd name="T99" fmla="*/ 2147483647 h 2354"/>
              <a:gd name="T100" fmla="*/ 2147483647 w 1452"/>
              <a:gd name="T101" fmla="*/ 2147483647 h 2354"/>
              <a:gd name="T102" fmla="*/ 2147483647 w 1452"/>
              <a:gd name="T103" fmla="*/ 2147483647 h 2354"/>
              <a:gd name="T104" fmla="*/ 2147483647 w 1452"/>
              <a:gd name="T105" fmla="*/ 2147483647 h 2354"/>
              <a:gd name="T106" fmla="*/ 2147483647 w 1452"/>
              <a:gd name="T107" fmla="*/ 2147483647 h 2354"/>
              <a:gd name="T108" fmla="*/ 2147483647 w 1452"/>
              <a:gd name="T109" fmla="*/ 2147483647 h 23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52"/>
              <a:gd name="T166" fmla="*/ 0 h 2354"/>
              <a:gd name="T167" fmla="*/ 1452 w 1452"/>
              <a:gd name="T168" fmla="*/ 2354 h 23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52" h="2354">
                <a:moveTo>
                  <a:pt x="1430" y="934"/>
                </a:moveTo>
                <a:lnTo>
                  <a:pt x="1422" y="926"/>
                </a:lnTo>
                <a:lnTo>
                  <a:pt x="1412" y="916"/>
                </a:lnTo>
                <a:lnTo>
                  <a:pt x="1399" y="906"/>
                </a:lnTo>
                <a:lnTo>
                  <a:pt x="1385" y="895"/>
                </a:lnTo>
                <a:lnTo>
                  <a:pt x="1372" y="885"/>
                </a:lnTo>
                <a:lnTo>
                  <a:pt x="1361" y="878"/>
                </a:lnTo>
                <a:lnTo>
                  <a:pt x="1354" y="873"/>
                </a:lnTo>
                <a:lnTo>
                  <a:pt x="1351" y="870"/>
                </a:lnTo>
                <a:lnTo>
                  <a:pt x="1354" y="870"/>
                </a:lnTo>
                <a:lnTo>
                  <a:pt x="1361" y="869"/>
                </a:lnTo>
                <a:lnTo>
                  <a:pt x="1372" y="868"/>
                </a:lnTo>
                <a:lnTo>
                  <a:pt x="1384" y="867"/>
                </a:lnTo>
                <a:lnTo>
                  <a:pt x="1397" y="864"/>
                </a:lnTo>
                <a:lnTo>
                  <a:pt x="1408" y="862"/>
                </a:lnTo>
                <a:lnTo>
                  <a:pt x="1416" y="858"/>
                </a:lnTo>
                <a:lnTo>
                  <a:pt x="1421" y="854"/>
                </a:lnTo>
                <a:lnTo>
                  <a:pt x="1421" y="849"/>
                </a:lnTo>
                <a:lnTo>
                  <a:pt x="1416" y="846"/>
                </a:lnTo>
                <a:lnTo>
                  <a:pt x="1410" y="842"/>
                </a:lnTo>
                <a:lnTo>
                  <a:pt x="1402" y="839"/>
                </a:lnTo>
                <a:lnTo>
                  <a:pt x="1391" y="838"/>
                </a:lnTo>
                <a:lnTo>
                  <a:pt x="1381" y="837"/>
                </a:lnTo>
                <a:lnTo>
                  <a:pt x="1369" y="836"/>
                </a:lnTo>
                <a:lnTo>
                  <a:pt x="1358" y="836"/>
                </a:lnTo>
                <a:lnTo>
                  <a:pt x="1348" y="836"/>
                </a:lnTo>
                <a:lnTo>
                  <a:pt x="1339" y="833"/>
                </a:lnTo>
                <a:lnTo>
                  <a:pt x="1330" y="832"/>
                </a:lnTo>
                <a:lnTo>
                  <a:pt x="1321" y="831"/>
                </a:lnTo>
                <a:lnTo>
                  <a:pt x="1311" y="829"/>
                </a:lnTo>
                <a:lnTo>
                  <a:pt x="1300" y="829"/>
                </a:lnTo>
                <a:lnTo>
                  <a:pt x="1289" y="831"/>
                </a:lnTo>
                <a:lnTo>
                  <a:pt x="1275" y="833"/>
                </a:lnTo>
                <a:lnTo>
                  <a:pt x="1265" y="836"/>
                </a:lnTo>
                <a:lnTo>
                  <a:pt x="1256" y="837"/>
                </a:lnTo>
                <a:lnTo>
                  <a:pt x="1245" y="838"/>
                </a:lnTo>
                <a:lnTo>
                  <a:pt x="1238" y="838"/>
                </a:lnTo>
                <a:lnTo>
                  <a:pt x="1231" y="837"/>
                </a:lnTo>
                <a:lnTo>
                  <a:pt x="1223" y="836"/>
                </a:lnTo>
                <a:lnTo>
                  <a:pt x="1217" y="834"/>
                </a:lnTo>
                <a:lnTo>
                  <a:pt x="1211" y="833"/>
                </a:lnTo>
                <a:lnTo>
                  <a:pt x="1213" y="832"/>
                </a:lnTo>
                <a:lnTo>
                  <a:pt x="1210" y="829"/>
                </a:lnTo>
                <a:lnTo>
                  <a:pt x="1204" y="824"/>
                </a:lnTo>
                <a:lnTo>
                  <a:pt x="1192" y="816"/>
                </a:lnTo>
                <a:lnTo>
                  <a:pt x="1174" y="803"/>
                </a:lnTo>
                <a:lnTo>
                  <a:pt x="1153" y="789"/>
                </a:lnTo>
                <a:lnTo>
                  <a:pt x="1127" y="771"/>
                </a:lnTo>
                <a:lnTo>
                  <a:pt x="1095" y="751"/>
                </a:lnTo>
                <a:lnTo>
                  <a:pt x="1060" y="730"/>
                </a:lnTo>
                <a:lnTo>
                  <a:pt x="1057" y="728"/>
                </a:lnTo>
                <a:lnTo>
                  <a:pt x="1054" y="727"/>
                </a:lnTo>
                <a:lnTo>
                  <a:pt x="1049" y="724"/>
                </a:lnTo>
                <a:lnTo>
                  <a:pt x="1046" y="723"/>
                </a:lnTo>
                <a:lnTo>
                  <a:pt x="1043" y="718"/>
                </a:lnTo>
                <a:lnTo>
                  <a:pt x="1040" y="714"/>
                </a:lnTo>
                <a:lnTo>
                  <a:pt x="1037" y="710"/>
                </a:lnTo>
                <a:lnTo>
                  <a:pt x="1034" y="708"/>
                </a:lnTo>
                <a:lnTo>
                  <a:pt x="1030" y="701"/>
                </a:lnTo>
                <a:lnTo>
                  <a:pt x="1028" y="698"/>
                </a:lnTo>
                <a:lnTo>
                  <a:pt x="1025" y="698"/>
                </a:lnTo>
                <a:lnTo>
                  <a:pt x="1021" y="698"/>
                </a:lnTo>
                <a:lnTo>
                  <a:pt x="1018" y="698"/>
                </a:lnTo>
                <a:lnTo>
                  <a:pt x="1015" y="698"/>
                </a:lnTo>
                <a:lnTo>
                  <a:pt x="1014" y="698"/>
                </a:lnTo>
                <a:lnTo>
                  <a:pt x="1012" y="698"/>
                </a:lnTo>
                <a:lnTo>
                  <a:pt x="1009" y="696"/>
                </a:lnTo>
                <a:lnTo>
                  <a:pt x="1006" y="694"/>
                </a:lnTo>
                <a:lnTo>
                  <a:pt x="1003" y="692"/>
                </a:lnTo>
                <a:lnTo>
                  <a:pt x="1000" y="689"/>
                </a:lnTo>
                <a:lnTo>
                  <a:pt x="997" y="686"/>
                </a:lnTo>
                <a:lnTo>
                  <a:pt x="996" y="684"/>
                </a:lnTo>
                <a:lnTo>
                  <a:pt x="994" y="682"/>
                </a:lnTo>
                <a:lnTo>
                  <a:pt x="991" y="680"/>
                </a:lnTo>
                <a:lnTo>
                  <a:pt x="990" y="678"/>
                </a:lnTo>
                <a:lnTo>
                  <a:pt x="987" y="677"/>
                </a:lnTo>
                <a:lnTo>
                  <a:pt x="985" y="676"/>
                </a:lnTo>
                <a:lnTo>
                  <a:pt x="982" y="676"/>
                </a:lnTo>
                <a:lnTo>
                  <a:pt x="957" y="653"/>
                </a:lnTo>
                <a:lnTo>
                  <a:pt x="932" y="632"/>
                </a:lnTo>
                <a:lnTo>
                  <a:pt x="910" y="611"/>
                </a:lnTo>
                <a:lnTo>
                  <a:pt x="890" y="592"/>
                </a:lnTo>
                <a:lnTo>
                  <a:pt x="874" y="574"/>
                </a:lnTo>
                <a:lnTo>
                  <a:pt x="859" y="561"/>
                </a:lnTo>
                <a:lnTo>
                  <a:pt x="849" y="551"/>
                </a:lnTo>
                <a:lnTo>
                  <a:pt x="841" y="544"/>
                </a:lnTo>
                <a:lnTo>
                  <a:pt x="826" y="536"/>
                </a:lnTo>
                <a:lnTo>
                  <a:pt x="817" y="528"/>
                </a:lnTo>
                <a:lnTo>
                  <a:pt x="810" y="522"/>
                </a:lnTo>
                <a:lnTo>
                  <a:pt x="801" y="517"/>
                </a:lnTo>
                <a:lnTo>
                  <a:pt x="786" y="509"/>
                </a:lnTo>
                <a:lnTo>
                  <a:pt x="780" y="505"/>
                </a:lnTo>
                <a:lnTo>
                  <a:pt x="773" y="497"/>
                </a:lnTo>
                <a:lnTo>
                  <a:pt x="761" y="478"/>
                </a:lnTo>
                <a:lnTo>
                  <a:pt x="743" y="456"/>
                </a:lnTo>
                <a:lnTo>
                  <a:pt x="731" y="450"/>
                </a:lnTo>
                <a:lnTo>
                  <a:pt x="724" y="453"/>
                </a:lnTo>
                <a:lnTo>
                  <a:pt x="721" y="455"/>
                </a:lnTo>
                <a:lnTo>
                  <a:pt x="713" y="447"/>
                </a:lnTo>
                <a:lnTo>
                  <a:pt x="709" y="434"/>
                </a:lnTo>
                <a:lnTo>
                  <a:pt x="701" y="427"/>
                </a:lnTo>
                <a:lnTo>
                  <a:pt x="694" y="422"/>
                </a:lnTo>
                <a:lnTo>
                  <a:pt x="685" y="421"/>
                </a:lnTo>
                <a:lnTo>
                  <a:pt x="678" y="421"/>
                </a:lnTo>
                <a:lnTo>
                  <a:pt x="672" y="422"/>
                </a:lnTo>
                <a:lnTo>
                  <a:pt x="664" y="421"/>
                </a:lnTo>
                <a:lnTo>
                  <a:pt x="649" y="416"/>
                </a:lnTo>
                <a:lnTo>
                  <a:pt x="640" y="413"/>
                </a:lnTo>
                <a:lnTo>
                  <a:pt x="632" y="409"/>
                </a:lnTo>
                <a:lnTo>
                  <a:pt x="621" y="407"/>
                </a:lnTo>
                <a:lnTo>
                  <a:pt x="612" y="403"/>
                </a:lnTo>
                <a:lnTo>
                  <a:pt x="600" y="399"/>
                </a:lnTo>
                <a:lnTo>
                  <a:pt x="590" y="396"/>
                </a:lnTo>
                <a:lnTo>
                  <a:pt x="578" y="392"/>
                </a:lnTo>
                <a:lnTo>
                  <a:pt x="566" y="388"/>
                </a:lnTo>
                <a:lnTo>
                  <a:pt x="544" y="381"/>
                </a:lnTo>
                <a:lnTo>
                  <a:pt x="526" y="375"/>
                </a:lnTo>
                <a:lnTo>
                  <a:pt x="513" y="368"/>
                </a:lnTo>
                <a:lnTo>
                  <a:pt x="501" y="362"/>
                </a:lnTo>
                <a:lnTo>
                  <a:pt x="493" y="357"/>
                </a:lnTo>
                <a:lnTo>
                  <a:pt x="487" y="352"/>
                </a:lnTo>
                <a:lnTo>
                  <a:pt x="483" y="347"/>
                </a:lnTo>
                <a:lnTo>
                  <a:pt x="480" y="344"/>
                </a:lnTo>
                <a:lnTo>
                  <a:pt x="477" y="335"/>
                </a:lnTo>
                <a:lnTo>
                  <a:pt x="477" y="329"/>
                </a:lnTo>
                <a:lnTo>
                  <a:pt x="478" y="324"/>
                </a:lnTo>
                <a:lnTo>
                  <a:pt x="480" y="321"/>
                </a:lnTo>
                <a:lnTo>
                  <a:pt x="481" y="318"/>
                </a:lnTo>
                <a:lnTo>
                  <a:pt x="484" y="308"/>
                </a:lnTo>
                <a:lnTo>
                  <a:pt x="489" y="294"/>
                </a:lnTo>
                <a:lnTo>
                  <a:pt x="495" y="277"/>
                </a:lnTo>
                <a:lnTo>
                  <a:pt x="499" y="268"/>
                </a:lnTo>
                <a:lnTo>
                  <a:pt x="505" y="264"/>
                </a:lnTo>
                <a:lnTo>
                  <a:pt x="511" y="261"/>
                </a:lnTo>
                <a:lnTo>
                  <a:pt x="516" y="254"/>
                </a:lnTo>
                <a:lnTo>
                  <a:pt x="522" y="237"/>
                </a:lnTo>
                <a:lnTo>
                  <a:pt x="528" y="217"/>
                </a:lnTo>
                <a:lnTo>
                  <a:pt x="533" y="200"/>
                </a:lnTo>
                <a:lnTo>
                  <a:pt x="533" y="189"/>
                </a:lnTo>
                <a:lnTo>
                  <a:pt x="529" y="184"/>
                </a:lnTo>
                <a:lnTo>
                  <a:pt x="523" y="184"/>
                </a:lnTo>
                <a:lnTo>
                  <a:pt x="517" y="185"/>
                </a:lnTo>
                <a:lnTo>
                  <a:pt x="516" y="186"/>
                </a:lnTo>
                <a:lnTo>
                  <a:pt x="519" y="176"/>
                </a:lnTo>
                <a:lnTo>
                  <a:pt x="526" y="154"/>
                </a:lnTo>
                <a:lnTo>
                  <a:pt x="532" y="128"/>
                </a:lnTo>
                <a:lnTo>
                  <a:pt x="529" y="106"/>
                </a:lnTo>
                <a:lnTo>
                  <a:pt x="525" y="93"/>
                </a:lnTo>
                <a:lnTo>
                  <a:pt x="520" y="83"/>
                </a:lnTo>
                <a:lnTo>
                  <a:pt x="514" y="74"/>
                </a:lnTo>
                <a:lnTo>
                  <a:pt x="498" y="60"/>
                </a:lnTo>
                <a:lnTo>
                  <a:pt x="499" y="59"/>
                </a:lnTo>
                <a:lnTo>
                  <a:pt x="499" y="57"/>
                </a:lnTo>
                <a:lnTo>
                  <a:pt x="499" y="56"/>
                </a:lnTo>
                <a:lnTo>
                  <a:pt x="499" y="50"/>
                </a:lnTo>
                <a:lnTo>
                  <a:pt x="498" y="44"/>
                </a:lnTo>
                <a:lnTo>
                  <a:pt x="493" y="38"/>
                </a:lnTo>
                <a:lnTo>
                  <a:pt x="486" y="31"/>
                </a:lnTo>
                <a:lnTo>
                  <a:pt x="486" y="30"/>
                </a:lnTo>
                <a:lnTo>
                  <a:pt x="486" y="29"/>
                </a:lnTo>
                <a:lnTo>
                  <a:pt x="486" y="20"/>
                </a:lnTo>
                <a:lnTo>
                  <a:pt x="480" y="12"/>
                </a:lnTo>
                <a:lnTo>
                  <a:pt x="471" y="4"/>
                </a:lnTo>
                <a:lnTo>
                  <a:pt x="458" y="0"/>
                </a:lnTo>
                <a:lnTo>
                  <a:pt x="444" y="0"/>
                </a:lnTo>
                <a:lnTo>
                  <a:pt x="434" y="2"/>
                </a:lnTo>
                <a:lnTo>
                  <a:pt x="425" y="7"/>
                </a:lnTo>
                <a:lnTo>
                  <a:pt x="419" y="13"/>
                </a:lnTo>
                <a:lnTo>
                  <a:pt x="409" y="13"/>
                </a:lnTo>
                <a:lnTo>
                  <a:pt x="398" y="14"/>
                </a:lnTo>
                <a:lnTo>
                  <a:pt x="389" y="17"/>
                </a:lnTo>
                <a:lnTo>
                  <a:pt x="382" y="20"/>
                </a:lnTo>
                <a:lnTo>
                  <a:pt x="374" y="24"/>
                </a:lnTo>
                <a:lnTo>
                  <a:pt x="370" y="28"/>
                </a:lnTo>
                <a:lnTo>
                  <a:pt x="365" y="33"/>
                </a:lnTo>
                <a:lnTo>
                  <a:pt x="364" y="39"/>
                </a:lnTo>
                <a:lnTo>
                  <a:pt x="360" y="40"/>
                </a:lnTo>
                <a:lnTo>
                  <a:pt x="355" y="41"/>
                </a:lnTo>
                <a:lnTo>
                  <a:pt x="351" y="43"/>
                </a:lnTo>
                <a:lnTo>
                  <a:pt x="348" y="44"/>
                </a:lnTo>
                <a:lnTo>
                  <a:pt x="337" y="49"/>
                </a:lnTo>
                <a:lnTo>
                  <a:pt x="327" y="54"/>
                </a:lnTo>
                <a:lnTo>
                  <a:pt x="316" y="60"/>
                </a:lnTo>
                <a:lnTo>
                  <a:pt x="308" y="67"/>
                </a:lnTo>
                <a:lnTo>
                  <a:pt x="299" y="76"/>
                </a:lnTo>
                <a:lnTo>
                  <a:pt x="291" y="86"/>
                </a:lnTo>
                <a:lnTo>
                  <a:pt x="287" y="97"/>
                </a:lnTo>
                <a:lnTo>
                  <a:pt x="284" y="111"/>
                </a:lnTo>
                <a:lnTo>
                  <a:pt x="288" y="179"/>
                </a:lnTo>
                <a:lnTo>
                  <a:pt x="282" y="178"/>
                </a:lnTo>
                <a:lnTo>
                  <a:pt x="278" y="179"/>
                </a:lnTo>
                <a:lnTo>
                  <a:pt x="275" y="183"/>
                </a:lnTo>
                <a:lnTo>
                  <a:pt x="273" y="190"/>
                </a:lnTo>
                <a:lnTo>
                  <a:pt x="276" y="209"/>
                </a:lnTo>
                <a:lnTo>
                  <a:pt x="284" y="232"/>
                </a:lnTo>
                <a:lnTo>
                  <a:pt x="293" y="254"/>
                </a:lnTo>
                <a:lnTo>
                  <a:pt x="299" y="268"/>
                </a:lnTo>
                <a:lnTo>
                  <a:pt x="302" y="269"/>
                </a:lnTo>
                <a:lnTo>
                  <a:pt x="306" y="273"/>
                </a:lnTo>
                <a:lnTo>
                  <a:pt x="309" y="276"/>
                </a:lnTo>
                <a:lnTo>
                  <a:pt x="312" y="276"/>
                </a:lnTo>
                <a:lnTo>
                  <a:pt x="315" y="284"/>
                </a:lnTo>
                <a:lnTo>
                  <a:pt x="319" y="295"/>
                </a:lnTo>
                <a:lnTo>
                  <a:pt x="322" y="308"/>
                </a:lnTo>
                <a:lnTo>
                  <a:pt x="325" y="316"/>
                </a:lnTo>
                <a:lnTo>
                  <a:pt x="325" y="329"/>
                </a:lnTo>
                <a:lnTo>
                  <a:pt x="319" y="341"/>
                </a:lnTo>
                <a:lnTo>
                  <a:pt x="309" y="351"/>
                </a:lnTo>
                <a:lnTo>
                  <a:pt x="296" y="361"/>
                </a:lnTo>
                <a:lnTo>
                  <a:pt x="279" y="370"/>
                </a:lnTo>
                <a:lnTo>
                  <a:pt x="263" y="376"/>
                </a:lnTo>
                <a:lnTo>
                  <a:pt x="248" y="381"/>
                </a:lnTo>
                <a:lnTo>
                  <a:pt x="238" y="383"/>
                </a:lnTo>
                <a:lnTo>
                  <a:pt x="221" y="387"/>
                </a:lnTo>
                <a:lnTo>
                  <a:pt x="202" y="390"/>
                </a:lnTo>
                <a:lnTo>
                  <a:pt x="180" y="393"/>
                </a:lnTo>
                <a:lnTo>
                  <a:pt x="159" y="396"/>
                </a:lnTo>
                <a:lnTo>
                  <a:pt x="137" y="399"/>
                </a:lnTo>
                <a:lnTo>
                  <a:pt x="117" y="403"/>
                </a:lnTo>
                <a:lnTo>
                  <a:pt x="102" y="408"/>
                </a:lnTo>
                <a:lnTo>
                  <a:pt x="92" y="413"/>
                </a:lnTo>
                <a:lnTo>
                  <a:pt x="80" y="430"/>
                </a:lnTo>
                <a:lnTo>
                  <a:pt x="76" y="455"/>
                </a:lnTo>
                <a:lnTo>
                  <a:pt x="74" y="480"/>
                </a:lnTo>
                <a:lnTo>
                  <a:pt x="74" y="496"/>
                </a:lnTo>
                <a:lnTo>
                  <a:pt x="70" y="518"/>
                </a:lnTo>
                <a:lnTo>
                  <a:pt x="58" y="556"/>
                </a:lnTo>
                <a:lnTo>
                  <a:pt x="44" y="601"/>
                </a:lnTo>
                <a:lnTo>
                  <a:pt x="28" y="653"/>
                </a:lnTo>
                <a:lnTo>
                  <a:pt x="15" y="707"/>
                </a:lnTo>
                <a:lnTo>
                  <a:pt x="4" y="755"/>
                </a:lnTo>
                <a:lnTo>
                  <a:pt x="0" y="795"/>
                </a:lnTo>
                <a:lnTo>
                  <a:pt x="4" y="822"/>
                </a:lnTo>
                <a:lnTo>
                  <a:pt x="13" y="841"/>
                </a:lnTo>
                <a:lnTo>
                  <a:pt x="22" y="859"/>
                </a:lnTo>
                <a:lnTo>
                  <a:pt x="31" y="878"/>
                </a:lnTo>
                <a:lnTo>
                  <a:pt x="40" y="896"/>
                </a:lnTo>
                <a:lnTo>
                  <a:pt x="50" y="915"/>
                </a:lnTo>
                <a:lnTo>
                  <a:pt x="62" y="935"/>
                </a:lnTo>
                <a:lnTo>
                  <a:pt x="76" y="955"/>
                </a:lnTo>
                <a:lnTo>
                  <a:pt x="92" y="976"/>
                </a:lnTo>
                <a:lnTo>
                  <a:pt x="108" y="998"/>
                </a:lnTo>
                <a:lnTo>
                  <a:pt x="123" y="1017"/>
                </a:lnTo>
                <a:lnTo>
                  <a:pt x="132" y="1030"/>
                </a:lnTo>
                <a:lnTo>
                  <a:pt x="135" y="1035"/>
                </a:lnTo>
                <a:lnTo>
                  <a:pt x="122" y="1142"/>
                </a:lnTo>
                <a:lnTo>
                  <a:pt x="162" y="1186"/>
                </a:lnTo>
                <a:lnTo>
                  <a:pt x="168" y="1235"/>
                </a:lnTo>
                <a:lnTo>
                  <a:pt x="181" y="1349"/>
                </a:lnTo>
                <a:lnTo>
                  <a:pt x="196" y="1474"/>
                </a:lnTo>
                <a:lnTo>
                  <a:pt x="205" y="1563"/>
                </a:lnTo>
                <a:lnTo>
                  <a:pt x="239" y="1572"/>
                </a:lnTo>
                <a:lnTo>
                  <a:pt x="241" y="1574"/>
                </a:lnTo>
                <a:lnTo>
                  <a:pt x="242" y="1582"/>
                </a:lnTo>
                <a:lnTo>
                  <a:pt x="245" y="1594"/>
                </a:lnTo>
                <a:lnTo>
                  <a:pt x="248" y="1610"/>
                </a:lnTo>
                <a:lnTo>
                  <a:pt x="250" y="1625"/>
                </a:lnTo>
                <a:lnTo>
                  <a:pt x="251" y="1642"/>
                </a:lnTo>
                <a:lnTo>
                  <a:pt x="253" y="1656"/>
                </a:lnTo>
                <a:lnTo>
                  <a:pt x="253" y="1662"/>
                </a:lnTo>
                <a:lnTo>
                  <a:pt x="254" y="1704"/>
                </a:lnTo>
                <a:lnTo>
                  <a:pt x="263" y="1759"/>
                </a:lnTo>
                <a:lnTo>
                  <a:pt x="279" y="1822"/>
                </a:lnTo>
                <a:lnTo>
                  <a:pt x="296" y="1889"/>
                </a:lnTo>
                <a:lnTo>
                  <a:pt x="309" y="1956"/>
                </a:lnTo>
                <a:lnTo>
                  <a:pt x="318" y="2020"/>
                </a:lnTo>
                <a:lnTo>
                  <a:pt x="316" y="2076"/>
                </a:lnTo>
                <a:lnTo>
                  <a:pt x="300" y="2122"/>
                </a:lnTo>
                <a:lnTo>
                  <a:pt x="281" y="2145"/>
                </a:lnTo>
                <a:lnTo>
                  <a:pt x="257" y="2168"/>
                </a:lnTo>
                <a:lnTo>
                  <a:pt x="229" y="2187"/>
                </a:lnTo>
                <a:lnTo>
                  <a:pt x="199" y="2205"/>
                </a:lnTo>
                <a:lnTo>
                  <a:pt x="172" y="2221"/>
                </a:lnTo>
                <a:lnTo>
                  <a:pt x="150" y="2236"/>
                </a:lnTo>
                <a:lnTo>
                  <a:pt x="135" y="2248"/>
                </a:lnTo>
                <a:lnTo>
                  <a:pt x="129" y="2261"/>
                </a:lnTo>
                <a:lnTo>
                  <a:pt x="135" y="2271"/>
                </a:lnTo>
                <a:lnTo>
                  <a:pt x="153" y="2277"/>
                </a:lnTo>
                <a:lnTo>
                  <a:pt x="178" y="2280"/>
                </a:lnTo>
                <a:lnTo>
                  <a:pt x="208" y="2280"/>
                </a:lnTo>
                <a:lnTo>
                  <a:pt x="238" y="2278"/>
                </a:lnTo>
                <a:lnTo>
                  <a:pt x="266" y="2272"/>
                </a:lnTo>
                <a:lnTo>
                  <a:pt x="290" y="2263"/>
                </a:lnTo>
                <a:lnTo>
                  <a:pt x="305" y="2251"/>
                </a:lnTo>
                <a:lnTo>
                  <a:pt x="316" y="2238"/>
                </a:lnTo>
                <a:lnTo>
                  <a:pt x="331" y="2228"/>
                </a:lnTo>
                <a:lnTo>
                  <a:pt x="348" y="2221"/>
                </a:lnTo>
                <a:lnTo>
                  <a:pt x="365" y="2215"/>
                </a:lnTo>
                <a:lnTo>
                  <a:pt x="382" y="2210"/>
                </a:lnTo>
                <a:lnTo>
                  <a:pt x="395" y="2207"/>
                </a:lnTo>
                <a:lnTo>
                  <a:pt x="404" y="2205"/>
                </a:lnTo>
                <a:lnTo>
                  <a:pt x="407" y="2205"/>
                </a:lnTo>
                <a:lnTo>
                  <a:pt x="409" y="2207"/>
                </a:lnTo>
                <a:lnTo>
                  <a:pt x="410" y="2215"/>
                </a:lnTo>
                <a:lnTo>
                  <a:pt x="413" y="2233"/>
                </a:lnTo>
                <a:lnTo>
                  <a:pt x="415" y="2264"/>
                </a:lnTo>
                <a:lnTo>
                  <a:pt x="419" y="2289"/>
                </a:lnTo>
                <a:lnTo>
                  <a:pt x="428" y="2310"/>
                </a:lnTo>
                <a:lnTo>
                  <a:pt x="440" y="2326"/>
                </a:lnTo>
                <a:lnTo>
                  <a:pt x="455" y="2337"/>
                </a:lnTo>
                <a:lnTo>
                  <a:pt x="473" y="2346"/>
                </a:lnTo>
                <a:lnTo>
                  <a:pt x="489" y="2351"/>
                </a:lnTo>
                <a:lnTo>
                  <a:pt x="505" y="2354"/>
                </a:lnTo>
                <a:lnTo>
                  <a:pt x="520" y="2354"/>
                </a:lnTo>
                <a:lnTo>
                  <a:pt x="532" y="2351"/>
                </a:lnTo>
                <a:lnTo>
                  <a:pt x="544" y="2344"/>
                </a:lnTo>
                <a:lnTo>
                  <a:pt x="553" y="2332"/>
                </a:lnTo>
                <a:lnTo>
                  <a:pt x="560" y="2319"/>
                </a:lnTo>
                <a:lnTo>
                  <a:pt x="565" y="2301"/>
                </a:lnTo>
                <a:lnTo>
                  <a:pt x="565" y="2280"/>
                </a:lnTo>
                <a:lnTo>
                  <a:pt x="560" y="2258"/>
                </a:lnTo>
                <a:lnTo>
                  <a:pt x="550" y="2232"/>
                </a:lnTo>
                <a:lnTo>
                  <a:pt x="532" y="2195"/>
                </a:lnTo>
                <a:lnTo>
                  <a:pt x="519" y="2171"/>
                </a:lnTo>
                <a:lnTo>
                  <a:pt x="510" y="2155"/>
                </a:lnTo>
                <a:lnTo>
                  <a:pt x="505" y="2145"/>
                </a:lnTo>
                <a:lnTo>
                  <a:pt x="504" y="2138"/>
                </a:lnTo>
                <a:lnTo>
                  <a:pt x="504" y="2129"/>
                </a:lnTo>
                <a:lnTo>
                  <a:pt x="505" y="2116"/>
                </a:lnTo>
                <a:lnTo>
                  <a:pt x="505" y="2096"/>
                </a:lnTo>
                <a:lnTo>
                  <a:pt x="505" y="2059"/>
                </a:lnTo>
                <a:lnTo>
                  <a:pt x="507" y="2026"/>
                </a:lnTo>
                <a:lnTo>
                  <a:pt x="514" y="1982"/>
                </a:lnTo>
                <a:lnTo>
                  <a:pt x="529" y="1906"/>
                </a:lnTo>
                <a:lnTo>
                  <a:pt x="538" y="1864"/>
                </a:lnTo>
                <a:lnTo>
                  <a:pt x="545" y="1834"/>
                </a:lnTo>
                <a:lnTo>
                  <a:pt x="551" y="1811"/>
                </a:lnTo>
                <a:lnTo>
                  <a:pt x="557" y="1781"/>
                </a:lnTo>
                <a:lnTo>
                  <a:pt x="562" y="1753"/>
                </a:lnTo>
                <a:lnTo>
                  <a:pt x="562" y="1730"/>
                </a:lnTo>
                <a:lnTo>
                  <a:pt x="560" y="1705"/>
                </a:lnTo>
                <a:lnTo>
                  <a:pt x="557" y="1670"/>
                </a:lnTo>
                <a:lnTo>
                  <a:pt x="557" y="1641"/>
                </a:lnTo>
                <a:lnTo>
                  <a:pt x="562" y="1610"/>
                </a:lnTo>
                <a:lnTo>
                  <a:pt x="566" y="1585"/>
                </a:lnTo>
                <a:lnTo>
                  <a:pt x="568" y="1574"/>
                </a:lnTo>
                <a:lnTo>
                  <a:pt x="591" y="1568"/>
                </a:lnTo>
                <a:lnTo>
                  <a:pt x="629" y="1178"/>
                </a:lnTo>
                <a:lnTo>
                  <a:pt x="661" y="1159"/>
                </a:lnTo>
                <a:lnTo>
                  <a:pt x="655" y="1045"/>
                </a:lnTo>
                <a:lnTo>
                  <a:pt x="645" y="1000"/>
                </a:lnTo>
                <a:lnTo>
                  <a:pt x="639" y="962"/>
                </a:lnTo>
                <a:lnTo>
                  <a:pt x="635" y="932"/>
                </a:lnTo>
                <a:lnTo>
                  <a:pt x="632" y="915"/>
                </a:lnTo>
                <a:lnTo>
                  <a:pt x="627" y="896"/>
                </a:lnTo>
                <a:lnTo>
                  <a:pt x="618" y="867"/>
                </a:lnTo>
                <a:lnTo>
                  <a:pt x="611" y="831"/>
                </a:lnTo>
                <a:lnTo>
                  <a:pt x="608" y="797"/>
                </a:lnTo>
                <a:lnTo>
                  <a:pt x="609" y="776"/>
                </a:lnTo>
                <a:lnTo>
                  <a:pt x="612" y="754"/>
                </a:lnTo>
                <a:lnTo>
                  <a:pt x="617" y="730"/>
                </a:lnTo>
                <a:lnTo>
                  <a:pt x="624" y="707"/>
                </a:lnTo>
                <a:lnTo>
                  <a:pt x="633" y="683"/>
                </a:lnTo>
                <a:lnTo>
                  <a:pt x="642" y="661"/>
                </a:lnTo>
                <a:lnTo>
                  <a:pt x="654" y="639"/>
                </a:lnTo>
                <a:lnTo>
                  <a:pt x="666" y="619"/>
                </a:lnTo>
                <a:lnTo>
                  <a:pt x="838" y="756"/>
                </a:lnTo>
                <a:lnTo>
                  <a:pt x="1158" y="932"/>
                </a:lnTo>
                <a:lnTo>
                  <a:pt x="1170" y="911"/>
                </a:lnTo>
                <a:lnTo>
                  <a:pt x="1182" y="921"/>
                </a:lnTo>
                <a:lnTo>
                  <a:pt x="1193" y="932"/>
                </a:lnTo>
                <a:lnTo>
                  <a:pt x="1204" y="941"/>
                </a:lnTo>
                <a:lnTo>
                  <a:pt x="1213" y="947"/>
                </a:lnTo>
                <a:lnTo>
                  <a:pt x="1222" y="952"/>
                </a:lnTo>
                <a:lnTo>
                  <a:pt x="1235" y="957"/>
                </a:lnTo>
                <a:lnTo>
                  <a:pt x="1251" y="963"/>
                </a:lnTo>
                <a:lnTo>
                  <a:pt x="1268" y="969"/>
                </a:lnTo>
                <a:lnTo>
                  <a:pt x="1287" y="976"/>
                </a:lnTo>
                <a:lnTo>
                  <a:pt x="1306" y="981"/>
                </a:lnTo>
                <a:lnTo>
                  <a:pt x="1326" y="987"/>
                </a:lnTo>
                <a:lnTo>
                  <a:pt x="1344" y="991"/>
                </a:lnTo>
                <a:lnTo>
                  <a:pt x="1364" y="994"/>
                </a:lnTo>
                <a:lnTo>
                  <a:pt x="1382" y="998"/>
                </a:lnTo>
                <a:lnTo>
                  <a:pt x="1397" y="1000"/>
                </a:lnTo>
                <a:lnTo>
                  <a:pt x="1410" y="1002"/>
                </a:lnTo>
                <a:lnTo>
                  <a:pt x="1422" y="1002"/>
                </a:lnTo>
                <a:lnTo>
                  <a:pt x="1431" y="999"/>
                </a:lnTo>
                <a:lnTo>
                  <a:pt x="1439" y="995"/>
                </a:lnTo>
                <a:lnTo>
                  <a:pt x="1445" y="989"/>
                </a:lnTo>
                <a:lnTo>
                  <a:pt x="1452" y="973"/>
                </a:lnTo>
                <a:lnTo>
                  <a:pt x="1449" y="960"/>
                </a:lnTo>
                <a:lnTo>
                  <a:pt x="1440" y="946"/>
                </a:lnTo>
                <a:lnTo>
                  <a:pt x="1430" y="934"/>
                </a:lnTo>
                <a:close/>
              </a:path>
            </a:pathLst>
          </a:custGeom>
          <a:solidFill>
            <a:srgbClr val="000000"/>
          </a:solidFill>
          <a:ln w="9525">
            <a:solidFill>
              <a:srgbClr val="FF0000"/>
            </a:solidFill>
            <a:round/>
            <a:headEnd/>
            <a:tailEnd/>
          </a:ln>
        </p:spPr>
        <p:txBody>
          <a:bodyPr/>
          <a:lstStyle/>
          <a:p>
            <a:endParaRPr lang="de-CH"/>
          </a:p>
        </p:txBody>
      </p:sp>
      <p:sp>
        <p:nvSpPr>
          <p:cNvPr id="83986" name="Freeform 22"/>
          <p:cNvSpPr>
            <a:spLocks/>
          </p:cNvSpPr>
          <p:nvPr/>
        </p:nvSpPr>
        <p:spPr bwMode="auto">
          <a:xfrm>
            <a:off x="2068686" y="3611538"/>
            <a:ext cx="15875" cy="19050"/>
          </a:xfrm>
          <a:custGeom>
            <a:avLst/>
            <a:gdLst>
              <a:gd name="T0" fmla="*/ 2147483647 w 33"/>
              <a:gd name="T1" fmla="*/ 2147483647 h 46"/>
              <a:gd name="T2" fmla="*/ 2147483647 w 33"/>
              <a:gd name="T3" fmla="*/ 2147483647 h 46"/>
              <a:gd name="T4" fmla="*/ 0 w 33"/>
              <a:gd name="T5" fmla="*/ 2147483647 h 46"/>
              <a:gd name="T6" fmla="*/ 2147483647 w 33"/>
              <a:gd name="T7" fmla="*/ 2147483647 h 46"/>
              <a:gd name="T8" fmla="*/ 2147483647 w 33"/>
              <a:gd name="T9" fmla="*/ 2147483647 h 46"/>
              <a:gd name="T10" fmla="*/ 2147483647 w 33"/>
              <a:gd name="T11" fmla="*/ 2147483647 h 46"/>
              <a:gd name="T12" fmla="*/ 2147483647 w 33"/>
              <a:gd name="T13" fmla="*/ 2147483647 h 46"/>
              <a:gd name="T14" fmla="*/ 2147483647 w 33"/>
              <a:gd name="T15" fmla="*/ 2147483647 h 46"/>
              <a:gd name="T16" fmla="*/ 2147483647 w 33"/>
              <a:gd name="T17" fmla="*/ 0 h 46"/>
              <a:gd name="T18" fmla="*/ 2147483647 w 33"/>
              <a:gd name="T19" fmla="*/ 2147483647 h 46"/>
              <a:gd name="T20" fmla="*/ 2147483647 w 33"/>
              <a:gd name="T21" fmla="*/ 2147483647 h 46"/>
              <a:gd name="T22" fmla="*/ 2147483647 w 33"/>
              <a:gd name="T23" fmla="*/ 2147483647 h 46"/>
              <a:gd name="T24" fmla="*/ 2147483647 w 33"/>
              <a:gd name="T25" fmla="*/ 2147483647 h 46"/>
              <a:gd name="T26" fmla="*/ 2147483647 w 33"/>
              <a:gd name="T27" fmla="*/ 2147483647 h 46"/>
              <a:gd name="T28" fmla="*/ 2147483647 w 33"/>
              <a:gd name="T29" fmla="*/ 2147483647 h 46"/>
              <a:gd name="T30" fmla="*/ 2147483647 w 33"/>
              <a:gd name="T31" fmla="*/ 2147483647 h 46"/>
              <a:gd name="T32" fmla="*/ 2147483647 w 33"/>
              <a:gd name="T33" fmla="*/ 2147483647 h 46"/>
              <a:gd name="T34" fmla="*/ 2147483647 w 33"/>
              <a:gd name="T35" fmla="*/ 2147483647 h 46"/>
              <a:gd name="T36" fmla="*/ 2147483647 w 33"/>
              <a:gd name="T37" fmla="*/ 2147483647 h 46"/>
              <a:gd name="T38" fmla="*/ 2147483647 w 33"/>
              <a:gd name="T39" fmla="*/ 2147483647 h 46"/>
              <a:gd name="T40" fmla="*/ 2147483647 w 33"/>
              <a:gd name="T41" fmla="*/ 2147483647 h 46"/>
              <a:gd name="T42" fmla="*/ 2147483647 w 33"/>
              <a:gd name="T43" fmla="*/ 2147483647 h 46"/>
              <a:gd name="T44" fmla="*/ 2147483647 w 33"/>
              <a:gd name="T45" fmla="*/ 0 h 46"/>
              <a:gd name="T46" fmla="*/ 2147483647 w 33"/>
              <a:gd name="T47" fmla="*/ 2147483647 h 46"/>
              <a:gd name="T48" fmla="*/ 2147483647 w 33"/>
              <a:gd name="T49" fmla="*/ 2147483647 h 46"/>
              <a:gd name="T50" fmla="*/ 2147483647 w 33"/>
              <a:gd name="T51" fmla="*/ 2147483647 h 46"/>
              <a:gd name="T52" fmla="*/ 2147483647 w 33"/>
              <a:gd name="T53" fmla="*/ 2147483647 h 46"/>
              <a:gd name="T54" fmla="*/ 2147483647 w 33"/>
              <a:gd name="T55" fmla="*/ 2147483647 h 46"/>
              <a:gd name="T56" fmla="*/ 2147483647 w 33"/>
              <a:gd name="T57" fmla="*/ 2147483647 h 46"/>
              <a:gd name="T58" fmla="*/ 2147483647 w 33"/>
              <a:gd name="T59" fmla="*/ 2147483647 h 46"/>
              <a:gd name="T60" fmla="*/ 2147483647 w 33"/>
              <a:gd name="T61" fmla="*/ 2147483647 h 46"/>
              <a:gd name="T62" fmla="*/ 2147483647 w 33"/>
              <a:gd name="T63" fmla="*/ 2147483647 h 46"/>
              <a:gd name="T64" fmla="*/ 2147483647 w 33"/>
              <a:gd name="T65" fmla="*/ 2147483647 h 46"/>
              <a:gd name="T66" fmla="*/ 2147483647 w 33"/>
              <a:gd name="T67" fmla="*/ 2147483647 h 46"/>
              <a:gd name="T68" fmla="*/ 2147483647 w 33"/>
              <a:gd name="T69" fmla="*/ 2147483647 h 46"/>
              <a:gd name="T70" fmla="*/ 2147483647 w 33"/>
              <a:gd name="T71" fmla="*/ 2147483647 h 46"/>
              <a:gd name="T72" fmla="*/ 2147483647 w 33"/>
              <a:gd name="T73" fmla="*/ 2147483647 h 46"/>
              <a:gd name="T74" fmla="*/ 2147483647 w 33"/>
              <a:gd name="T75" fmla="*/ 2147483647 h 46"/>
              <a:gd name="T76" fmla="*/ 2147483647 w 33"/>
              <a:gd name="T77" fmla="*/ 2147483647 h 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3"/>
              <a:gd name="T118" fmla="*/ 0 h 46"/>
              <a:gd name="T119" fmla="*/ 33 w 33"/>
              <a:gd name="T120" fmla="*/ 46 h 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3" h="46">
                <a:moveTo>
                  <a:pt x="3" y="32"/>
                </a:moveTo>
                <a:lnTo>
                  <a:pt x="2" y="27"/>
                </a:lnTo>
                <a:lnTo>
                  <a:pt x="0" y="22"/>
                </a:lnTo>
                <a:lnTo>
                  <a:pt x="2" y="17"/>
                </a:lnTo>
                <a:lnTo>
                  <a:pt x="6" y="11"/>
                </a:lnTo>
                <a:lnTo>
                  <a:pt x="11" y="7"/>
                </a:lnTo>
                <a:lnTo>
                  <a:pt x="15" y="4"/>
                </a:lnTo>
                <a:lnTo>
                  <a:pt x="21" y="1"/>
                </a:lnTo>
                <a:lnTo>
                  <a:pt x="23" y="0"/>
                </a:lnTo>
                <a:lnTo>
                  <a:pt x="21" y="1"/>
                </a:lnTo>
                <a:lnTo>
                  <a:pt x="18" y="5"/>
                </a:lnTo>
                <a:lnTo>
                  <a:pt x="14" y="10"/>
                </a:lnTo>
                <a:lnTo>
                  <a:pt x="12" y="15"/>
                </a:lnTo>
                <a:lnTo>
                  <a:pt x="11" y="19"/>
                </a:lnTo>
                <a:lnTo>
                  <a:pt x="11" y="22"/>
                </a:lnTo>
                <a:lnTo>
                  <a:pt x="11" y="24"/>
                </a:lnTo>
                <a:lnTo>
                  <a:pt x="14" y="22"/>
                </a:lnTo>
                <a:lnTo>
                  <a:pt x="18" y="20"/>
                </a:lnTo>
                <a:lnTo>
                  <a:pt x="21" y="15"/>
                </a:lnTo>
                <a:lnTo>
                  <a:pt x="23" y="10"/>
                </a:lnTo>
                <a:lnTo>
                  <a:pt x="27" y="6"/>
                </a:lnTo>
                <a:lnTo>
                  <a:pt x="32" y="2"/>
                </a:lnTo>
                <a:lnTo>
                  <a:pt x="33" y="0"/>
                </a:lnTo>
                <a:lnTo>
                  <a:pt x="33" y="1"/>
                </a:lnTo>
                <a:lnTo>
                  <a:pt x="32" y="7"/>
                </a:lnTo>
                <a:lnTo>
                  <a:pt x="29" y="15"/>
                </a:lnTo>
                <a:lnTo>
                  <a:pt x="27" y="21"/>
                </a:lnTo>
                <a:lnTo>
                  <a:pt x="26" y="26"/>
                </a:lnTo>
                <a:lnTo>
                  <a:pt x="24" y="27"/>
                </a:lnTo>
                <a:lnTo>
                  <a:pt x="24" y="28"/>
                </a:lnTo>
                <a:lnTo>
                  <a:pt x="24" y="32"/>
                </a:lnTo>
                <a:lnTo>
                  <a:pt x="24" y="37"/>
                </a:lnTo>
                <a:lnTo>
                  <a:pt x="24" y="43"/>
                </a:lnTo>
                <a:lnTo>
                  <a:pt x="23" y="46"/>
                </a:lnTo>
                <a:lnTo>
                  <a:pt x="20" y="42"/>
                </a:lnTo>
                <a:lnTo>
                  <a:pt x="15" y="38"/>
                </a:lnTo>
                <a:lnTo>
                  <a:pt x="14" y="36"/>
                </a:lnTo>
                <a:lnTo>
                  <a:pt x="12" y="43"/>
                </a:lnTo>
                <a:lnTo>
                  <a:pt x="3" y="32"/>
                </a:lnTo>
                <a:close/>
              </a:path>
            </a:pathLst>
          </a:custGeom>
          <a:solidFill>
            <a:srgbClr val="FFFFFF"/>
          </a:solidFill>
          <a:ln w="9525">
            <a:solidFill>
              <a:srgbClr val="FF0000"/>
            </a:solidFill>
            <a:round/>
            <a:headEnd/>
            <a:tailEnd/>
          </a:ln>
        </p:spPr>
        <p:txBody>
          <a:bodyPr/>
          <a:lstStyle/>
          <a:p>
            <a:endParaRPr lang="de-CH"/>
          </a:p>
        </p:txBody>
      </p:sp>
      <p:sp>
        <p:nvSpPr>
          <p:cNvPr id="83987" name="Freeform 23"/>
          <p:cNvSpPr>
            <a:spLocks/>
          </p:cNvSpPr>
          <p:nvPr/>
        </p:nvSpPr>
        <p:spPr bwMode="auto">
          <a:xfrm>
            <a:off x="2086149" y="3611538"/>
            <a:ext cx="14287" cy="17462"/>
          </a:xfrm>
          <a:custGeom>
            <a:avLst/>
            <a:gdLst>
              <a:gd name="T0" fmla="*/ 2147483647 w 33"/>
              <a:gd name="T1" fmla="*/ 0 h 40"/>
              <a:gd name="T2" fmla="*/ 2147483647 w 33"/>
              <a:gd name="T3" fmla="*/ 2147483647 h 40"/>
              <a:gd name="T4" fmla="*/ 2147483647 w 33"/>
              <a:gd name="T5" fmla="*/ 2147483647 h 40"/>
              <a:gd name="T6" fmla="*/ 0 w 33"/>
              <a:gd name="T7" fmla="*/ 2147483647 h 40"/>
              <a:gd name="T8" fmla="*/ 2147483647 w 33"/>
              <a:gd name="T9" fmla="*/ 2147483647 h 40"/>
              <a:gd name="T10" fmla="*/ 2147483647 w 33"/>
              <a:gd name="T11" fmla="*/ 2147483647 h 40"/>
              <a:gd name="T12" fmla="*/ 2147483647 w 33"/>
              <a:gd name="T13" fmla="*/ 2147483647 h 40"/>
              <a:gd name="T14" fmla="*/ 2147483647 w 33"/>
              <a:gd name="T15" fmla="*/ 2147483647 h 40"/>
              <a:gd name="T16" fmla="*/ 2147483647 w 33"/>
              <a:gd name="T17" fmla="*/ 2147483647 h 40"/>
              <a:gd name="T18" fmla="*/ 2147483647 w 33"/>
              <a:gd name="T19" fmla="*/ 2147483647 h 40"/>
              <a:gd name="T20" fmla="*/ 2147483647 w 33"/>
              <a:gd name="T21" fmla="*/ 2147483647 h 40"/>
              <a:gd name="T22" fmla="*/ 2147483647 w 33"/>
              <a:gd name="T23" fmla="*/ 2147483647 h 40"/>
              <a:gd name="T24" fmla="*/ 2147483647 w 33"/>
              <a:gd name="T25" fmla="*/ 2147483647 h 40"/>
              <a:gd name="T26" fmla="*/ 2147483647 w 33"/>
              <a:gd name="T27" fmla="*/ 2147483647 h 40"/>
              <a:gd name="T28" fmla="*/ 2147483647 w 33"/>
              <a:gd name="T29" fmla="*/ 2147483647 h 40"/>
              <a:gd name="T30" fmla="*/ 2147483647 w 33"/>
              <a:gd name="T31" fmla="*/ 2147483647 h 40"/>
              <a:gd name="T32" fmla="*/ 2147483647 w 33"/>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0"/>
              <a:gd name="T53" fmla="*/ 33 w 33"/>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0">
                <a:moveTo>
                  <a:pt x="9" y="0"/>
                </a:moveTo>
                <a:lnTo>
                  <a:pt x="7" y="6"/>
                </a:lnTo>
                <a:lnTo>
                  <a:pt x="3" y="19"/>
                </a:lnTo>
                <a:lnTo>
                  <a:pt x="0" y="32"/>
                </a:lnTo>
                <a:lnTo>
                  <a:pt x="2" y="40"/>
                </a:lnTo>
                <a:lnTo>
                  <a:pt x="9" y="37"/>
                </a:lnTo>
                <a:lnTo>
                  <a:pt x="19" y="27"/>
                </a:lnTo>
                <a:lnTo>
                  <a:pt x="28" y="16"/>
                </a:lnTo>
                <a:lnTo>
                  <a:pt x="33" y="11"/>
                </a:lnTo>
                <a:lnTo>
                  <a:pt x="30" y="14"/>
                </a:lnTo>
                <a:lnTo>
                  <a:pt x="24" y="20"/>
                </a:lnTo>
                <a:lnTo>
                  <a:pt x="16" y="25"/>
                </a:lnTo>
                <a:lnTo>
                  <a:pt x="10" y="26"/>
                </a:lnTo>
                <a:lnTo>
                  <a:pt x="9" y="21"/>
                </a:lnTo>
                <a:lnTo>
                  <a:pt x="7" y="13"/>
                </a:lnTo>
                <a:lnTo>
                  <a:pt x="9" y="4"/>
                </a:lnTo>
                <a:lnTo>
                  <a:pt x="9" y="0"/>
                </a:lnTo>
                <a:close/>
              </a:path>
            </a:pathLst>
          </a:custGeom>
          <a:solidFill>
            <a:srgbClr val="FFFFFF"/>
          </a:solidFill>
          <a:ln w="9525">
            <a:solidFill>
              <a:srgbClr val="FF0000"/>
            </a:solidFill>
            <a:round/>
            <a:headEnd/>
            <a:tailEnd/>
          </a:ln>
        </p:spPr>
        <p:txBody>
          <a:bodyPr/>
          <a:lstStyle/>
          <a:p>
            <a:endParaRPr lang="de-CH"/>
          </a:p>
        </p:txBody>
      </p:sp>
      <p:sp>
        <p:nvSpPr>
          <p:cNvPr id="83988" name="Freeform 24"/>
          <p:cNvSpPr>
            <a:spLocks/>
          </p:cNvSpPr>
          <p:nvPr/>
        </p:nvSpPr>
        <p:spPr bwMode="auto">
          <a:xfrm>
            <a:off x="2143299" y="3617888"/>
            <a:ext cx="12700" cy="12700"/>
          </a:xfrm>
          <a:custGeom>
            <a:avLst/>
            <a:gdLst>
              <a:gd name="T0" fmla="*/ 0 w 26"/>
              <a:gd name="T1" fmla="*/ 0 h 31"/>
              <a:gd name="T2" fmla="*/ 2147483647 w 26"/>
              <a:gd name="T3" fmla="*/ 2147483647 h 31"/>
              <a:gd name="T4" fmla="*/ 2147483647 w 26"/>
              <a:gd name="T5" fmla="*/ 2147483647 h 31"/>
              <a:gd name="T6" fmla="*/ 2147483647 w 26"/>
              <a:gd name="T7" fmla="*/ 2147483647 h 31"/>
              <a:gd name="T8" fmla="*/ 2147483647 w 26"/>
              <a:gd name="T9" fmla="*/ 2147483647 h 31"/>
              <a:gd name="T10" fmla="*/ 2147483647 w 26"/>
              <a:gd name="T11" fmla="*/ 2147483647 h 31"/>
              <a:gd name="T12" fmla="*/ 2147483647 w 26"/>
              <a:gd name="T13" fmla="*/ 2147483647 h 31"/>
              <a:gd name="T14" fmla="*/ 2147483647 w 26"/>
              <a:gd name="T15" fmla="*/ 2147483647 h 31"/>
              <a:gd name="T16" fmla="*/ 2147483647 w 26"/>
              <a:gd name="T17" fmla="*/ 2147483647 h 31"/>
              <a:gd name="T18" fmla="*/ 2147483647 w 26"/>
              <a:gd name="T19" fmla="*/ 2147483647 h 31"/>
              <a:gd name="T20" fmla="*/ 2147483647 w 26"/>
              <a:gd name="T21" fmla="*/ 2147483647 h 31"/>
              <a:gd name="T22" fmla="*/ 2147483647 w 26"/>
              <a:gd name="T23" fmla="*/ 2147483647 h 31"/>
              <a:gd name="T24" fmla="*/ 0 w 26"/>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31"/>
              <a:gd name="T41" fmla="*/ 26 w 26"/>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31">
                <a:moveTo>
                  <a:pt x="0" y="0"/>
                </a:moveTo>
                <a:lnTo>
                  <a:pt x="3" y="1"/>
                </a:lnTo>
                <a:lnTo>
                  <a:pt x="9" y="5"/>
                </a:lnTo>
                <a:lnTo>
                  <a:pt x="17" y="10"/>
                </a:lnTo>
                <a:lnTo>
                  <a:pt x="21" y="16"/>
                </a:lnTo>
                <a:lnTo>
                  <a:pt x="24" y="22"/>
                </a:lnTo>
                <a:lnTo>
                  <a:pt x="26" y="26"/>
                </a:lnTo>
                <a:lnTo>
                  <a:pt x="26" y="30"/>
                </a:lnTo>
                <a:lnTo>
                  <a:pt x="24" y="31"/>
                </a:lnTo>
                <a:lnTo>
                  <a:pt x="20" y="27"/>
                </a:lnTo>
                <a:lnTo>
                  <a:pt x="11" y="16"/>
                </a:lnTo>
                <a:lnTo>
                  <a:pt x="3" y="5"/>
                </a:lnTo>
                <a:lnTo>
                  <a:pt x="0" y="0"/>
                </a:lnTo>
                <a:close/>
              </a:path>
            </a:pathLst>
          </a:custGeom>
          <a:solidFill>
            <a:srgbClr val="FFFFFF"/>
          </a:solidFill>
          <a:ln w="9525">
            <a:solidFill>
              <a:srgbClr val="FF0000"/>
            </a:solidFill>
            <a:round/>
            <a:headEnd/>
            <a:tailEnd/>
          </a:ln>
        </p:spPr>
        <p:txBody>
          <a:bodyPr/>
          <a:lstStyle/>
          <a:p>
            <a:endParaRPr lang="de-CH"/>
          </a:p>
        </p:txBody>
      </p:sp>
      <p:sp>
        <p:nvSpPr>
          <p:cNvPr id="83989" name="Freeform 25"/>
          <p:cNvSpPr>
            <a:spLocks/>
          </p:cNvSpPr>
          <p:nvPr/>
        </p:nvSpPr>
        <p:spPr bwMode="auto">
          <a:xfrm>
            <a:off x="2125836" y="3617888"/>
            <a:ext cx="17463" cy="9525"/>
          </a:xfrm>
          <a:custGeom>
            <a:avLst/>
            <a:gdLst>
              <a:gd name="T0" fmla="*/ 2147483647 w 39"/>
              <a:gd name="T1" fmla="*/ 2147483647 h 25"/>
              <a:gd name="T2" fmla="*/ 2147483647 w 39"/>
              <a:gd name="T3" fmla="*/ 2147483647 h 25"/>
              <a:gd name="T4" fmla="*/ 2147483647 w 39"/>
              <a:gd name="T5" fmla="*/ 2147483647 h 25"/>
              <a:gd name="T6" fmla="*/ 2147483647 w 39"/>
              <a:gd name="T7" fmla="*/ 2147483647 h 25"/>
              <a:gd name="T8" fmla="*/ 2147483647 w 39"/>
              <a:gd name="T9" fmla="*/ 2147483647 h 25"/>
              <a:gd name="T10" fmla="*/ 2147483647 w 39"/>
              <a:gd name="T11" fmla="*/ 2147483647 h 25"/>
              <a:gd name="T12" fmla="*/ 2147483647 w 39"/>
              <a:gd name="T13" fmla="*/ 2147483647 h 25"/>
              <a:gd name="T14" fmla="*/ 2147483647 w 39"/>
              <a:gd name="T15" fmla="*/ 2147483647 h 25"/>
              <a:gd name="T16" fmla="*/ 2147483647 w 39"/>
              <a:gd name="T17" fmla="*/ 2147483647 h 25"/>
              <a:gd name="T18" fmla="*/ 2147483647 w 39"/>
              <a:gd name="T19" fmla="*/ 2147483647 h 25"/>
              <a:gd name="T20" fmla="*/ 2147483647 w 39"/>
              <a:gd name="T21" fmla="*/ 2147483647 h 25"/>
              <a:gd name="T22" fmla="*/ 2147483647 w 39"/>
              <a:gd name="T23" fmla="*/ 2147483647 h 25"/>
              <a:gd name="T24" fmla="*/ 2147483647 w 39"/>
              <a:gd name="T25" fmla="*/ 2147483647 h 25"/>
              <a:gd name="T26" fmla="*/ 2147483647 w 39"/>
              <a:gd name="T27" fmla="*/ 2147483647 h 25"/>
              <a:gd name="T28" fmla="*/ 2147483647 w 39"/>
              <a:gd name="T29" fmla="*/ 2147483647 h 25"/>
              <a:gd name="T30" fmla="*/ 2147483647 w 39"/>
              <a:gd name="T31" fmla="*/ 2147483647 h 25"/>
              <a:gd name="T32" fmla="*/ 2147483647 w 39"/>
              <a:gd name="T33" fmla="*/ 2147483647 h 25"/>
              <a:gd name="T34" fmla="*/ 2147483647 w 39"/>
              <a:gd name="T35" fmla="*/ 2147483647 h 25"/>
              <a:gd name="T36" fmla="*/ 2147483647 w 39"/>
              <a:gd name="T37" fmla="*/ 2147483647 h 25"/>
              <a:gd name="T38" fmla="*/ 2147483647 w 39"/>
              <a:gd name="T39" fmla="*/ 2147483647 h 25"/>
              <a:gd name="T40" fmla="*/ 2147483647 w 39"/>
              <a:gd name="T41" fmla="*/ 2147483647 h 25"/>
              <a:gd name="T42" fmla="*/ 2147483647 w 39"/>
              <a:gd name="T43" fmla="*/ 2147483647 h 25"/>
              <a:gd name="T44" fmla="*/ 2147483647 w 39"/>
              <a:gd name="T45" fmla="*/ 2147483647 h 25"/>
              <a:gd name="T46" fmla="*/ 2147483647 w 39"/>
              <a:gd name="T47" fmla="*/ 2147483647 h 25"/>
              <a:gd name="T48" fmla="*/ 0 w 39"/>
              <a:gd name="T49" fmla="*/ 2147483647 h 25"/>
              <a:gd name="T50" fmla="*/ 2147483647 w 39"/>
              <a:gd name="T51" fmla="*/ 2147483647 h 25"/>
              <a:gd name="T52" fmla="*/ 2147483647 w 39"/>
              <a:gd name="T53" fmla="*/ 0 h 25"/>
              <a:gd name="T54" fmla="*/ 2147483647 w 39"/>
              <a:gd name="T55" fmla="*/ 2147483647 h 25"/>
              <a:gd name="T56" fmla="*/ 2147483647 w 39"/>
              <a:gd name="T57" fmla="*/ 2147483647 h 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9"/>
              <a:gd name="T88" fmla="*/ 0 h 25"/>
              <a:gd name="T89" fmla="*/ 39 w 39"/>
              <a:gd name="T90" fmla="*/ 25 h 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9" h="25">
                <a:moveTo>
                  <a:pt x="30" y="1"/>
                </a:moveTo>
                <a:lnTo>
                  <a:pt x="31" y="2"/>
                </a:lnTo>
                <a:lnTo>
                  <a:pt x="34" y="6"/>
                </a:lnTo>
                <a:lnTo>
                  <a:pt x="37" y="11"/>
                </a:lnTo>
                <a:lnTo>
                  <a:pt x="39" y="15"/>
                </a:lnTo>
                <a:lnTo>
                  <a:pt x="37" y="17"/>
                </a:lnTo>
                <a:lnTo>
                  <a:pt x="36" y="18"/>
                </a:lnTo>
                <a:lnTo>
                  <a:pt x="33" y="17"/>
                </a:lnTo>
                <a:lnTo>
                  <a:pt x="31" y="16"/>
                </a:lnTo>
                <a:lnTo>
                  <a:pt x="27" y="13"/>
                </a:lnTo>
                <a:lnTo>
                  <a:pt x="23" y="10"/>
                </a:lnTo>
                <a:lnTo>
                  <a:pt x="17" y="6"/>
                </a:lnTo>
                <a:lnTo>
                  <a:pt x="15" y="5"/>
                </a:lnTo>
                <a:lnTo>
                  <a:pt x="15" y="6"/>
                </a:lnTo>
                <a:lnTo>
                  <a:pt x="14" y="9"/>
                </a:lnTo>
                <a:lnTo>
                  <a:pt x="14" y="12"/>
                </a:lnTo>
                <a:lnTo>
                  <a:pt x="15" y="16"/>
                </a:lnTo>
                <a:lnTo>
                  <a:pt x="17" y="18"/>
                </a:lnTo>
                <a:lnTo>
                  <a:pt x="17" y="22"/>
                </a:lnTo>
                <a:lnTo>
                  <a:pt x="17" y="23"/>
                </a:lnTo>
                <a:lnTo>
                  <a:pt x="15" y="25"/>
                </a:lnTo>
                <a:lnTo>
                  <a:pt x="11" y="21"/>
                </a:lnTo>
                <a:lnTo>
                  <a:pt x="6" y="15"/>
                </a:lnTo>
                <a:lnTo>
                  <a:pt x="2" y="7"/>
                </a:lnTo>
                <a:lnTo>
                  <a:pt x="0" y="5"/>
                </a:lnTo>
                <a:lnTo>
                  <a:pt x="9" y="12"/>
                </a:lnTo>
                <a:lnTo>
                  <a:pt x="11" y="0"/>
                </a:lnTo>
                <a:lnTo>
                  <a:pt x="29" y="9"/>
                </a:lnTo>
                <a:lnTo>
                  <a:pt x="30" y="1"/>
                </a:lnTo>
                <a:close/>
              </a:path>
            </a:pathLst>
          </a:custGeom>
          <a:solidFill>
            <a:srgbClr val="FFFFFF"/>
          </a:solidFill>
          <a:ln w="9525">
            <a:solidFill>
              <a:srgbClr val="FF0000"/>
            </a:solidFill>
            <a:round/>
            <a:headEnd/>
            <a:tailEnd/>
          </a:ln>
        </p:spPr>
        <p:txBody>
          <a:bodyPr/>
          <a:lstStyle/>
          <a:p>
            <a:endParaRPr lang="de-CH"/>
          </a:p>
        </p:txBody>
      </p:sp>
      <p:sp>
        <p:nvSpPr>
          <p:cNvPr id="83990" name="Freeform 26"/>
          <p:cNvSpPr>
            <a:spLocks/>
          </p:cNvSpPr>
          <p:nvPr/>
        </p:nvSpPr>
        <p:spPr bwMode="auto">
          <a:xfrm>
            <a:off x="2135361" y="3603600"/>
            <a:ext cx="4763" cy="7938"/>
          </a:xfrm>
          <a:custGeom>
            <a:avLst/>
            <a:gdLst>
              <a:gd name="T0" fmla="*/ 0 w 13"/>
              <a:gd name="T1" fmla="*/ 0 h 18"/>
              <a:gd name="T2" fmla="*/ 2147483647 w 13"/>
              <a:gd name="T3" fmla="*/ 2147483647 h 18"/>
              <a:gd name="T4" fmla="*/ 2147483647 w 13"/>
              <a:gd name="T5" fmla="*/ 2147483647 h 18"/>
              <a:gd name="T6" fmla="*/ 2147483647 w 13"/>
              <a:gd name="T7" fmla="*/ 2147483647 h 18"/>
              <a:gd name="T8" fmla="*/ 2147483647 w 13"/>
              <a:gd name="T9" fmla="*/ 2147483647 h 18"/>
              <a:gd name="T10" fmla="*/ 2147483647 w 13"/>
              <a:gd name="T11" fmla="*/ 2147483647 h 18"/>
              <a:gd name="T12" fmla="*/ 2147483647 w 13"/>
              <a:gd name="T13" fmla="*/ 2147483647 h 18"/>
              <a:gd name="T14" fmla="*/ 2147483647 w 13"/>
              <a:gd name="T15" fmla="*/ 2147483647 h 18"/>
              <a:gd name="T16" fmla="*/ 2147483647 w 13"/>
              <a:gd name="T17" fmla="*/ 2147483647 h 18"/>
              <a:gd name="T18" fmla="*/ 0 w 13"/>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8"/>
              <a:gd name="T32" fmla="*/ 13 w 13"/>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8">
                <a:moveTo>
                  <a:pt x="0" y="0"/>
                </a:moveTo>
                <a:lnTo>
                  <a:pt x="2" y="1"/>
                </a:lnTo>
                <a:lnTo>
                  <a:pt x="6" y="2"/>
                </a:lnTo>
                <a:lnTo>
                  <a:pt x="10" y="6"/>
                </a:lnTo>
                <a:lnTo>
                  <a:pt x="13" y="12"/>
                </a:lnTo>
                <a:lnTo>
                  <a:pt x="13" y="17"/>
                </a:lnTo>
                <a:lnTo>
                  <a:pt x="13" y="18"/>
                </a:lnTo>
                <a:lnTo>
                  <a:pt x="12" y="18"/>
                </a:lnTo>
                <a:lnTo>
                  <a:pt x="0" y="0"/>
                </a:lnTo>
                <a:close/>
              </a:path>
            </a:pathLst>
          </a:custGeom>
          <a:solidFill>
            <a:srgbClr val="FFFFFF"/>
          </a:solidFill>
          <a:ln w="9525">
            <a:solidFill>
              <a:srgbClr val="FF0000"/>
            </a:solidFill>
            <a:round/>
            <a:headEnd/>
            <a:tailEnd/>
          </a:ln>
        </p:spPr>
        <p:txBody>
          <a:bodyPr/>
          <a:lstStyle/>
          <a:p>
            <a:endParaRPr lang="de-CH"/>
          </a:p>
        </p:txBody>
      </p:sp>
      <p:sp>
        <p:nvSpPr>
          <p:cNvPr id="83991" name="Freeform 27"/>
          <p:cNvSpPr>
            <a:spLocks/>
          </p:cNvSpPr>
          <p:nvPr/>
        </p:nvSpPr>
        <p:spPr bwMode="auto">
          <a:xfrm>
            <a:off x="2157586" y="3667100"/>
            <a:ext cx="4763" cy="6350"/>
          </a:xfrm>
          <a:custGeom>
            <a:avLst/>
            <a:gdLst>
              <a:gd name="T0" fmla="*/ 2147483647 w 11"/>
              <a:gd name="T1" fmla="*/ 0 h 17"/>
              <a:gd name="T2" fmla="*/ 2147483647 w 11"/>
              <a:gd name="T3" fmla="*/ 0 h 17"/>
              <a:gd name="T4" fmla="*/ 2147483647 w 11"/>
              <a:gd name="T5" fmla="*/ 0 h 17"/>
              <a:gd name="T6" fmla="*/ 2147483647 w 11"/>
              <a:gd name="T7" fmla="*/ 2147483647 h 17"/>
              <a:gd name="T8" fmla="*/ 2147483647 w 11"/>
              <a:gd name="T9" fmla="*/ 2147483647 h 17"/>
              <a:gd name="T10" fmla="*/ 0 w 11"/>
              <a:gd name="T11" fmla="*/ 2147483647 h 17"/>
              <a:gd name="T12" fmla="*/ 0 w 11"/>
              <a:gd name="T13" fmla="*/ 2147483647 h 17"/>
              <a:gd name="T14" fmla="*/ 0 w 11"/>
              <a:gd name="T15" fmla="*/ 2147483647 h 17"/>
              <a:gd name="T16" fmla="*/ 0 w 11"/>
              <a:gd name="T17" fmla="*/ 2147483647 h 17"/>
              <a:gd name="T18" fmla="*/ 2147483647 w 11"/>
              <a:gd name="T19" fmla="*/ 2147483647 h 17"/>
              <a:gd name="T20" fmla="*/ 2147483647 w 11"/>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7"/>
              <a:gd name="T35" fmla="*/ 11 w 11"/>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7">
                <a:moveTo>
                  <a:pt x="11" y="0"/>
                </a:moveTo>
                <a:lnTo>
                  <a:pt x="9" y="0"/>
                </a:lnTo>
                <a:lnTo>
                  <a:pt x="6" y="0"/>
                </a:lnTo>
                <a:lnTo>
                  <a:pt x="3" y="1"/>
                </a:lnTo>
                <a:lnTo>
                  <a:pt x="2" y="3"/>
                </a:lnTo>
                <a:lnTo>
                  <a:pt x="0" y="7"/>
                </a:lnTo>
                <a:lnTo>
                  <a:pt x="0" y="12"/>
                </a:lnTo>
                <a:lnTo>
                  <a:pt x="0" y="16"/>
                </a:lnTo>
                <a:lnTo>
                  <a:pt x="0" y="17"/>
                </a:lnTo>
                <a:lnTo>
                  <a:pt x="3" y="13"/>
                </a:lnTo>
                <a:lnTo>
                  <a:pt x="11" y="0"/>
                </a:lnTo>
                <a:close/>
              </a:path>
            </a:pathLst>
          </a:custGeom>
          <a:solidFill>
            <a:srgbClr val="FFFFFF"/>
          </a:solidFill>
          <a:ln w="9525">
            <a:solidFill>
              <a:srgbClr val="FF0000"/>
            </a:solidFill>
            <a:round/>
            <a:headEnd/>
            <a:tailEnd/>
          </a:ln>
        </p:spPr>
        <p:txBody>
          <a:bodyPr/>
          <a:lstStyle/>
          <a:p>
            <a:endParaRPr lang="de-CH"/>
          </a:p>
        </p:txBody>
      </p:sp>
      <p:sp>
        <p:nvSpPr>
          <p:cNvPr id="83992" name="Freeform 28"/>
          <p:cNvSpPr>
            <a:spLocks/>
          </p:cNvSpPr>
          <p:nvPr/>
        </p:nvSpPr>
        <p:spPr bwMode="auto">
          <a:xfrm>
            <a:off x="2052811" y="3665513"/>
            <a:ext cx="7938" cy="6350"/>
          </a:xfrm>
          <a:custGeom>
            <a:avLst/>
            <a:gdLst>
              <a:gd name="T0" fmla="*/ 0 w 18"/>
              <a:gd name="T1" fmla="*/ 2147483647 h 17"/>
              <a:gd name="T2" fmla="*/ 2147483647 w 18"/>
              <a:gd name="T3" fmla="*/ 2147483647 h 17"/>
              <a:gd name="T4" fmla="*/ 2147483647 w 18"/>
              <a:gd name="T5" fmla="*/ 0 h 17"/>
              <a:gd name="T6" fmla="*/ 2147483647 w 18"/>
              <a:gd name="T7" fmla="*/ 0 h 17"/>
              <a:gd name="T8" fmla="*/ 2147483647 w 18"/>
              <a:gd name="T9" fmla="*/ 2147483647 h 17"/>
              <a:gd name="T10" fmla="*/ 2147483647 w 18"/>
              <a:gd name="T11" fmla="*/ 2147483647 h 17"/>
              <a:gd name="T12" fmla="*/ 2147483647 w 18"/>
              <a:gd name="T13" fmla="*/ 2147483647 h 17"/>
              <a:gd name="T14" fmla="*/ 2147483647 w 18"/>
              <a:gd name="T15" fmla="*/ 2147483647 h 17"/>
              <a:gd name="T16" fmla="*/ 2147483647 w 18"/>
              <a:gd name="T17" fmla="*/ 2147483647 h 17"/>
              <a:gd name="T18" fmla="*/ 2147483647 w 18"/>
              <a:gd name="T19" fmla="*/ 2147483647 h 17"/>
              <a:gd name="T20" fmla="*/ 0 w 18"/>
              <a:gd name="T21" fmla="*/ 214748364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7"/>
              <a:gd name="T35" fmla="*/ 18 w 1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7">
                <a:moveTo>
                  <a:pt x="0" y="2"/>
                </a:moveTo>
                <a:lnTo>
                  <a:pt x="1" y="1"/>
                </a:lnTo>
                <a:lnTo>
                  <a:pt x="3" y="0"/>
                </a:lnTo>
                <a:lnTo>
                  <a:pt x="7" y="0"/>
                </a:lnTo>
                <a:lnTo>
                  <a:pt x="10" y="1"/>
                </a:lnTo>
                <a:lnTo>
                  <a:pt x="13" y="5"/>
                </a:lnTo>
                <a:lnTo>
                  <a:pt x="16" y="11"/>
                </a:lnTo>
                <a:lnTo>
                  <a:pt x="18" y="15"/>
                </a:lnTo>
                <a:lnTo>
                  <a:pt x="18" y="17"/>
                </a:lnTo>
                <a:lnTo>
                  <a:pt x="10" y="17"/>
                </a:lnTo>
                <a:lnTo>
                  <a:pt x="0" y="2"/>
                </a:lnTo>
                <a:close/>
              </a:path>
            </a:pathLst>
          </a:custGeom>
          <a:solidFill>
            <a:srgbClr val="FFFFFF"/>
          </a:solidFill>
          <a:ln w="9525">
            <a:solidFill>
              <a:srgbClr val="FF0000"/>
            </a:solidFill>
            <a:round/>
            <a:headEnd/>
            <a:tailEnd/>
          </a:ln>
        </p:spPr>
        <p:txBody>
          <a:bodyPr/>
          <a:lstStyle/>
          <a:p>
            <a:endParaRPr lang="de-CH"/>
          </a:p>
        </p:txBody>
      </p:sp>
      <p:sp>
        <p:nvSpPr>
          <p:cNvPr id="83993" name="Freeform 29"/>
          <p:cNvSpPr>
            <a:spLocks/>
          </p:cNvSpPr>
          <p:nvPr/>
        </p:nvSpPr>
        <p:spPr bwMode="auto">
          <a:xfrm>
            <a:off x="2109961" y="3706788"/>
            <a:ext cx="11113" cy="4762"/>
          </a:xfrm>
          <a:custGeom>
            <a:avLst/>
            <a:gdLst>
              <a:gd name="T0" fmla="*/ 2147483647 w 22"/>
              <a:gd name="T1" fmla="*/ 0 h 10"/>
              <a:gd name="T2" fmla="*/ 2147483647 w 22"/>
              <a:gd name="T3" fmla="*/ 2147483647 h 10"/>
              <a:gd name="T4" fmla="*/ 2147483647 w 22"/>
              <a:gd name="T5" fmla="*/ 2147483647 h 10"/>
              <a:gd name="T6" fmla="*/ 0 w 22"/>
              <a:gd name="T7" fmla="*/ 2147483647 h 10"/>
              <a:gd name="T8" fmla="*/ 0 w 22"/>
              <a:gd name="T9" fmla="*/ 2147483647 h 10"/>
              <a:gd name="T10" fmla="*/ 2147483647 w 22"/>
              <a:gd name="T11" fmla="*/ 2147483647 h 10"/>
              <a:gd name="T12" fmla="*/ 2147483647 w 22"/>
              <a:gd name="T13" fmla="*/ 2147483647 h 10"/>
              <a:gd name="T14" fmla="*/ 2147483647 w 22"/>
              <a:gd name="T15" fmla="*/ 2147483647 h 10"/>
              <a:gd name="T16" fmla="*/ 2147483647 w 22"/>
              <a:gd name="T17" fmla="*/ 2147483647 h 10"/>
              <a:gd name="T18" fmla="*/ 2147483647 w 22"/>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0"/>
              <a:gd name="T32" fmla="*/ 22 w 2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0">
                <a:moveTo>
                  <a:pt x="22" y="0"/>
                </a:moveTo>
                <a:lnTo>
                  <a:pt x="3" y="6"/>
                </a:lnTo>
                <a:lnTo>
                  <a:pt x="1" y="8"/>
                </a:lnTo>
                <a:lnTo>
                  <a:pt x="0" y="9"/>
                </a:lnTo>
                <a:lnTo>
                  <a:pt x="0" y="10"/>
                </a:lnTo>
                <a:lnTo>
                  <a:pt x="3" y="10"/>
                </a:lnTo>
                <a:lnTo>
                  <a:pt x="10" y="8"/>
                </a:lnTo>
                <a:lnTo>
                  <a:pt x="16" y="4"/>
                </a:lnTo>
                <a:lnTo>
                  <a:pt x="20" y="1"/>
                </a:lnTo>
                <a:lnTo>
                  <a:pt x="22" y="0"/>
                </a:lnTo>
                <a:close/>
              </a:path>
            </a:pathLst>
          </a:custGeom>
          <a:solidFill>
            <a:srgbClr val="FFFFFF"/>
          </a:solidFill>
          <a:ln w="9525">
            <a:solidFill>
              <a:srgbClr val="FF0000"/>
            </a:solidFill>
            <a:round/>
            <a:headEnd/>
            <a:tailEnd/>
          </a:ln>
        </p:spPr>
        <p:txBody>
          <a:bodyPr/>
          <a:lstStyle/>
          <a:p>
            <a:endParaRPr lang="de-CH"/>
          </a:p>
        </p:txBody>
      </p:sp>
      <p:sp>
        <p:nvSpPr>
          <p:cNvPr id="83994" name="Freeform 30"/>
          <p:cNvSpPr>
            <a:spLocks/>
          </p:cNvSpPr>
          <p:nvPr/>
        </p:nvSpPr>
        <p:spPr bwMode="auto">
          <a:xfrm>
            <a:off x="2106786" y="3727425"/>
            <a:ext cx="26988" cy="15875"/>
          </a:xfrm>
          <a:custGeom>
            <a:avLst/>
            <a:gdLst>
              <a:gd name="T0" fmla="*/ 2147483647 w 61"/>
              <a:gd name="T1" fmla="*/ 0 h 38"/>
              <a:gd name="T2" fmla="*/ 2147483647 w 61"/>
              <a:gd name="T3" fmla="*/ 2147483647 h 38"/>
              <a:gd name="T4" fmla="*/ 2147483647 w 61"/>
              <a:gd name="T5" fmla="*/ 2147483647 h 38"/>
              <a:gd name="T6" fmla="*/ 2147483647 w 61"/>
              <a:gd name="T7" fmla="*/ 2147483647 h 38"/>
              <a:gd name="T8" fmla="*/ 2147483647 w 61"/>
              <a:gd name="T9" fmla="*/ 2147483647 h 38"/>
              <a:gd name="T10" fmla="*/ 2147483647 w 61"/>
              <a:gd name="T11" fmla="*/ 2147483647 h 38"/>
              <a:gd name="T12" fmla="*/ 2147483647 w 61"/>
              <a:gd name="T13" fmla="*/ 2147483647 h 38"/>
              <a:gd name="T14" fmla="*/ 2147483647 w 61"/>
              <a:gd name="T15" fmla="*/ 2147483647 h 38"/>
              <a:gd name="T16" fmla="*/ 2147483647 w 61"/>
              <a:gd name="T17" fmla="*/ 2147483647 h 38"/>
              <a:gd name="T18" fmla="*/ 0 w 61"/>
              <a:gd name="T19" fmla="*/ 2147483647 h 38"/>
              <a:gd name="T20" fmla="*/ 2147483647 w 61"/>
              <a:gd name="T21" fmla="*/ 2147483647 h 38"/>
              <a:gd name="T22" fmla="*/ 2147483647 w 61"/>
              <a:gd name="T23" fmla="*/ 2147483647 h 38"/>
              <a:gd name="T24" fmla="*/ 2147483647 w 61"/>
              <a:gd name="T25" fmla="*/ 2147483647 h 38"/>
              <a:gd name="T26" fmla="*/ 2147483647 w 61"/>
              <a:gd name="T27" fmla="*/ 2147483647 h 38"/>
              <a:gd name="T28" fmla="*/ 2147483647 w 61"/>
              <a:gd name="T29" fmla="*/ 2147483647 h 38"/>
              <a:gd name="T30" fmla="*/ 2147483647 w 61"/>
              <a:gd name="T31" fmla="*/ 2147483647 h 38"/>
              <a:gd name="T32" fmla="*/ 2147483647 w 61"/>
              <a:gd name="T33" fmla="*/ 2147483647 h 38"/>
              <a:gd name="T34" fmla="*/ 2147483647 w 61"/>
              <a:gd name="T35" fmla="*/ 2147483647 h 38"/>
              <a:gd name="T36" fmla="*/ 2147483647 w 61"/>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38"/>
              <a:gd name="T59" fmla="*/ 61 w 61"/>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38">
                <a:moveTo>
                  <a:pt x="57" y="0"/>
                </a:moveTo>
                <a:lnTo>
                  <a:pt x="55" y="2"/>
                </a:lnTo>
                <a:lnTo>
                  <a:pt x="51" y="7"/>
                </a:lnTo>
                <a:lnTo>
                  <a:pt x="43" y="12"/>
                </a:lnTo>
                <a:lnTo>
                  <a:pt x="34" y="15"/>
                </a:lnTo>
                <a:lnTo>
                  <a:pt x="25" y="17"/>
                </a:lnTo>
                <a:lnTo>
                  <a:pt x="18" y="19"/>
                </a:lnTo>
                <a:lnTo>
                  <a:pt x="12" y="20"/>
                </a:lnTo>
                <a:lnTo>
                  <a:pt x="11" y="20"/>
                </a:lnTo>
                <a:lnTo>
                  <a:pt x="0" y="38"/>
                </a:lnTo>
                <a:lnTo>
                  <a:pt x="3" y="38"/>
                </a:lnTo>
                <a:lnTo>
                  <a:pt x="9" y="38"/>
                </a:lnTo>
                <a:lnTo>
                  <a:pt x="18" y="36"/>
                </a:lnTo>
                <a:lnTo>
                  <a:pt x="27" y="34"/>
                </a:lnTo>
                <a:lnTo>
                  <a:pt x="37" y="29"/>
                </a:lnTo>
                <a:lnTo>
                  <a:pt x="46" y="23"/>
                </a:lnTo>
                <a:lnTo>
                  <a:pt x="55" y="17"/>
                </a:lnTo>
                <a:lnTo>
                  <a:pt x="61" y="12"/>
                </a:lnTo>
                <a:lnTo>
                  <a:pt x="57" y="0"/>
                </a:lnTo>
                <a:close/>
              </a:path>
            </a:pathLst>
          </a:custGeom>
          <a:solidFill>
            <a:srgbClr val="FFFFFF"/>
          </a:solidFill>
          <a:ln w="9525">
            <a:solidFill>
              <a:srgbClr val="FF0000"/>
            </a:solidFill>
            <a:round/>
            <a:headEnd/>
            <a:tailEnd/>
          </a:ln>
        </p:spPr>
        <p:txBody>
          <a:bodyPr/>
          <a:lstStyle/>
          <a:p>
            <a:endParaRPr lang="de-CH"/>
          </a:p>
        </p:txBody>
      </p:sp>
      <p:sp>
        <p:nvSpPr>
          <p:cNvPr id="83995" name="Freeform 31"/>
          <p:cNvSpPr>
            <a:spLocks/>
          </p:cNvSpPr>
          <p:nvPr/>
        </p:nvSpPr>
        <p:spPr bwMode="auto">
          <a:xfrm>
            <a:off x="1978199" y="3741713"/>
            <a:ext cx="82550" cy="26987"/>
          </a:xfrm>
          <a:custGeom>
            <a:avLst/>
            <a:gdLst>
              <a:gd name="T0" fmla="*/ 2147483647 w 180"/>
              <a:gd name="T1" fmla="*/ 0 h 68"/>
              <a:gd name="T2" fmla="*/ 2147483647 w 180"/>
              <a:gd name="T3" fmla="*/ 2147483647 h 68"/>
              <a:gd name="T4" fmla="*/ 2147483647 w 180"/>
              <a:gd name="T5" fmla="*/ 2147483647 h 68"/>
              <a:gd name="T6" fmla="*/ 2147483647 w 180"/>
              <a:gd name="T7" fmla="*/ 2147483647 h 68"/>
              <a:gd name="T8" fmla="*/ 2147483647 w 180"/>
              <a:gd name="T9" fmla="*/ 2147483647 h 68"/>
              <a:gd name="T10" fmla="*/ 2147483647 w 180"/>
              <a:gd name="T11" fmla="*/ 2147483647 h 68"/>
              <a:gd name="T12" fmla="*/ 2147483647 w 180"/>
              <a:gd name="T13" fmla="*/ 2147483647 h 68"/>
              <a:gd name="T14" fmla="*/ 2147483647 w 180"/>
              <a:gd name="T15" fmla="*/ 2147483647 h 68"/>
              <a:gd name="T16" fmla="*/ 2147483647 w 180"/>
              <a:gd name="T17" fmla="*/ 2147483647 h 68"/>
              <a:gd name="T18" fmla="*/ 2147483647 w 180"/>
              <a:gd name="T19" fmla="*/ 2147483647 h 68"/>
              <a:gd name="T20" fmla="*/ 2147483647 w 180"/>
              <a:gd name="T21" fmla="*/ 2147483647 h 68"/>
              <a:gd name="T22" fmla="*/ 2147483647 w 180"/>
              <a:gd name="T23" fmla="*/ 2147483647 h 68"/>
              <a:gd name="T24" fmla="*/ 2147483647 w 180"/>
              <a:gd name="T25" fmla="*/ 2147483647 h 68"/>
              <a:gd name="T26" fmla="*/ 2147483647 w 180"/>
              <a:gd name="T27" fmla="*/ 2147483647 h 68"/>
              <a:gd name="T28" fmla="*/ 2147483647 w 180"/>
              <a:gd name="T29" fmla="*/ 2147483647 h 68"/>
              <a:gd name="T30" fmla="*/ 2147483647 w 180"/>
              <a:gd name="T31" fmla="*/ 2147483647 h 68"/>
              <a:gd name="T32" fmla="*/ 2147483647 w 180"/>
              <a:gd name="T33" fmla="*/ 2147483647 h 68"/>
              <a:gd name="T34" fmla="*/ 2147483647 w 180"/>
              <a:gd name="T35" fmla="*/ 2147483647 h 68"/>
              <a:gd name="T36" fmla="*/ 2147483647 w 180"/>
              <a:gd name="T37" fmla="*/ 2147483647 h 68"/>
              <a:gd name="T38" fmla="*/ 0 w 180"/>
              <a:gd name="T39" fmla="*/ 2147483647 h 68"/>
              <a:gd name="T40" fmla="*/ 0 w 180"/>
              <a:gd name="T41" fmla="*/ 2147483647 h 68"/>
              <a:gd name="T42" fmla="*/ 2147483647 w 180"/>
              <a:gd name="T43" fmla="*/ 2147483647 h 68"/>
              <a:gd name="T44" fmla="*/ 2147483647 w 180"/>
              <a:gd name="T45" fmla="*/ 2147483647 h 68"/>
              <a:gd name="T46" fmla="*/ 2147483647 w 180"/>
              <a:gd name="T47" fmla="*/ 2147483647 h 68"/>
              <a:gd name="T48" fmla="*/ 2147483647 w 180"/>
              <a:gd name="T49" fmla="*/ 2147483647 h 68"/>
              <a:gd name="T50" fmla="*/ 2147483647 w 180"/>
              <a:gd name="T51" fmla="*/ 2147483647 h 68"/>
              <a:gd name="T52" fmla="*/ 2147483647 w 180"/>
              <a:gd name="T53" fmla="*/ 2147483647 h 68"/>
              <a:gd name="T54" fmla="*/ 2147483647 w 180"/>
              <a:gd name="T55" fmla="*/ 2147483647 h 68"/>
              <a:gd name="T56" fmla="*/ 2147483647 w 180"/>
              <a:gd name="T57" fmla="*/ 2147483647 h 68"/>
              <a:gd name="T58" fmla="*/ 2147483647 w 180"/>
              <a:gd name="T59" fmla="*/ 2147483647 h 68"/>
              <a:gd name="T60" fmla="*/ 2147483647 w 180"/>
              <a:gd name="T61" fmla="*/ 2147483647 h 68"/>
              <a:gd name="T62" fmla="*/ 2147483647 w 180"/>
              <a:gd name="T63" fmla="*/ 2147483647 h 68"/>
              <a:gd name="T64" fmla="*/ 2147483647 w 180"/>
              <a:gd name="T65" fmla="*/ 2147483647 h 68"/>
              <a:gd name="T66" fmla="*/ 2147483647 w 180"/>
              <a:gd name="T67" fmla="*/ 2147483647 h 68"/>
              <a:gd name="T68" fmla="*/ 2147483647 w 180"/>
              <a:gd name="T69" fmla="*/ 2147483647 h 68"/>
              <a:gd name="T70" fmla="*/ 2147483647 w 180"/>
              <a:gd name="T71" fmla="*/ 2147483647 h 68"/>
              <a:gd name="T72" fmla="*/ 2147483647 w 180"/>
              <a:gd name="T73" fmla="*/ 2147483647 h 68"/>
              <a:gd name="T74" fmla="*/ 2147483647 w 180"/>
              <a:gd name="T75" fmla="*/ 2147483647 h 68"/>
              <a:gd name="T76" fmla="*/ 2147483647 w 180"/>
              <a:gd name="T77" fmla="*/ 2147483647 h 68"/>
              <a:gd name="T78" fmla="*/ 2147483647 w 180"/>
              <a:gd name="T79" fmla="*/ 2147483647 h 68"/>
              <a:gd name="T80" fmla="*/ 2147483647 w 180"/>
              <a:gd name="T81" fmla="*/ 2147483647 h 68"/>
              <a:gd name="T82" fmla="*/ 2147483647 w 180"/>
              <a:gd name="T83" fmla="*/ 2147483647 h 68"/>
              <a:gd name="T84" fmla="*/ 2147483647 w 180"/>
              <a:gd name="T85" fmla="*/ 2147483647 h 68"/>
              <a:gd name="T86" fmla="*/ 2147483647 w 180"/>
              <a:gd name="T87" fmla="*/ 2147483647 h 68"/>
              <a:gd name="T88" fmla="*/ 2147483647 w 180"/>
              <a:gd name="T89" fmla="*/ 0 h 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0"/>
              <a:gd name="T136" fmla="*/ 0 h 68"/>
              <a:gd name="T137" fmla="*/ 180 w 180"/>
              <a:gd name="T138" fmla="*/ 68 h 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0" h="68">
                <a:moveTo>
                  <a:pt x="180" y="0"/>
                </a:moveTo>
                <a:lnTo>
                  <a:pt x="177" y="1"/>
                </a:lnTo>
                <a:lnTo>
                  <a:pt x="168" y="4"/>
                </a:lnTo>
                <a:lnTo>
                  <a:pt x="156" y="8"/>
                </a:lnTo>
                <a:lnTo>
                  <a:pt x="141" y="13"/>
                </a:lnTo>
                <a:lnTo>
                  <a:pt x="125" y="17"/>
                </a:lnTo>
                <a:lnTo>
                  <a:pt x="110" y="21"/>
                </a:lnTo>
                <a:lnTo>
                  <a:pt x="95" y="25"/>
                </a:lnTo>
                <a:lnTo>
                  <a:pt x="84" y="26"/>
                </a:lnTo>
                <a:lnTo>
                  <a:pt x="74" y="27"/>
                </a:lnTo>
                <a:lnTo>
                  <a:pt x="64" y="29"/>
                </a:lnTo>
                <a:lnTo>
                  <a:pt x="52" y="30"/>
                </a:lnTo>
                <a:lnTo>
                  <a:pt x="41" y="31"/>
                </a:lnTo>
                <a:lnTo>
                  <a:pt x="29" y="32"/>
                </a:lnTo>
                <a:lnTo>
                  <a:pt x="21" y="34"/>
                </a:lnTo>
                <a:lnTo>
                  <a:pt x="15" y="35"/>
                </a:lnTo>
                <a:lnTo>
                  <a:pt x="10" y="36"/>
                </a:lnTo>
                <a:lnTo>
                  <a:pt x="6" y="36"/>
                </a:lnTo>
                <a:lnTo>
                  <a:pt x="1" y="36"/>
                </a:lnTo>
                <a:lnTo>
                  <a:pt x="0" y="39"/>
                </a:lnTo>
                <a:lnTo>
                  <a:pt x="0" y="45"/>
                </a:lnTo>
                <a:lnTo>
                  <a:pt x="1" y="53"/>
                </a:lnTo>
                <a:lnTo>
                  <a:pt x="3" y="61"/>
                </a:lnTo>
                <a:lnTo>
                  <a:pt x="3" y="66"/>
                </a:lnTo>
                <a:lnTo>
                  <a:pt x="3" y="68"/>
                </a:lnTo>
                <a:lnTo>
                  <a:pt x="4" y="65"/>
                </a:lnTo>
                <a:lnTo>
                  <a:pt x="7" y="57"/>
                </a:lnTo>
                <a:lnTo>
                  <a:pt x="12" y="50"/>
                </a:lnTo>
                <a:lnTo>
                  <a:pt x="19" y="46"/>
                </a:lnTo>
                <a:lnTo>
                  <a:pt x="25" y="46"/>
                </a:lnTo>
                <a:lnTo>
                  <a:pt x="32" y="45"/>
                </a:lnTo>
                <a:lnTo>
                  <a:pt x="41" y="43"/>
                </a:lnTo>
                <a:lnTo>
                  <a:pt x="52" y="42"/>
                </a:lnTo>
                <a:lnTo>
                  <a:pt x="62" y="41"/>
                </a:lnTo>
                <a:lnTo>
                  <a:pt x="73" y="39"/>
                </a:lnTo>
                <a:lnTo>
                  <a:pt x="83" y="36"/>
                </a:lnTo>
                <a:lnTo>
                  <a:pt x="93" y="34"/>
                </a:lnTo>
                <a:lnTo>
                  <a:pt x="104" y="30"/>
                </a:lnTo>
                <a:lnTo>
                  <a:pt x="117" y="25"/>
                </a:lnTo>
                <a:lnTo>
                  <a:pt x="132" y="19"/>
                </a:lnTo>
                <a:lnTo>
                  <a:pt x="145" y="14"/>
                </a:lnTo>
                <a:lnTo>
                  <a:pt x="159" y="9"/>
                </a:lnTo>
                <a:lnTo>
                  <a:pt x="169" y="4"/>
                </a:lnTo>
                <a:lnTo>
                  <a:pt x="177" y="1"/>
                </a:lnTo>
                <a:lnTo>
                  <a:pt x="180" y="0"/>
                </a:lnTo>
                <a:close/>
              </a:path>
            </a:pathLst>
          </a:custGeom>
          <a:solidFill>
            <a:srgbClr val="FFFFFF"/>
          </a:solidFill>
          <a:ln w="9525">
            <a:solidFill>
              <a:srgbClr val="FF0000"/>
            </a:solidFill>
            <a:round/>
            <a:headEnd/>
            <a:tailEnd/>
          </a:ln>
        </p:spPr>
        <p:txBody>
          <a:bodyPr/>
          <a:lstStyle/>
          <a:p>
            <a:endParaRPr lang="de-CH"/>
          </a:p>
        </p:txBody>
      </p:sp>
      <p:sp>
        <p:nvSpPr>
          <p:cNvPr id="83996" name="Freeform 32"/>
          <p:cNvSpPr>
            <a:spLocks/>
          </p:cNvSpPr>
          <p:nvPr/>
        </p:nvSpPr>
        <p:spPr bwMode="auto">
          <a:xfrm>
            <a:off x="2149649" y="3938563"/>
            <a:ext cx="60325" cy="112712"/>
          </a:xfrm>
          <a:custGeom>
            <a:avLst/>
            <a:gdLst>
              <a:gd name="T0" fmla="*/ 2147483647 w 127"/>
              <a:gd name="T1" fmla="*/ 0 h 283"/>
              <a:gd name="T2" fmla="*/ 2147483647 w 127"/>
              <a:gd name="T3" fmla="*/ 2147483647 h 283"/>
              <a:gd name="T4" fmla="*/ 2147483647 w 127"/>
              <a:gd name="T5" fmla="*/ 2147483647 h 283"/>
              <a:gd name="T6" fmla="*/ 2147483647 w 127"/>
              <a:gd name="T7" fmla="*/ 2147483647 h 283"/>
              <a:gd name="T8" fmla="*/ 2147483647 w 127"/>
              <a:gd name="T9" fmla="*/ 2147483647 h 283"/>
              <a:gd name="T10" fmla="*/ 2147483647 w 127"/>
              <a:gd name="T11" fmla="*/ 2147483647 h 283"/>
              <a:gd name="T12" fmla="*/ 2147483647 w 127"/>
              <a:gd name="T13" fmla="*/ 2147483647 h 283"/>
              <a:gd name="T14" fmla="*/ 2147483647 w 127"/>
              <a:gd name="T15" fmla="*/ 2147483647 h 283"/>
              <a:gd name="T16" fmla="*/ 2147483647 w 127"/>
              <a:gd name="T17" fmla="*/ 2147483647 h 283"/>
              <a:gd name="T18" fmla="*/ 0 w 127"/>
              <a:gd name="T19" fmla="*/ 2147483647 h 283"/>
              <a:gd name="T20" fmla="*/ 2147483647 w 127"/>
              <a:gd name="T21" fmla="*/ 2147483647 h 283"/>
              <a:gd name="T22" fmla="*/ 2147483647 w 127"/>
              <a:gd name="T23" fmla="*/ 2147483647 h 283"/>
              <a:gd name="T24" fmla="*/ 2147483647 w 127"/>
              <a:gd name="T25" fmla="*/ 2147483647 h 283"/>
              <a:gd name="T26" fmla="*/ 2147483647 w 127"/>
              <a:gd name="T27" fmla="*/ 2147483647 h 283"/>
              <a:gd name="T28" fmla="*/ 2147483647 w 127"/>
              <a:gd name="T29" fmla="*/ 2147483647 h 283"/>
              <a:gd name="T30" fmla="*/ 2147483647 w 127"/>
              <a:gd name="T31" fmla="*/ 2147483647 h 283"/>
              <a:gd name="T32" fmla="*/ 2147483647 w 127"/>
              <a:gd name="T33" fmla="*/ 2147483647 h 283"/>
              <a:gd name="T34" fmla="*/ 2147483647 w 127"/>
              <a:gd name="T35" fmla="*/ 2147483647 h 283"/>
              <a:gd name="T36" fmla="*/ 2147483647 w 127"/>
              <a:gd name="T37" fmla="*/ 0 h 2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
              <a:gd name="T58" fmla="*/ 0 h 283"/>
              <a:gd name="T59" fmla="*/ 127 w 127"/>
              <a:gd name="T60" fmla="*/ 283 h 2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 h="283">
                <a:moveTo>
                  <a:pt x="81" y="0"/>
                </a:moveTo>
                <a:lnTo>
                  <a:pt x="85" y="9"/>
                </a:lnTo>
                <a:lnTo>
                  <a:pt x="97" y="31"/>
                </a:lnTo>
                <a:lnTo>
                  <a:pt x="109" y="61"/>
                </a:lnTo>
                <a:lnTo>
                  <a:pt x="115" y="91"/>
                </a:lnTo>
                <a:lnTo>
                  <a:pt x="119" y="133"/>
                </a:lnTo>
                <a:lnTo>
                  <a:pt x="122" y="190"/>
                </a:lnTo>
                <a:lnTo>
                  <a:pt x="125" y="238"/>
                </a:lnTo>
                <a:lnTo>
                  <a:pt x="127" y="259"/>
                </a:lnTo>
                <a:lnTo>
                  <a:pt x="0" y="283"/>
                </a:lnTo>
                <a:lnTo>
                  <a:pt x="110" y="253"/>
                </a:lnTo>
                <a:lnTo>
                  <a:pt x="110" y="229"/>
                </a:lnTo>
                <a:lnTo>
                  <a:pt x="109" y="177"/>
                </a:lnTo>
                <a:lnTo>
                  <a:pt x="107" y="122"/>
                </a:lnTo>
                <a:lnTo>
                  <a:pt x="106" y="87"/>
                </a:lnTo>
                <a:lnTo>
                  <a:pt x="101" y="65"/>
                </a:lnTo>
                <a:lnTo>
                  <a:pt x="92" y="36"/>
                </a:lnTo>
                <a:lnTo>
                  <a:pt x="84" y="11"/>
                </a:lnTo>
                <a:lnTo>
                  <a:pt x="81" y="0"/>
                </a:lnTo>
                <a:close/>
              </a:path>
            </a:pathLst>
          </a:custGeom>
          <a:solidFill>
            <a:srgbClr val="FFFFFF"/>
          </a:solidFill>
          <a:ln w="9525">
            <a:solidFill>
              <a:srgbClr val="FF0000"/>
            </a:solidFill>
            <a:round/>
            <a:headEnd/>
            <a:tailEnd/>
          </a:ln>
        </p:spPr>
        <p:txBody>
          <a:bodyPr/>
          <a:lstStyle/>
          <a:p>
            <a:endParaRPr lang="de-CH"/>
          </a:p>
        </p:txBody>
      </p:sp>
      <p:sp>
        <p:nvSpPr>
          <p:cNvPr id="83997" name="Freeform 33"/>
          <p:cNvSpPr>
            <a:spLocks/>
          </p:cNvSpPr>
          <p:nvPr/>
        </p:nvSpPr>
        <p:spPr bwMode="auto">
          <a:xfrm>
            <a:off x="2479849" y="3924275"/>
            <a:ext cx="80962" cy="20638"/>
          </a:xfrm>
          <a:custGeom>
            <a:avLst/>
            <a:gdLst>
              <a:gd name="T0" fmla="*/ 2147483647 w 180"/>
              <a:gd name="T1" fmla="*/ 2147483647 h 52"/>
              <a:gd name="T2" fmla="*/ 2147483647 w 180"/>
              <a:gd name="T3" fmla="*/ 2147483647 h 52"/>
              <a:gd name="T4" fmla="*/ 2147483647 w 180"/>
              <a:gd name="T5" fmla="*/ 2147483647 h 52"/>
              <a:gd name="T6" fmla="*/ 2147483647 w 180"/>
              <a:gd name="T7" fmla="*/ 2147483647 h 52"/>
              <a:gd name="T8" fmla="*/ 2147483647 w 180"/>
              <a:gd name="T9" fmla="*/ 2147483647 h 52"/>
              <a:gd name="T10" fmla="*/ 2147483647 w 180"/>
              <a:gd name="T11" fmla="*/ 2147483647 h 52"/>
              <a:gd name="T12" fmla="*/ 2147483647 w 180"/>
              <a:gd name="T13" fmla="*/ 2147483647 h 52"/>
              <a:gd name="T14" fmla="*/ 2147483647 w 180"/>
              <a:gd name="T15" fmla="*/ 2147483647 h 52"/>
              <a:gd name="T16" fmla="*/ 2147483647 w 180"/>
              <a:gd name="T17" fmla="*/ 2147483647 h 52"/>
              <a:gd name="T18" fmla="*/ 2147483647 w 180"/>
              <a:gd name="T19" fmla="*/ 2147483647 h 52"/>
              <a:gd name="T20" fmla="*/ 2147483647 w 180"/>
              <a:gd name="T21" fmla="*/ 2147483647 h 52"/>
              <a:gd name="T22" fmla="*/ 2147483647 w 180"/>
              <a:gd name="T23" fmla="*/ 0 h 52"/>
              <a:gd name="T24" fmla="*/ 2147483647 w 180"/>
              <a:gd name="T25" fmla="*/ 0 h 52"/>
              <a:gd name="T26" fmla="*/ 2147483647 w 180"/>
              <a:gd name="T27" fmla="*/ 2147483647 h 52"/>
              <a:gd name="T28" fmla="*/ 2147483647 w 180"/>
              <a:gd name="T29" fmla="*/ 2147483647 h 52"/>
              <a:gd name="T30" fmla="*/ 2147483647 w 180"/>
              <a:gd name="T31" fmla="*/ 2147483647 h 52"/>
              <a:gd name="T32" fmla="*/ 2147483647 w 180"/>
              <a:gd name="T33" fmla="*/ 2147483647 h 52"/>
              <a:gd name="T34" fmla="*/ 2147483647 w 180"/>
              <a:gd name="T35" fmla="*/ 2147483647 h 52"/>
              <a:gd name="T36" fmla="*/ 2147483647 w 180"/>
              <a:gd name="T37" fmla="*/ 2147483647 h 52"/>
              <a:gd name="T38" fmla="*/ 2147483647 w 180"/>
              <a:gd name="T39" fmla="*/ 2147483647 h 52"/>
              <a:gd name="T40" fmla="*/ 2147483647 w 180"/>
              <a:gd name="T41" fmla="*/ 2147483647 h 52"/>
              <a:gd name="T42" fmla="*/ 2147483647 w 180"/>
              <a:gd name="T43" fmla="*/ 2147483647 h 52"/>
              <a:gd name="T44" fmla="*/ 2147483647 w 180"/>
              <a:gd name="T45" fmla="*/ 2147483647 h 52"/>
              <a:gd name="T46" fmla="*/ 2147483647 w 180"/>
              <a:gd name="T47" fmla="*/ 2147483647 h 52"/>
              <a:gd name="T48" fmla="*/ 2147483647 w 180"/>
              <a:gd name="T49" fmla="*/ 2147483647 h 52"/>
              <a:gd name="T50" fmla="*/ 2147483647 w 180"/>
              <a:gd name="T51" fmla="*/ 2147483647 h 52"/>
              <a:gd name="T52" fmla="*/ 2147483647 w 180"/>
              <a:gd name="T53" fmla="*/ 2147483647 h 52"/>
              <a:gd name="T54" fmla="*/ 2147483647 w 180"/>
              <a:gd name="T55" fmla="*/ 2147483647 h 52"/>
              <a:gd name="T56" fmla="*/ 2147483647 w 180"/>
              <a:gd name="T57" fmla="*/ 2147483647 h 52"/>
              <a:gd name="T58" fmla="*/ 2147483647 w 180"/>
              <a:gd name="T59" fmla="*/ 2147483647 h 52"/>
              <a:gd name="T60" fmla="*/ 2147483647 w 180"/>
              <a:gd name="T61" fmla="*/ 2147483647 h 52"/>
              <a:gd name="T62" fmla="*/ 2147483647 w 180"/>
              <a:gd name="T63" fmla="*/ 2147483647 h 52"/>
              <a:gd name="T64" fmla="*/ 2147483647 w 180"/>
              <a:gd name="T65" fmla="*/ 2147483647 h 52"/>
              <a:gd name="T66" fmla="*/ 2147483647 w 180"/>
              <a:gd name="T67" fmla="*/ 2147483647 h 52"/>
              <a:gd name="T68" fmla="*/ 2147483647 w 180"/>
              <a:gd name="T69" fmla="*/ 2147483647 h 52"/>
              <a:gd name="T70" fmla="*/ 2147483647 w 180"/>
              <a:gd name="T71" fmla="*/ 2147483647 h 52"/>
              <a:gd name="T72" fmla="*/ 2147483647 w 180"/>
              <a:gd name="T73" fmla="*/ 2147483647 h 52"/>
              <a:gd name="T74" fmla="*/ 2147483647 w 180"/>
              <a:gd name="T75" fmla="*/ 2147483647 h 52"/>
              <a:gd name="T76" fmla="*/ 2147483647 w 180"/>
              <a:gd name="T77" fmla="*/ 2147483647 h 52"/>
              <a:gd name="T78" fmla="*/ 2147483647 w 180"/>
              <a:gd name="T79" fmla="*/ 2147483647 h 52"/>
              <a:gd name="T80" fmla="*/ 2147483647 w 180"/>
              <a:gd name="T81" fmla="*/ 2147483647 h 52"/>
              <a:gd name="T82" fmla="*/ 2147483647 w 180"/>
              <a:gd name="T83" fmla="*/ 2147483647 h 52"/>
              <a:gd name="T84" fmla="*/ 2147483647 w 180"/>
              <a:gd name="T85" fmla="*/ 2147483647 h 52"/>
              <a:gd name="T86" fmla="*/ 2147483647 w 180"/>
              <a:gd name="T87" fmla="*/ 2147483647 h 52"/>
              <a:gd name="T88" fmla="*/ 2147483647 w 180"/>
              <a:gd name="T89" fmla="*/ 2147483647 h 52"/>
              <a:gd name="T90" fmla="*/ 2147483647 w 180"/>
              <a:gd name="T91" fmla="*/ 2147483647 h 52"/>
              <a:gd name="T92" fmla="*/ 2147483647 w 180"/>
              <a:gd name="T93" fmla="*/ 2147483647 h 52"/>
              <a:gd name="T94" fmla="*/ 0 w 180"/>
              <a:gd name="T95" fmla="*/ 2147483647 h 52"/>
              <a:gd name="T96" fmla="*/ 2147483647 w 180"/>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0"/>
              <a:gd name="T148" fmla="*/ 0 h 52"/>
              <a:gd name="T149" fmla="*/ 180 w 180"/>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0" h="52">
                <a:moveTo>
                  <a:pt x="3" y="21"/>
                </a:moveTo>
                <a:lnTo>
                  <a:pt x="9" y="16"/>
                </a:lnTo>
                <a:lnTo>
                  <a:pt x="16" y="11"/>
                </a:lnTo>
                <a:lnTo>
                  <a:pt x="25" y="9"/>
                </a:lnTo>
                <a:lnTo>
                  <a:pt x="34" y="7"/>
                </a:lnTo>
                <a:lnTo>
                  <a:pt x="43" y="6"/>
                </a:lnTo>
                <a:lnTo>
                  <a:pt x="50" y="6"/>
                </a:lnTo>
                <a:lnTo>
                  <a:pt x="59" y="6"/>
                </a:lnTo>
                <a:lnTo>
                  <a:pt x="65" y="5"/>
                </a:lnTo>
                <a:lnTo>
                  <a:pt x="73" y="3"/>
                </a:lnTo>
                <a:lnTo>
                  <a:pt x="77" y="1"/>
                </a:lnTo>
                <a:lnTo>
                  <a:pt x="83" y="0"/>
                </a:lnTo>
                <a:lnTo>
                  <a:pt x="89" y="0"/>
                </a:lnTo>
                <a:lnTo>
                  <a:pt x="96" y="1"/>
                </a:lnTo>
                <a:lnTo>
                  <a:pt x="107" y="3"/>
                </a:lnTo>
                <a:lnTo>
                  <a:pt x="117" y="4"/>
                </a:lnTo>
                <a:lnTo>
                  <a:pt x="126" y="4"/>
                </a:lnTo>
                <a:lnTo>
                  <a:pt x="136" y="4"/>
                </a:lnTo>
                <a:lnTo>
                  <a:pt x="148" y="4"/>
                </a:lnTo>
                <a:lnTo>
                  <a:pt x="160" y="4"/>
                </a:lnTo>
                <a:lnTo>
                  <a:pt x="169" y="4"/>
                </a:lnTo>
                <a:lnTo>
                  <a:pt x="174" y="4"/>
                </a:lnTo>
                <a:lnTo>
                  <a:pt x="178" y="4"/>
                </a:lnTo>
                <a:lnTo>
                  <a:pt x="180" y="6"/>
                </a:lnTo>
                <a:lnTo>
                  <a:pt x="178" y="7"/>
                </a:lnTo>
                <a:lnTo>
                  <a:pt x="175" y="9"/>
                </a:lnTo>
                <a:lnTo>
                  <a:pt x="169" y="10"/>
                </a:lnTo>
                <a:lnTo>
                  <a:pt x="163" y="11"/>
                </a:lnTo>
                <a:lnTo>
                  <a:pt x="156" y="11"/>
                </a:lnTo>
                <a:lnTo>
                  <a:pt x="147" y="12"/>
                </a:lnTo>
                <a:lnTo>
                  <a:pt x="139" y="12"/>
                </a:lnTo>
                <a:lnTo>
                  <a:pt x="132" y="12"/>
                </a:lnTo>
                <a:lnTo>
                  <a:pt x="125" y="12"/>
                </a:lnTo>
                <a:lnTo>
                  <a:pt x="113" y="15"/>
                </a:lnTo>
                <a:lnTo>
                  <a:pt x="102" y="21"/>
                </a:lnTo>
                <a:lnTo>
                  <a:pt x="93" y="29"/>
                </a:lnTo>
                <a:lnTo>
                  <a:pt x="86" y="34"/>
                </a:lnTo>
                <a:lnTo>
                  <a:pt x="79" y="38"/>
                </a:lnTo>
                <a:lnTo>
                  <a:pt x="68" y="45"/>
                </a:lnTo>
                <a:lnTo>
                  <a:pt x="55" y="50"/>
                </a:lnTo>
                <a:lnTo>
                  <a:pt x="44" y="52"/>
                </a:lnTo>
                <a:lnTo>
                  <a:pt x="38" y="52"/>
                </a:lnTo>
                <a:lnTo>
                  <a:pt x="31" y="50"/>
                </a:lnTo>
                <a:lnTo>
                  <a:pt x="22" y="47"/>
                </a:lnTo>
                <a:lnTo>
                  <a:pt x="15" y="43"/>
                </a:lnTo>
                <a:lnTo>
                  <a:pt x="7" y="40"/>
                </a:lnTo>
                <a:lnTo>
                  <a:pt x="1" y="34"/>
                </a:lnTo>
                <a:lnTo>
                  <a:pt x="0" y="27"/>
                </a:lnTo>
                <a:lnTo>
                  <a:pt x="3" y="21"/>
                </a:lnTo>
                <a:close/>
              </a:path>
            </a:pathLst>
          </a:custGeom>
          <a:solidFill>
            <a:srgbClr val="FFFFFF"/>
          </a:solidFill>
          <a:ln w="9525">
            <a:solidFill>
              <a:srgbClr val="FF0000"/>
            </a:solidFill>
            <a:round/>
            <a:headEnd/>
            <a:tailEnd/>
          </a:ln>
        </p:spPr>
        <p:txBody>
          <a:bodyPr/>
          <a:lstStyle/>
          <a:p>
            <a:endParaRPr lang="de-CH"/>
          </a:p>
        </p:txBody>
      </p:sp>
      <p:sp>
        <p:nvSpPr>
          <p:cNvPr id="83998" name="Freeform 34"/>
          <p:cNvSpPr>
            <a:spLocks/>
          </p:cNvSpPr>
          <p:nvPr/>
        </p:nvSpPr>
        <p:spPr bwMode="auto">
          <a:xfrm>
            <a:off x="2079799" y="3843313"/>
            <a:ext cx="66675" cy="90487"/>
          </a:xfrm>
          <a:custGeom>
            <a:avLst/>
            <a:gdLst>
              <a:gd name="T0" fmla="*/ 2147483647 w 143"/>
              <a:gd name="T1" fmla="*/ 0 h 224"/>
              <a:gd name="T2" fmla="*/ 2147483647 w 143"/>
              <a:gd name="T3" fmla="*/ 2147483647 h 224"/>
              <a:gd name="T4" fmla="*/ 2147483647 w 143"/>
              <a:gd name="T5" fmla="*/ 2147483647 h 224"/>
              <a:gd name="T6" fmla="*/ 2147483647 w 143"/>
              <a:gd name="T7" fmla="*/ 2147483647 h 224"/>
              <a:gd name="T8" fmla="*/ 2147483647 w 143"/>
              <a:gd name="T9" fmla="*/ 2147483647 h 224"/>
              <a:gd name="T10" fmla="*/ 2147483647 w 143"/>
              <a:gd name="T11" fmla="*/ 2147483647 h 224"/>
              <a:gd name="T12" fmla="*/ 2147483647 w 143"/>
              <a:gd name="T13" fmla="*/ 2147483647 h 224"/>
              <a:gd name="T14" fmla="*/ 2147483647 w 143"/>
              <a:gd name="T15" fmla="*/ 2147483647 h 224"/>
              <a:gd name="T16" fmla="*/ 2147483647 w 143"/>
              <a:gd name="T17" fmla="*/ 2147483647 h 224"/>
              <a:gd name="T18" fmla="*/ 0 w 143"/>
              <a:gd name="T19" fmla="*/ 2147483647 h 224"/>
              <a:gd name="T20" fmla="*/ 2147483647 w 143"/>
              <a:gd name="T21" fmla="*/ 2147483647 h 224"/>
              <a:gd name="T22" fmla="*/ 2147483647 w 143"/>
              <a:gd name="T23" fmla="*/ 2147483647 h 224"/>
              <a:gd name="T24" fmla="*/ 2147483647 w 143"/>
              <a:gd name="T25" fmla="*/ 2147483647 h 224"/>
              <a:gd name="T26" fmla="*/ 2147483647 w 143"/>
              <a:gd name="T27" fmla="*/ 2147483647 h 224"/>
              <a:gd name="T28" fmla="*/ 2147483647 w 143"/>
              <a:gd name="T29" fmla="*/ 2147483647 h 224"/>
              <a:gd name="T30" fmla="*/ 2147483647 w 143"/>
              <a:gd name="T31" fmla="*/ 2147483647 h 224"/>
              <a:gd name="T32" fmla="*/ 2147483647 w 143"/>
              <a:gd name="T33" fmla="*/ 2147483647 h 224"/>
              <a:gd name="T34" fmla="*/ 2147483647 w 143"/>
              <a:gd name="T35" fmla="*/ 2147483647 h 224"/>
              <a:gd name="T36" fmla="*/ 2147483647 w 143"/>
              <a:gd name="T37" fmla="*/ 2147483647 h 224"/>
              <a:gd name="T38" fmla="*/ 2147483647 w 143"/>
              <a:gd name="T39" fmla="*/ 2147483647 h 224"/>
              <a:gd name="T40" fmla="*/ 2147483647 w 143"/>
              <a:gd name="T41" fmla="*/ 2147483647 h 224"/>
              <a:gd name="T42" fmla="*/ 2147483647 w 143"/>
              <a:gd name="T43" fmla="*/ 2147483647 h 224"/>
              <a:gd name="T44" fmla="*/ 2147483647 w 143"/>
              <a:gd name="T45" fmla="*/ 2147483647 h 224"/>
              <a:gd name="T46" fmla="*/ 2147483647 w 143"/>
              <a:gd name="T47" fmla="*/ 2147483647 h 224"/>
              <a:gd name="T48" fmla="*/ 2147483647 w 143"/>
              <a:gd name="T49" fmla="*/ 2147483647 h 224"/>
              <a:gd name="T50" fmla="*/ 2147483647 w 143"/>
              <a:gd name="T51" fmla="*/ 2147483647 h 224"/>
              <a:gd name="T52" fmla="*/ 2147483647 w 143"/>
              <a:gd name="T53" fmla="*/ 0 h 2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3"/>
              <a:gd name="T82" fmla="*/ 0 h 224"/>
              <a:gd name="T83" fmla="*/ 143 w 143"/>
              <a:gd name="T84" fmla="*/ 224 h 2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3" h="224">
                <a:moveTo>
                  <a:pt x="143" y="0"/>
                </a:moveTo>
                <a:lnTo>
                  <a:pt x="138" y="15"/>
                </a:lnTo>
                <a:lnTo>
                  <a:pt x="128" y="50"/>
                </a:lnTo>
                <a:lnTo>
                  <a:pt x="115" y="92"/>
                </a:lnTo>
                <a:lnTo>
                  <a:pt x="103" y="129"/>
                </a:lnTo>
                <a:lnTo>
                  <a:pt x="91" y="161"/>
                </a:lnTo>
                <a:lnTo>
                  <a:pt x="80" y="192"/>
                </a:lnTo>
                <a:lnTo>
                  <a:pt x="70" y="216"/>
                </a:lnTo>
                <a:lnTo>
                  <a:pt x="67" y="224"/>
                </a:lnTo>
                <a:lnTo>
                  <a:pt x="0" y="36"/>
                </a:lnTo>
                <a:lnTo>
                  <a:pt x="3" y="32"/>
                </a:lnTo>
                <a:lnTo>
                  <a:pt x="8" y="25"/>
                </a:lnTo>
                <a:lnTo>
                  <a:pt x="15" y="20"/>
                </a:lnTo>
                <a:lnTo>
                  <a:pt x="19" y="21"/>
                </a:lnTo>
                <a:lnTo>
                  <a:pt x="24" y="29"/>
                </a:lnTo>
                <a:lnTo>
                  <a:pt x="28" y="34"/>
                </a:lnTo>
                <a:lnTo>
                  <a:pt x="31" y="37"/>
                </a:lnTo>
                <a:lnTo>
                  <a:pt x="33" y="39"/>
                </a:lnTo>
                <a:lnTo>
                  <a:pt x="89" y="14"/>
                </a:lnTo>
                <a:lnTo>
                  <a:pt x="91" y="15"/>
                </a:lnTo>
                <a:lnTo>
                  <a:pt x="95" y="20"/>
                </a:lnTo>
                <a:lnTo>
                  <a:pt x="101" y="24"/>
                </a:lnTo>
                <a:lnTo>
                  <a:pt x="107" y="27"/>
                </a:lnTo>
                <a:lnTo>
                  <a:pt x="115" y="24"/>
                </a:lnTo>
                <a:lnTo>
                  <a:pt x="128" y="14"/>
                </a:lnTo>
                <a:lnTo>
                  <a:pt x="138" y="5"/>
                </a:lnTo>
                <a:lnTo>
                  <a:pt x="143" y="0"/>
                </a:lnTo>
                <a:close/>
              </a:path>
            </a:pathLst>
          </a:custGeom>
          <a:solidFill>
            <a:srgbClr val="FFFFFF"/>
          </a:solidFill>
          <a:ln w="9525">
            <a:solidFill>
              <a:srgbClr val="FF0000"/>
            </a:solidFill>
            <a:round/>
            <a:headEnd/>
            <a:tailEnd/>
          </a:ln>
        </p:spPr>
        <p:txBody>
          <a:bodyPr/>
          <a:lstStyle/>
          <a:p>
            <a:endParaRPr lang="de-CH"/>
          </a:p>
        </p:txBody>
      </p:sp>
      <p:sp>
        <p:nvSpPr>
          <p:cNvPr id="83999" name="Freeform 35"/>
          <p:cNvSpPr>
            <a:spLocks/>
          </p:cNvSpPr>
          <p:nvPr/>
        </p:nvSpPr>
        <p:spPr bwMode="auto">
          <a:xfrm>
            <a:off x="2103611" y="3963963"/>
            <a:ext cx="15875" cy="12700"/>
          </a:xfrm>
          <a:custGeom>
            <a:avLst/>
            <a:gdLst>
              <a:gd name="T0" fmla="*/ 2147483647 w 34"/>
              <a:gd name="T1" fmla="*/ 2147483647 h 29"/>
              <a:gd name="T2" fmla="*/ 2147483647 w 34"/>
              <a:gd name="T3" fmla="*/ 2147483647 h 29"/>
              <a:gd name="T4" fmla="*/ 2147483647 w 34"/>
              <a:gd name="T5" fmla="*/ 2147483647 h 29"/>
              <a:gd name="T6" fmla="*/ 2147483647 w 34"/>
              <a:gd name="T7" fmla="*/ 2147483647 h 29"/>
              <a:gd name="T8" fmla="*/ 2147483647 w 34"/>
              <a:gd name="T9" fmla="*/ 2147483647 h 29"/>
              <a:gd name="T10" fmla="*/ 2147483647 w 34"/>
              <a:gd name="T11" fmla="*/ 2147483647 h 29"/>
              <a:gd name="T12" fmla="*/ 2147483647 w 34"/>
              <a:gd name="T13" fmla="*/ 2147483647 h 29"/>
              <a:gd name="T14" fmla="*/ 2147483647 w 34"/>
              <a:gd name="T15" fmla="*/ 2147483647 h 29"/>
              <a:gd name="T16" fmla="*/ 2147483647 w 34"/>
              <a:gd name="T17" fmla="*/ 0 h 29"/>
              <a:gd name="T18" fmla="*/ 2147483647 w 34"/>
              <a:gd name="T19" fmla="*/ 2147483647 h 29"/>
              <a:gd name="T20" fmla="*/ 2147483647 w 34"/>
              <a:gd name="T21" fmla="*/ 2147483647 h 29"/>
              <a:gd name="T22" fmla="*/ 2147483647 w 34"/>
              <a:gd name="T23" fmla="*/ 2147483647 h 29"/>
              <a:gd name="T24" fmla="*/ 0 w 34"/>
              <a:gd name="T25" fmla="*/ 2147483647 h 29"/>
              <a:gd name="T26" fmla="*/ 2147483647 w 34"/>
              <a:gd name="T27" fmla="*/ 2147483647 h 29"/>
              <a:gd name="T28" fmla="*/ 2147483647 w 34"/>
              <a:gd name="T29" fmla="*/ 2147483647 h 29"/>
              <a:gd name="T30" fmla="*/ 2147483647 w 34"/>
              <a:gd name="T31" fmla="*/ 2147483647 h 29"/>
              <a:gd name="T32" fmla="*/ 2147483647 w 34"/>
              <a:gd name="T33" fmla="*/ 2147483647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9"/>
              <a:gd name="T53" fmla="*/ 34 w 34"/>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9">
                <a:moveTo>
                  <a:pt x="18" y="29"/>
                </a:moveTo>
                <a:lnTo>
                  <a:pt x="23" y="28"/>
                </a:lnTo>
                <a:lnTo>
                  <a:pt x="29" y="25"/>
                </a:lnTo>
                <a:lnTo>
                  <a:pt x="32" y="20"/>
                </a:lnTo>
                <a:lnTo>
                  <a:pt x="34" y="15"/>
                </a:lnTo>
                <a:lnTo>
                  <a:pt x="32" y="9"/>
                </a:lnTo>
                <a:lnTo>
                  <a:pt x="29" y="4"/>
                </a:lnTo>
                <a:lnTo>
                  <a:pt x="23" y="2"/>
                </a:lnTo>
                <a:lnTo>
                  <a:pt x="18" y="0"/>
                </a:lnTo>
                <a:lnTo>
                  <a:pt x="10" y="2"/>
                </a:lnTo>
                <a:lnTo>
                  <a:pt x="4" y="4"/>
                </a:lnTo>
                <a:lnTo>
                  <a:pt x="1" y="9"/>
                </a:lnTo>
                <a:lnTo>
                  <a:pt x="0" y="15"/>
                </a:lnTo>
                <a:lnTo>
                  <a:pt x="1" y="20"/>
                </a:lnTo>
                <a:lnTo>
                  <a:pt x="4" y="25"/>
                </a:lnTo>
                <a:lnTo>
                  <a:pt x="10" y="28"/>
                </a:lnTo>
                <a:lnTo>
                  <a:pt x="18" y="29"/>
                </a:lnTo>
                <a:close/>
              </a:path>
            </a:pathLst>
          </a:custGeom>
          <a:solidFill>
            <a:srgbClr val="FFFFFF"/>
          </a:solidFill>
          <a:ln w="9525">
            <a:solidFill>
              <a:srgbClr val="FF0000"/>
            </a:solidFill>
            <a:round/>
            <a:headEnd/>
            <a:tailEnd/>
          </a:ln>
        </p:spPr>
        <p:txBody>
          <a:bodyPr/>
          <a:lstStyle/>
          <a:p>
            <a:endParaRPr lang="de-CH"/>
          </a:p>
        </p:txBody>
      </p:sp>
      <p:sp>
        <p:nvSpPr>
          <p:cNvPr id="84000" name="Freeform 36"/>
          <p:cNvSpPr>
            <a:spLocks/>
          </p:cNvSpPr>
          <p:nvPr/>
        </p:nvSpPr>
        <p:spPr bwMode="auto">
          <a:xfrm>
            <a:off x="2103611" y="4010000"/>
            <a:ext cx="15875" cy="11113"/>
          </a:xfrm>
          <a:custGeom>
            <a:avLst/>
            <a:gdLst>
              <a:gd name="T0" fmla="*/ 2147483647 w 34"/>
              <a:gd name="T1" fmla="*/ 2147483647 h 27"/>
              <a:gd name="T2" fmla="*/ 2147483647 w 34"/>
              <a:gd name="T3" fmla="*/ 2147483647 h 27"/>
              <a:gd name="T4" fmla="*/ 2147483647 w 34"/>
              <a:gd name="T5" fmla="*/ 2147483647 h 27"/>
              <a:gd name="T6" fmla="*/ 2147483647 w 34"/>
              <a:gd name="T7" fmla="*/ 2147483647 h 27"/>
              <a:gd name="T8" fmla="*/ 2147483647 w 34"/>
              <a:gd name="T9" fmla="*/ 2147483647 h 27"/>
              <a:gd name="T10" fmla="*/ 2147483647 w 34"/>
              <a:gd name="T11" fmla="*/ 2147483647 h 27"/>
              <a:gd name="T12" fmla="*/ 2147483647 w 34"/>
              <a:gd name="T13" fmla="*/ 2147483647 h 27"/>
              <a:gd name="T14" fmla="*/ 2147483647 w 34"/>
              <a:gd name="T15" fmla="*/ 2147483647 h 27"/>
              <a:gd name="T16" fmla="*/ 2147483647 w 34"/>
              <a:gd name="T17" fmla="*/ 0 h 27"/>
              <a:gd name="T18" fmla="*/ 2147483647 w 34"/>
              <a:gd name="T19" fmla="*/ 2147483647 h 27"/>
              <a:gd name="T20" fmla="*/ 2147483647 w 34"/>
              <a:gd name="T21" fmla="*/ 2147483647 h 27"/>
              <a:gd name="T22" fmla="*/ 2147483647 w 34"/>
              <a:gd name="T23" fmla="*/ 2147483647 h 27"/>
              <a:gd name="T24" fmla="*/ 0 w 34"/>
              <a:gd name="T25" fmla="*/ 2147483647 h 27"/>
              <a:gd name="T26" fmla="*/ 2147483647 w 34"/>
              <a:gd name="T27" fmla="*/ 2147483647 h 27"/>
              <a:gd name="T28" fmla="*/ 2147483647 w 34"/>
              <a:gd name="T29" fmla="*/ 2147483647 h 27"/>
              <a:gd name="T30" fmla="*/ 2147483647 w 34"/>
              <a:gd name="T31" fmla="*/ 2147483647 h 27"/>
              <a:gd name="T32" fmla="*/ 2147483647 w 34"/>
              <a:gd name="T33" fmla="*/ 2147483647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7"/>
              <a:gd name="T53" fmla="*/ 34 w 34"/>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7">
                <a:moveTo>
                  <a:pt x="18" y="27"/>
                </a:moveTo>
                <a:lnTo>
                  <a:pt x="23" y="26"/>
                </a:lnTo>
                <a:lnTo>
                  <a:pt x="29" y="24"/>
                </a:lnTo>
                <a:lnTo>
                  <a:pt x="32" y="19"/>
                </a:lnTo>
                <a:lnTo>
                  <a:pt x="34" y="14"/>
                </a:lnTo>
                <a:lnTo>
                  <a:pt x="32" y="8"/>
                </a:lnTo>
                <a:lnTo>
                  <a:pt x="29" y="4"/>
                </a:lnTo>
                <a:lnTo>
                  <a:pt x="23" y="1"/>
                </a:lnTo>
                <a:lnTo>
                  <a:pt x="18" y="0"/>
                </a:lnTo>
                <a:lnTo>
                  <a:pt x="10" y="1"/>
                </a:lnTo>
                <a:lnTo>
                  <a:pt x="4" y="4"/>
                </a:lnTo>
                <a:lnTo>
                  <a:pt x="1" y="8"/>
                </a:lnTo>
                <a:lnTo>
                  <a:pt x="0" y="14"/>
                </a:lnTo>
                <a:lnTo>
                  <a:pt x="1" y="19"/>
                </a:lnTo>
                <a:lnTo>
                  <a:pt x="4" y="24"/>
                </a:lnTo>
                <a:lnTo>
                  <a:pt x="10" y="26"/>
                </a:lnTo>
                <a:lnTo>
                  <a:pt x="18" y="27"/>
                </a:lnTo>
                <a:close/>
              </a:path>
            </a:pathLst>
          </a:custGeom>
          <a:solidFill>
            <a:srgbClr val="FFFFFF"/>
          </a:solidFill>
          <a:ln w="9525">
            <a:solidFill>
              <a:srgbClr val="FF0000"/>
            </a:solidFill>
            <a:round/>
            <a:headEnd/>
            <a:tailEnd/>
          </a:ln>
        </p:spPr>
        <p:txBody>
          <a:bodyPr/>
          <a:lstStyle/>
          <a:p>
            <a:endParaRPr lang="de-CH"/>
          </a:p>
        </p:txBody>
      </p:sp>
      <p:sp>
        <p:nvSpPr>
          <p:cNvPr id="84001" name="Freeform 37"/>
          <p:cNvSpPr>
            <a:spLocks/>
          </p:cNvSpPr>
          <p:nvPr/>
        </p:nvSpPr>
        <p:spPr bwMode="auto">
          <a:xfrm>
            <a:off x="1984549" y="3784575"/>
            <a:ext cx="20637" cy="80963"/>
          </a:xfrm>
          <a:custGeom>
            <a:avLst/>
            <a:gdLst>
              <a:gd name="T0" fmla="*/ 0 w 46"/>
              <a:gd name="T1" fmla="*/ 0 h 203"/>
              <a:gd name="T2" fmla="*/ 2147483647 w 46"/>
              <a:gd name="T3" fmla="*/ 2147483647 h 203"/>
              <a:gd name="T4" fmla="*/ 2147483647 w 46"/>
              <a:gd name="T5" fmla="*/ 2147483647 h 203"/>
              <a:gd name="T6" fmla="*/ 2147483647 w 46"/>
              <a:gd name="T7" fmla="*/ 2147483647 h 203"/>
              <a:gd name="T8" fmla="*/ 2147483647 w 46"/>
              <a:gd name="T9" fmla="*/ 2147483647 h 203"/>
              <a:gd name="T10" fmla="*/ 2147483647 w 46"/>
              <a:gd name="T11" fmla="*/ 2147483647 h 203"/>
              <a:gd name="T12" fmla="*/ 2147483647 w 46"/>
              <a:gd name="T13" fmla="*/ 2147483647 h 203"/>
              <a:gd name="T14" fmla="*/ 2147483647 w 46"/>
              <a:gd name="T15" fmla="*/ 2147483647 h 203"/>
              <a:gd name="T16" fmla="*/ 2147483647 w 46"/>
              <a:gd name="T17" fmla="*/ 2147483647 h 203"/>
              <a:gd name="T18" fmla="*/ 2147483647 w 46"/>
              <a:gd name="T19" fmla="*/ 2147483647 h 203"/>
              <a:gd name="T20" fmla="*/ 2147483647 w 46"/>
              <a:gd name="T21" fmla="*/ 2147483647 h 203"/>
              <a:gd name="T22" fmla="*/ 2147483647 w 46"/>
              <a:gd name="T23" fmla="*/ 2147483647 h 203"/>
              <a:gd name="T24" fmla="*/ 2147483647 w 46"/>
              <a:gd name="T25" fmla="*/ 2147483647 h 203"/>
              <a:gd name="T26" fmla="*/ 2147483647 w 46"/>
              <a:gd name="T27" fmla="*/ 2147483647 h 203"/>
              <a:gd name="T28" fmla="*/ 2147483647 w 46"/>
              <a:gd name="T29" fmla="*/ 2147483647 h 203"/>
              <a:gd name="T30" fmla="*/ 2147483647 w 46"/>
              <a:gd name="T31" fmla="*/ 2147483647 h 203"/>
              <a:gd name="T32" fmla="*/ 2147483647 w 46"/>
              <a:gd name="T33" fmla="*/ 2147483647 h 203"/>
              <a:gd name="T34" fmla="*/ 2147483647 w 46"/>
              <a:gd name="T35" fmla="*/ 2147483647 h 203"/>
              <a:gd name="T36" fmla="*/ 2147483647 w 46"/>
              <a:gd name="T37" fmla="*/ 2147483647 h 203"/>
              <a:gd name="T38" fmla="*/ 2147483647 w 46"/>
              <a:gd name="T39" fmla="*/ 2147483647 h 203"/>
              <a:gd name="T40" fmla="*/ 2147483647 w 46"/>
              <a:gd name="T41" fmla="*/ 2147483647 h 203"/>
              <a:gd name="T42" fmla="*/ 2147483647 w 46"/>
              <a:gd name="T43" fmla="*/ 2147483647 h 203"/>
              <a:gd name="T44" fmla="*/ 2147483647 w 46"/>
              <a:gd name="T45" fmla="*/ 2147483647 h 203"/>
              <a:gd name="T46" fmla="*/ 2147483647 w 46"/>
              <a:gd name="T47" fmla="*/ 2147483647 h 203"/>
              <a:gd name="T48" fmla="*/ 0 w 46"/>
              <a:gd name="T49" fmla="*/ 0 h 2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6"/>
              <a:gd name="T76" fmla="*/ 0 h 203"/>
              <a:gd name="T77" fmla="*/ 46 w 46"/>
              <a:gd name="T78" fmla="*/ 203 h 2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6" h="203">
                <a:moveTo>
                  <a:pt x="0" y="0"/>
                </a:moveTo>
                <a:lnTo>
                  <a:pt x="3" y="6"/>
                </a:lnTo>
                <a:lnTo>
                  <a:pt x="8" y="21"/>
                </a:lnTo>
                <a:lnTo>
                  <a:pt x="12" y="41"/>
                </a:lnTo>
                <a:lnTo>
                  <a:pt x="10" y="61"/>
                </a:lnTo>
                <a:lnTo>
                  <a:pt x="5" y="78"/>
                </a:lnTo>
                <a:lnTo>
                  <a:pt x="2" y="97"/>
                </a:lnTo>
                <a:lnTo>
                  <a:pt x="5" y="115"/>
                </a:lnTo>
                <a:lnTo>
                  <a:pt x="16" y="136"/>
                </a:lnTo>
                <a:lnTo>
                  <a:pt x="30" y="159"/>
                </a:lnTo>
                <a:lnTo>
                  <a:pt x="39" y="179"/>
                </a:lnTo>
                <a:lnTo>
                  <a:pt x="42" y="193"/>
                </a:lnTo>
                <a:lnTo>
                  <a:pt x="46" y="203"/>
                </a:lnTo>
                <a:lnTo>
                  <a:pt x="45" y="193"/>
                </a:lnTo>
                <a:lnTo>
                  <a:pt x="36" y="162"/>
                </a:lnTo>
                <a:lnTo>
                  <a:pt x="24" y="127"/>
                </a:lnTo>
                <a:lnTo>
                  <a:pt x="16" y="103"/>
                </a:lnTo>
                <a:lnTo>
                  <a:pt x="18" y="86"/>
                </a:lnTo>
                <a:lnTo>
                  <a:pt x="22" y="65"/>
                </a:lnTo>
                <a:lnTo>
                  <a:pt x="25" y="45"/>
                </a:lnTo>
                <a:lnTo>
                  <a:pt x="27" y="34"/>
                </a:lnTo>
                <a:lnTo>
                  <a:pt x="19" y="20"/>
                </a:lnTo>
                <a:lnTo>
                  <a:pt x="10" y="9"/>
                </a:lnTo>
                <a:lnTo>
                  <a:pt x="3" y="3"/>
                </a:lnTo>
                <a:lnTo>
                  <a:pt x="0" y="0"/>
                </a:lnTo>
                <a:close/>
              </a:path>
            </a:pathLst>
          </a:custGeom>
          <a:solidFill>
            <a:srgbClr val="FFFFFF"/>
          </a:solidFill>
          <a:ln w="9525">
            <a:solidFill>
              <a:srgbClr val="FF0000"/>
            </a:solidFill>
            <a:round/>
            <a:headEnd/>
            <a:tailEnd/>
          </a:ln>
        </p:spPr>
        <p:txBody>
          <a:bodyPr/>
          <a:lstStyle/>
          <a:p>
            <a:endParaRPr lang="de-CH"/>
          </a:p>
        </p:txBody>
      </p:sp>
      <p:sp>
        <p:nvSpPr>
          <p:cNvPr id="84002" name="Freeform 38"/>
          <p:cNvSpPr>
            <a:spLocks/>
          </p:cNvSpPr>
          <p:nvPr/>
        </p:nvSpPr>
        <p:spPr bwMode="auto">
          <a:xfrm>
            <a:off x="1967086" y="3762350"/>
            <a:ext cx="12700" cy="39688"/>
          </a:xfrm>
          <a:custGeom>
            <a:avLst/>
            <a:gdLst>
              <a:gd name="T0" fmla="*/ 2147483647 w 31"/>
              <a:gd name="T1" fmla="*/ 0 h 98"/>
              <a:gd name="T2" fmla="*/ 2147483647 w 31"/>
              <a:gd name="T3" fmla="*/ 2147483647 h 98"/>
              <a:gd name="T4" fmla="*/ 2147483647 w 31"/>
              <a:gd name="T5" fmla="*/ 2147483647 h 98"/>
              <a:gd name="T6" fmla="*/ 2147483647 w 31"/>
              <a:gd name="T7" fmla="*/ 2147483647 h 98"/>
              <a:gd name="T8" fmla="*/ 2147483647 w 31"/>
              <a:gd name="T9" fmla="*/ 2147483647 h 98"/>
              <a:gd name="T10" fmla="*/ 2147483647 w 31"/>
              <a:gd name="T11" fmla="*/ 2147483647 h 98"/>
              <a:gd name="T12" fmla="*/ 2147483647 w 31"/>
              <a:gd name="T13" fmla="*/ 2147483647 h 98"/>
              <a:gd name="T14" fmla="*/ 2147483647 w 31"/>
              <a:gd name="T15" fmla="*/ 2147483647 h 98"/>
              <a:gd name="T16" fmla="*/ 2147483647 w 31"/>
              <a:gd name="T17" fmla="*/ 2147483647 h 98"/>
              <a:gd name="T18" fmla="*/ 2147483647 w 31"/>
              <a:gd name="T19" fmla="*/ 2147483647 h 98"/>
              <a:gd name="T20" fmla="*/ 2147483647 w 31"/>
              <a:gd name="T21" fmla="*/ 2147483647 h 98"/>
              <a:gd name="T22" fmla="*/ 2147483647 w 31"/>
              <a:gd name="T23" fmla="*/ 2147483647 h 98"/>
              <a:gd name="T24" fmla="*/ 2147483647 w 31"/>
              <a:gd name="T25" fmla="*/ 2147483647 h 98"/>
              <a:gd name="T26" fmla="*/ 2147483647 w 31"/>
              <a:gd name="T27" fmla="*/ 2147483647 h 98"/>
              <a:gd name="T28" fmla="*/ 0 w 31"/>
              <a:gd name="T29" fmla="*/ 2147483647 h 98"/>
              <a:gd name="T30" fmla="*/ 0 w 31"/>
              <a:gd name="T31" fmla="*/ 2147483647 h 98"/>
              <a:gd name="T32" fmla="*/ 2147483647 w 31"/>
              <a:gd name="T33" fmla="*/ 0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98"/>
              <a:gd name="T53" fmla="*/ 31 w 31"/>
              <a:gd name="T54" fmla="*/ 98 h 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98">
                <a:moveTo>
                  <a:pt x="3" y="0"/>
                </a:moveTo>
                <a:lnTo>
                  <a:pt x="9" y="10"/>
                </a:lnTo>
                <a:lnTo>
                  <a:pt x="16" y="31"/>
                </a:lnTo>
                <a:lnTo>
                  <a:pt x="24" y="57"/>
                </a:lnTo>
                <a:lnTo>
                  <a:pt x="28" y="81"/>
                </a:lnTo>
                <a:lnTo>
                  <a:pt x="30" y="88"/>
                </a:lnTo>
                <a:lnTo>
                  <a:pt x="31" y="94"/>
                </a:lnTo>
                <a:lnTo>
                  <a:pt x="31" y="98"/>
                </a:lnTo>
                <a:lnTo>
                  <a:pt x="30" y="97"/>
                </a:lnTo>
                <a:lnTo>
                  <a:pt x="24" y="84"/>
                </a:lnTo>
                <a:lnTo>
                  <a:pt x="15" y="65"/>
                </a:lnTo>
                <a:lnTo>
                  <a:pt x="7" y="44"/>
                </a:lnTo>
                <a:lnTo>
                  <a:pt x="3" y="31"/>
                </a:lnTo>
                <a:lnTo>
                  <a:pt x="1" y="22"/>
                </a:lnTo>
                <a:lnTo>
                  <a:pt x="0" y="11"/>
                </a:lnTo>
                <a:lnTo>
                  <a:pt x="0" y="3"/>
                </a:lnTo>
                <a:lnTo>
                  <a:pt x="3" y="0"/>
                </a:lnTo>
                <a:close/>
              </a:path>
            </a:pathLst>
          </a:custGeom>
          <a:solidFill>
            <a:srgbClr val="FFFFFF"/>
          </a:solidFill>
          <a:ln w="9525">
            <a:solidFill>
              <a:srgbClr val="FF0000"/>
            </a:solidFill>
            <a:round/>
            <a:headEnd/>
            <a:tailEnd/>
          </a:ln>
        </p:spPr>
        <p:txBody>
          <a:bodyPr/>
          <a:lstStyle/>
          <a:p>
            <a:endParaRPr lang="de-CH"/>
          </a:p>
        </p:txBody>
      </p:sp>
      <p:sp>
        <p:nvSpPr>
          <p:cNvPr id="84003" name="Freeform 39"/>
          <p:cNvSpPr>
            <a:spLocks/>
          </p:cNvSpPr>
          <p:nvPr/>
        </p:nvSpPr>
        <p:spPr bwMode="auto">
          <a:xfrm>
            <a:off x="2154411" y="3746475"/>
            <a:ext cx="309563" cy="180975"/>
          </a:xfrm>
          <a:custGeom>
            <a:avLst/>
            <a:gdLst>
              <a:gd name="T0" fmla="*/ 2147483647 w 678"/>
              <a:gd name="T1" fmla="*/ 2147483647 h 457"/>
              <a:gd name="T2" fmla="*/ 2147483647 w 678"/>
              <a:gd name="T3" fmla="*/ 2147483647 h 457"/>
              <a:gd name="T4" fmla="*/ 2147483647 w 678"/>
              <a:gd name="T5" fmla="*/ 2147483647 h 457"/>
              <a:gd name="T6" fmla="*/ 2147483647 w 678"/>
              <a:gd name="T7" fmla="*/ 2147483647 h 457"/>
              <a:gd name="T8" fmla="*/ 2147483647 w 678"/>
              <a:gd name="T9" fmla="*/ 2147483647 h 457"/>
              <a:gd name="T10" fmla="*/ 2147483647 w 678"/>
              <a:gd name="T11" fmla="*/ 2147483647 h 457"/>
              <a:gd name="T12" fmla="*/ 2147483647 w 678"/>
              <a:gd name="T13" fmla="*/ 2147483647 h 457"/>
              <a:gd name="T14" fmla="*/ 2147483647 w 678"/>
              <a:gd name="T15" fmla="*/ 2147483647 h 457"/>
              <a:gd name="T16" fmla="*/ 2147483647 w 678"/>
              <a:gd name="T17" fmla="*/ 2147483647 h 457"/>
              <a:gd name="T18" fmla="*/ 2147483647 w 678"/>
              <a:gd name="T19" fmla="*/ 2147483647 h 457"/>
              <a:gd name="T20" fmla="*/ 2147483647 w 678"/>
              <a:gd name="T21" fmla="*/ 2147483647 h 457"/>
              <a:gd name="T22" fmla="*/ 2147483647 w 678"/>
              <a:gd name="T23" fmla="*/ 2147483647 h 457"/>
              <a:gd name="T24" fmla="*/ 2147483647 w 678"/>
              <a:gd name="T25" fmla="*/ 2147483647 h 457"/>
              <a:gd name="T26" fmla="*/ 2147483647 w 678"/>
              <a:gd name="T27" fmla="*/ 2147483647 h 457"/>
              <a:gd name="T28" fmla="*/ 2147483647 w 678"/>
              <a:gd name="T29" fmla="*/ 2147483647 h 457"/>
              <a:gd name="T30" fmla="*/ 2147483647 w 678"/>
              <a:gd name="T31" fmla="*/ 2147483647 h 457"/>
              <a:gd name="T32" fmla="*/ 2147483647 w 678"/>
              <a:gd name="T33" fmla="*/ 2147483647 h 457"/>
              <a:gd name="T34" fmla="*/ 2147483647 w 678"/>
              <a:gd name="T35" fmla="*/ 2147483647 h 457"/>
              <a:gd name="T36" fmla="*/ 2147483647 w 678"/>
              <a:gd name="T37" fmla="*/ 2147483647 h 457"/>
              <a:gd name="T38" fmla="*/ 2147483647 w 678"/>
              <a:gd name="T39" fmla="*/ 2147483647 h 457"/>
              <a:gd name="T40" fmla="*/ 2147483647 w 678"/>
              <a:gd name="T41" fmla="*/ 2147483647 h 457"/>
              <a:gd name="T42" fmla="*/ 2147483647 w 678"/>
              <a:gd name="T43" fmla="*/ 2147483647 h 457"/>
              <a:gd name="T44" fmla="*/ 2147483647 w 678"/>
              <a:gd name="T45" fmla="*/ 2147483647 h 457"/>
              <a:gd name="T46" fmla="*/ 2147483647 w 678"/>
              <a:gd name="T47" fmla="*/ 2147483647 h 457"/>
              <a:gd name="T48" fmla="*/ 2147483647 w 678"/>
              <a:gd name="T49" fmla="*/ 2147483647 h 457"/>
              <a:gd name="T50" fmla="*/ 2147483647 w 678"/>
              <a:gd name="T51" fmla="*/ 2147483647 h 457"/>
              <a:gd name="T52" fmla="*/ 2147483647 w 678"/>
              <a:gd name="T53" fmla="*/ 2147483647 h 457"/>
              <a:gd name="T54" fmla="*/ 2147483647 w 678"/>
              <a:gd name="T55" fmla="*/ 2147483647 h 457"/>
              <a:gd name="T56" fmla="*/ 2147483647 w 678"/>
              <a:gd name="T57" fmla="*/ 2147483647 h 457"/>
              <a:gd name="T58" fmla="*/ 2147483647 w 678"/>
              <a:gd name="T59" fmla="*/ 2147483647 h 457"/>
              <a:gd name="T60" fmla="*/ 2147483647 w 678"/>
              <a:gd name="T61" fmla="*/ 2147483647 h 457"/>
              <a:gd name="T62" fmla="*/ 2147483647 w 678"/>
              <a:gd name="T63" fmla="*/ 2147483647 h 457"/>
              <a:gd name="T64" fmla="*/ 2147483647 w 678"/>
              <a:gd name="T65" fmla="*/ 2147483647 h 457"/>
              <a:gd name="T66" fmla="*/ 2147483647 w 678"/>
              <a:gd name="T67" fmla="*/ 2147483647 h 457"/>
              <a:gd name="T68" fmla="*/ 2147483647 w 678"/>
              <a:gd name="T69" fmla="*/ 2147483647 h 457"/>
              <a:gd name="T70" fmla="*/ 2147483647 w 678"/>
              <a:gd name="T71" fmla="*/ 2147483647 h 457"/>
              <a:gd name="T72" fmla="*/ 2147483647 w 678"/>
              <a:gd name="T73" fmla="*/ 2147483647 h 457"/>
              <a:gd name="T74" fmla="*/ 2147483647 w 678"/>
              <a:gd name="T75" fmla="*/ 2147483647 h 457"/>
              <a:gd name="T76" fmla="*/ 2147483647 w 678"/>
              <a:gd name="T77" fmla="*/ 2147483647 h 457"/>
              <a:gd name="T78" fmla="*/ 2147483647 w 678"/>
              <a:gd name="T79" fmla="*/ 2147483647 h 457"/>
              <a:gd name="T80" fmla="*/ 2147483647 w 678"/>
              <a:gd name="T81" fmla="*/ 2147483647 h 457"/>
              <a:gd name="T82" fmla="*/ 2147483647 w 678"/>
              <a:gd name="T83" fmla="*/ 2147483647 h 457"/>
              <a:gd name="T84" fmla="*/ 2147483647 w 678"/>
              <a:gd name="T85" fmla="*/ 2147483647 h 457"/>
              <a:gd name="T86" fmla="*/ 2147483647 w 678"/>
              <a:gd name="T87" fmla="*/ 2147483647 h 457"/>
              <a:gd name="T88" fmla="*/ 2147483647 w 678"/>
              <a:gd name="T89" fmla="*/ 2147483647 h 457"/>
              <a:gd name="T90" fmla="*/ 2147483647 w 678"/>
              <a:gd name="T91" fmla="*/ 2147483647 h 457"/>
              <a:gd name="T92" fmla="*/ 2147483647 w 678"/>
              <a:gd name="T93" fmla="*/ 2147483647 h 457"/>
              <a:gd name="T94" fmla="*/ 2147483647 w 678"/>
              <a:gd name="T95" fmla="*/ 2147483647 h 457"/>
              <a:gd name="T96" fmla="*/ 2147483647 w 678"/>
              <a:gd name="T97" fmla="*/ 2147483647 h 457"/>
              <a:gd name="T98" fmla="*/ 2147483647 w 678"/>
              <a:gd name="T99" fmla="*/ 2147483647 h 457"/>
              <a:gd name="T100" fmla="*/ 2147483647 w 678"/>
              <a:gd name="T101" fmla="*/ 2147483647 h 457"/>
              <a:gd name="T102" fmla="*/ 2147483647 w 678"/>
              <a:gd name="T103" fmla="*/ 2147483647 h 457"/>
              <a:gd name="T104" fmla="*/ 2147483647 w 678"/>
              <a:gd name="T105" fmla="*/ 2147483647 h 457"/>
              <a:gd name="T106" fmla="*/ 2147483647 w 678"/>
              <a:gd name="T107" fmla="*/ 2147483647 h 457"/>
              <a:gd name="T108" fmla="*/ 2147483647 w 678"/>
              <a:gd name="T109" fmla="*/ 2147483647 h 457"/>
              <a:gd name="T110" fmla="*/ 2147483647 w 678"/>
              <a:gd name="T111" fmla="*/ 2147483647 h 4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78"/>
              <a:gd name="T169" fmla="*/ 0 h 457"/>
              <a:gd name="T170" fmla="*/ 678 w 678"/>
              <a:gd name="T171" fmla="*/ 457 h 4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78" h="457">
                <a:moveTo>
                  <a:pt x="527" y="346"/>
                </a:moveTo>
                <a:lnTo>
                  <a:pt x="520" y="337"/>
                </a:lnTo>
                <a:lnTo>
                  <a:pt x="517" y="331"/>
                </a:lnTo>
                <a:lnTo>
                  <a:pt x="514" y="327"/>
                </a:lnTo>
                <a:lnTo>
                  <a:pt x="510" y="324"/>
                </a:lnTo>
                <a:lnTo>
                  <a:pt x="501" y="320"/>
                </a:lnTo>
                <a:lnTo>
                  <a:pt x="495" y="317"/>
                </a:lnTo>
                <a:lnTo>
                  <a:pt x="492" y="315"/>
                </a:lnTo>
                <a:lnTo>
                  <a:pt x="487" y="313"/>
                </a:lnTo>
                <a:lnTo>
                  <a:pt x="481" y="306"/>
                </a:lnTo>
                <a:lnTo>
                  <a:pt x="477" y="306"/>
                </a:lnTo>
                <a:lnTo>
                  <a:pt x="474" y="308"/>
                </a:lnTo>
                <a:lnTo>
                  <a:pt x="469" y="306"/>
                </a:lnTo>
                <a:lnTo>
                  <a:pt x="463" y="304"/>
                </a:lnTo>
                <a:lnTo>
                  <a:pt x="456" y="300"/>
                </a:lnTo>
                <a:lnTo>
                  <a:pt x="449" y="295"/>
                </a:lnTo>
                <a:lnTo>
                  <a:pt x="443" y="288"/>
                </a:lnTo>
                <a:lnTo>
                  <a:pt x="435" y="279"/>
                </a:lnTo>
                <a:lnTo>
                  <a:pt x="417" y="264"/>
                </a:lnTo>
                <a:lnTo>
                  <a:pt x="395" y="244"/>
                </a:lnTo>
                <a:lnTo>
                  <a:pt x="368" y="222"/>
                </a:lnTo>
                <a:lnTo>
                  <a:pt x="342" y="199"/>
                </a:lnTo>
                <a:lnTo>
                  <a:pt x="315" y="176"/>
                </a:lnTo>
                <a:lnTo>
                  <a:pt x="291" y="158"/>
                </a:lnTo>
                <a:lnTo>
                  <a:pt x="275" y="145"/>
                </a:lnTo>
                <a:lnTo>
                  <a:pt x="263" y="135"/>
                </a:lnTo>
                <a:lnTo>
                  <a:pt x="251" y="127"/>
                </a:lnTo>
                <a:lnTo>
                  <a:pt x="242" y="118"/>
                </a:lnTo>
                <a:lnTo>
                  <a:pt x="233" y="109"/>
                </a:lnTo>
                <a:lnTo>
                  <a:pt x="226" y="103"/>
                </a:lnTo>
                <a:lnTo>
                  <a:pt x="221" y="97"/>
                </a:lnTo>
                <a:lnTo>
                  <a:pt x="218" y="92"/>
                </a:lnTo>
                <a:lnTo>
                  <a:pt x="218" y="89"/>
                </a:lnTo>
                <a:lnTo>
                  <a:pt x="221" y="85"/>
                </a:lnTo>
                <a:lnTo>
                  <a:pt x="226" y="81"/>
                </a:lnTo>
                <a:lnTo>
                  <a:pt x="227" y="76"/>
                </a:lnTo>
                <a:lnTo>
                  <a:pt x="227" y="72"/>
                </a:lnTo>
                <a:lnTo>
                  <a:pt x="224" y="71"/>
                </a:lnTo>
                <a:lnTo>
                  <a:pt x="220" y="71"/>
                </a:lnTo>
                <a:lnTo>
                  <a:pt x="214" y="73"/>
                </a:lnTo>
                <a:lnTo>
                  <a:pt x="208" y="76"/>
                </a:lnTo>
                <a:lnTo>
                  <a:pt x="202" y="77"/>
                </a:lnTo>
                <a:lnTo>
                  <a:pt x="197" y="77"/>
                </a:lnTo>
                <a:lnTo>
                  <a:pt x="191" y="77"/>
                </a:lnTo>
                <a:lnTo>
                  <a:pt x="190" y="77"/>
                </a:lnTo>
                <a:lnTo>
                  <a:pt x="190" y="73"/>
                </a:lnTo>
                <a:lnTo>
                  <a:pt x="188" y="66"/>
                </a:lnTo>
                <a:lnTo>
                  <a:pt x="186" y="56"/>
                </a:lnTo>
                <a:lnTo>
                  <a:pt x="183" y="47"/>
                </a:lnTo>
                <a:lnTo>
                  <a:pt x="180" y="42"/>
                </a:lnTo>
                <a:lnTo>
                  <a:pt x="175" y="42"/>
                </a:lnTo>
                <a:lnTo>
                  <a:pt x="171" y="44"/>
                </a:lnTo>
                <a:lnTo>
                  <a:pt x="163" y="45"/>
                </a:lnTo>
                <a:lnTo>
                  <a:pt x="159" y="51"/>
                </a:lnTo>
                <a:lnTo>
                  <a:pt x="148" y="63"/>
                </a:lnTo>
                <a:lnTo>
                  <a:pt x="139" y="77"/>
                </a:lnTo>
                <a:lnTo>
                  <a:pt x="133" y="85"/>
                </a:lnTo>
                <a:lnTo>
                  <a:pt x="131" y="87"/>
                </a:lnTo>
                <a:lnTo>
                  <a:pt x="129" y="88"/>
                </a:lnTo>
                <a:lnTo>
                  <a:pt x="126" y="88"/>
                </a:lnTo>
                <a:lnTo>
                  <a:pt x="119" y="86"/>
                </a:lnTo>
                <a:lnTo>
                  <a:pt x="116" y="78"/>
                </a:lnTo>
                <a:lnTo>
                  <a:pt x="117" y="65"/>
                </a:lnTo>
                <a:lnTo>
                  <a:pt x="116" y="50"/>
                </a:lnTo>
                <a:lnTo>
                  <a:pt x="107" y="37"/>
                </a:lnTo>
                <a:lnTo>
                  <a:pt x="96" y="32"/>
                </a:lnTo>
                <a:lnTo>
                  <a:pt x="83" y="26"/>
                </a:lnTo>
                <a:lnTo>
                  <a:pt x="65" y="20"/>
                </a:lnTo>
                <a:lnTo>
                  <a:pt x="47" y="14"/>
                </a:lnTo>
                <a:lnTo>
                  <a:pt x="29" y="9"/>
                </a:lnTo>
                <a:lnTo>
                  <a:pt x="15" y="4"/>
                </a:lnTo>
                <a:lnTo>
                  <a:pt x="4" y="2"/>
                </a:lnTo>
                <a:lnTo>
                  <a:pt x="0" y="0"/>
                </a:lnTo>
                <a:lnTo>
                  <a:pt x="1" y="5"/>
                </a:lnTo>
                <a:lnTo>
                  <a:pt x="4" y="18"/>
                </a:lnTo>
                <a:lnTo>
                  <a:pt x="12" y="34"/>
                </a:lnTo>
                <a:lnTo>
                  <a:pt x="22" y="50"/>
                </a:lnTo>
                <a:lnTo>
                  <a:pt x="34" y="59"/>
                </a:lnTo>
                <a:lnTo>
                  <a:pt x="40" y="55"/>
                </a:lnTo>
                <a:lnTo>
                  <a:pt x="44" y="47"/>
                </a:lnTo>
                <a:lnTo>
                  <a:pt x="56" y="42"/>
                </a:lnTo>
                <a:lnTo>
                  <a:pt x="70" y="51"/>
                </a:lnTo>
                <a:lnTo>
                  <a:pt x="80" y="76"/>
                </a:lnTo>
                <a:lnTo>
                  <a:pt x="86" y="103"/>
                </a:lnTo>
                <a:lnTo>
                  <a:pt x="89" y="120"/>
                </a:lnTo>
                <a:lnTo>
                  <a:pt x="89" y="143"/>
                </a:lnTo>
                <a:lnTo>
                  <a:pt x="90" y="174"/>
                </a:lnTo>
                <a:lnTo>
                  <a:pt x="95" y="203"/>
                </a:lnTo>
                <a:lnTo>
                  <a:pt x="105" y="221"/>
                </a:lnTo>
                <a:lnTo>
                  <a:pt x="119" y="225"/>
                </a:lnTo>
                <a:lnTo>
                  <a:pt x="132" y="218"/>
                </a:lnTo>
                <a:lnTo>
                  <a:pt x="142" y="201"/>
                </a:lnTo>
                <a:lnTo>
                  <a:pt x="148" y="175"/>
                </a:lnTo>
                <a:lnTo>
                  <a:pt x="151" y="156"/>
                </a:lnTo>
                <a:lnTo>
                  <a:pt x="154" y="143"/>
                </a:lnTo>
                <a:lnTo>
                  <a:pt x="156" y="132"/>
                </a:lnTo>
                <a:lnTo>
                  <a:pt x="159" y="122"/>
                </a:lnTo>
                <a:lnTo>
                  <a:pt x="166" y="83"/>
                </a:lnTo>
                <a:lnTo>
                  <a:pt x="168" y="83"/>
                </a:lnTo>
                <a:lnTo>
                  <a:pt x="172" y="83"/>
                </a:lnTo>
                <a:lnTo>
                  <a:pt x="177" y="86"/>
                </a:lnTo>
                <a:lnTo>
                  <a:pt x="178" y="91"/>
                </a:lnTo>
                <a:lnTo>
                  <a:pt x="180" y="92"/>
                </a:lnTo>
                <a:lnTo>
                  <a:pt x="181" y="94"/>
                </a:lnTo>
                <a:lnTo>
                  <a:pt x="186" y="98"/>
                </a:lnTo>
                <a:lnTo>
                  <a:pt x="190" y="102"/>
                </a:lnTo>
                <a:lnTo>
                  <a:pt x="186" y="112"/>
                </a:lnTo>
                <a:lnTo>
                  <a:pt x="180" y="127"/>
                </a:lnTo>
                <a:lnTo>
                  <a:pt x="175" y="142"/>
                </a:lnTo>
                <a:lnTo>
                  <a:pt x="174" y="154"/>
                </a:lnTo>
                <a:lnTo>
                  <a:pt x="174" y="166"/>
                </a:lnTo>
                <a:lnTo>
                  <a:pt x="175" y="177"/>
                </a:lnTo>
                <a:lnTo>
                  <a:pt x="177" y="184"/>
                </a:lnTo>
                <a:lnTo>
                  <a:pt x="177" y="186"/>
                </a:lnTo>
                <a:lnTo>
                  <a:pt x="178" y="179"/>
                </a:lnTo>
                <a:lnTo>
                  <a:pt x="181" y="163"/>
                </a:lnTo>
                <a:lnTo>
                  <a:pt x="184" y="143"/>
                </a:lnTo>
                <a:lnTo>
                  <a:pt x="190" y="128"/>
                </a:lnTo>
                <a:lnTo>
                  <a:pt x="193" y="123"/>
                </a:lnTo>
                <a:lnTo>
                  <a:pt x="196" y="119"/>
                </a:lnTo>
                <a:lnTo>
                  <a:pt x="200" y="116"/>
                </a:lnTo>
                <a:lnTo>
                  <a:pt x="203" y="113"/>
                </a:lnTo>
                <a:lnTo>
                  <a:pt x="208" y="117"/>
                </a:lnTo>
                <a:lnTo>
                  <a:pt x="212" y="120"/>
                </a:lnTo>
                <a:lnTo>
                  <a:pt x="214" y="122"/>
                </a:lnTo>
                <a:lnTo>
                  <a:pt x="215" y="123"/>
                </a:lnTo>
                <a:lnTo>
                  <a:pt x="422" y="290"/>
                </a:lnTo>
                <a:lnTo>
                  <a:pt x="425" y="291"/>
                </a:lnTo>
                <a:lnTo>
                  <a:pt x="431" y="295"/>
                </a:lnTo>
                <a:lnTo>
                  <a:pt x="432" y="300"/>
                </a:lnTo>
                <a:lnTo>
                  <a:pt x="426" y="305"/>
                </a:lnTo>
                <a:lnTo>
                  <a:pt x="419" y="308"/>
                </a:lnTo>
                <a:lnTo>
                  <a:pt x="411" y="311"/>
                </a:lnTo>
                <a:lnTo>
                  <a:pt x="404" y="316"/>
                </a:lnTo>
                <a:lnTo>
                  <a:pt x="397" y="320"/>
                </a:lnTo>
                <a:lnTo>
                  <a:pt x="392" y="324"/>
                </a:lnTo>
                <a:lnTo>
                  <a:pt x="389" y="326"/>
                </a:lnTo>
                <a:lnTo>
                  <a:pt x="391" y="327"/>
                </a:lnTo>
                <a:lnTo>
                  <a:pt x="395" y="326"/>
                </a:lnTo>
                <a:lnTo>
                  <a:pt x="403" y="324"/>
                </a:lnTo>
                <a:lnTo>
                  <a:pt x="411" y="322"/>
                </a:lnTo>
                <a:lnTo>
                  <a:pt x="420" y="320"/>
                </a:lnTo>
                <a:lnTo>
                  <a:pt x="428" y="317"/>
                </a:lnTo>
                <a:lnTo>
                  <a:pt x="435" y="315"/>
                </a:lnTo>
                <a:lnTo>
                  <a:pt x="441" y="314"/>
                </a:lnTo>
                <a:lnTo>
                  <a:pt x="444" y="313"/>
                </a:lnTo>
                <a:lnTo>
                  <a:pt x="446" y="313"/>
                </a:lnTo>
                <a:lnTo>
                  <a:pt x="449" y="314"/>
                </a:lnTo>
                <a:lnTo>
                  <a:pt x="456" y="316"/>
                </a:lnTo>
                <a:lnTo>
                  <a:pt x="462" y="320"/>
                </a:lnTo>
                <a:lnTo>
                  <a:pt x="462" y="326"/>
                </a:lnTo>
                <a:lnTo>
                  <a:pt x="459" y="331"/>
                </a:lnTo>
                <a:lnTo>
                  <a:pt x="461" y="332"/>
                </a:lnTo>
                <a:lnTo>
                  <a:pt x="465" y="332"/>
                </a:lnTo>
                <a:lnTo>
                  <a:pt x="477" y="329"/>
                </a:lnTo>
                <a:lnTo>
                  <a:pt x="490" y="329"/>
                </a:lnTo>
                <a:lnTo>
                  <a:pt x="501" y="335"/>
                </a:lnTo>
                <a:lnTo>
                  <a:pt x="508" y="342"/>
                </a:lnTo>
                <a:lnTo>
                  <a:pt x="510" y="346"/>
                </a:lnTo>
                <a:lnTo>
                  <a:pt x="673" y="457"/>
                </a:lnTo>
                <a:lnTo>
                  <a:pt x="678" y="448"/>
                </a:lnTo>
                <a:lnTo>
                  <a:pt x="672" y="444"/>
                </a:lnTo>
                <a:lnTo>
                  <a:pt x="655" y="434"/>
                </a:lnTo>
                <a:lnTo>
                  <a:pt x="633" y="419"/>
                </a:lnTo>
                <a:lnTo>
                  <a:pt x="608" y="402"/>
                </a:lnTo>
                <a:lnTo>
                  <a:pt x="581" y="384"/>
                </a:lnTo>
                <a:lnTo>
                  <a:pt x="557" y="367"/>
                </a:lnTo>
                <a:lnTo>
                  <a:pt x="538" y="355"/>
                </a:lnTo>
                <a:lnTo>
                  <a:pt x="527" y="346"/>
                </a:lnTo>
                <a:close/>
              </a:path>
            </a:pathLst>
          </a:custGeom>
          <a:solidFill>
            <a:srgbClr val="FFFFFF"/>
          </a:solidFill>
          <a:ln w="9525">
            <a:solidFill>
              <a:srgbClr val="FF0000"/>
            </a:solidFill>
            <a:round/>
            <a:headEnd/>
            <a:tailEnd/>
          </a:ln>
        </p:spPr>
        <p:txBody>
          <a:bodyPr/>
          <a:lstStyle/>
          <a:p>
            <a:endParaRPr lang="de-CH"/>
          </a:p>
        </p:txBody>
      </p:sp>
      <p:sp>
        <p:nvSpPr>
          <p:cNvPr id="84004" name="Freeform 40"/>
          <p:cNvSpPr>
            <a:spLocks/>
          </p:cNvSpPr>
          <p:nvPr/>
        </p:nvSpPr>
        <p:spPr bwMode="auto">
          <a:xfrm>
            <a:off x="2089324" y="4086200"/>
            <a:ext cx="109537" cy="112713"/>
          </a:xfrm>
          <a:custGeom>
            <a:avLst/>
            <a:gdLst>
              <a:gd name="T0" fmla="*/ 2147483647 w 240"/>
              <a:gd name="T1" fmla="*/ 2147483647 h 281"/>
              <a:gd name="T2" fmla="*/ 2147483647 w 240"/>
              <a:gd name="T3" fmla="*/ 2147483647 h 281"/>
              <a:gd name="T4" fmla="*/ 2147483647 w 240"/>
              <a:gd name="T5" fmla="*/ 2147483647 h 281"/>
              <a:gd name="T6" fmla="*/ 2147483647 w 240"/>
              <a:gd name="T7" fmla="*/ 2147483647 h 281"/>
              <a:gd name="T8" fmla="*/ 2147483647 w 240"/>
              <a:gd name="T9" fmla="*/ 2147483647 h 281"/>
              <a:gd name="T10" fmla="*/ 2147483647 w 240"/>
              <a:gd name="T11" fmla="*/ 2147483647 h 281"/>
              <a:gd name="T12" fmla="*/ 2147483647 w 240"/>
              <a:gd name="T13" fmla="*/ 2147483647 h 281"/>
              <a:gd name="T14" fmla="*/ 2147483647 w 240"/>
              <a:gd name="T15" fmla="*/ 2147483647 h 281"/>
              <a:gd name="T16" fmla="*/ 2147483647 w 240"/>
              <a:gd name="T17" fmla="*/ 2147483647 h 281"/>
              <a:gd name="T18" fmla="*/ 2147483647 w 240"/>
              <a:gd name="T19" fmla="*/ 2147483647 h 281"/>
              <a:gd name="T20" fmla="*/ 2147483647 w 240"/>
              <a:gd name="T21" fmla="*/ 2147483647 h 281"/>
              <a:gd name="T22" fmla="*/ 2147483647 w 240"/>
              <a:gd name="T23" fmla="*/ 2147483647 h 281"/>
              <a:gd name="T24" fmla="*/ 2147483647 w 240"/>
              <a:gd name="T25" fmla="*/ 2147483647 h 281"/>
              <a:gd name="T26" fmla="*/ 2147483647 w 240"/>
              <a:gd name="T27" fmla="*/ 2147483647 h 281"/>
              <a:gd name="T28" fmla="*/ 2147483647 w 240"/>
              <a:gd name="T29" fmla="*/ 2147483647 h 281"/>
              <a:gd name="T30" fmla="*/ 2147483647 w 240"/>
              <a:gd name="T31" fmla="*/ 2147483647 h 281"/>
              <a:gd name="T32" fmla="*/ 2147483647 w 240"/>
              <a:gd name="T33" fmla="*/ 2147483647 h 281"/>
              <a:gd name="T34" fmla="*/ 2147483647 w 240"/>
              <a:gd name="T35" fmla="*/ 2147483647 h 281"/>
              <a:gd name="T36" fmla="*/ 2147483647 w 240"/>
              <a:gd name="T37" fmla="*/ 2147483647 h 281"/>
              <a:gd name="T38" fmla="*/ 2147483647 w 240"/>
              <a:gd name="T39" fmla="*/ 2147483647 h 281"/>
              <a:gd name="T40" fmla="*/ 2147483647 w 240"/>
              <a:gd name="T41" fmla="*/ 2147483647 h 281"/>
              <a:gd name="T42" fmla="*/ 2147483647 w 240"/>
              <a:gd name="T43" fmla="*/ 2147483647 h 281"/>
              <a:gd name="T44" fmla="*/ 2147483647 w 240"/>
              <a:gd name="T45" fmla="*/ 2147483647 h 281"/>
              <a:gd name="T46" fmla="*/ 2147483647 w 240"/>
              <a:gd name="T47" fmla="*/ 2147483647 h 281"/>
              <a:gd name="T48" fmla="*/ 2147483647 w 240"/>
              <a:gd name="T49" fmla="*/ 2147483647 h 281"/>
              <a:gd name="T50" fmla="*/ 2147483647 w 240"/>
              <a:gd name="T51" fmla="*/ 2147483647 h 281"/>
              <a:gd name="T52" fmla="*/ 2147483647 w 240"/>
              <a:gd name="T53" fmla="*/ 2147483647 h 281"/>
              <a:gd name="T54" fmla="*/ 2147483647 w 240"/>
              <a:gd name="T55" fmla="*/ 2147483647 h 281"/>
              <a:gd name="T56" fmla="*/ 2147483647 w 240"/>
              <a:gd name="T57" fmla="*/ 2147483647 h 281"/>
              <a:gd name="T58" fmla="*/ 2147483647 w 240"/>
              <a:gd name="T59" fmla="*/ 2147483647 h 281"/>
              <a:gd name="T60" fmla="*/ 2147483647 w 240"/>
              <a:gd name="T61" fmla="*/ 2147483647 h 281"/>
              <a:gd name="T62" fmla="*/ 0 w 240"/>
              <a:gd name="T63" fmla="*/ 2147483647 h 281"/>
              <a:gd name="T64" fmla="*/ 2147483647 w 240"/>
              <a:gd name="T65" fmla="*/ 2147483647 h 281"/>
              <a:gd name="T66" fmla="*/ 2147483647 w 240"/>
              <a:gd name="T67" fmla="*/ 2147483647 h 281"/>
              <a:gd name="T68" fmla="*/ 2147483647 w 240"/>
              <a:gd name="T69" fmla="*/ 2147483647 h 281"/>
              <a:gd name="T70" fmla="*/ 2147483647 w 240"/>
              <a:gd name="T71" fmla="*/ 2147483647 h 281"/>
              <a:gd name="T72" fmla="*/ 2147483647 w 240"/>
              <a:gd name="T73" fmla="*/ 2147483647 h 281"/>
              <a:gd name="T74" fmla="*/ 2147483647 w 240"/>
              <a:gd name="T75" fmla="*/ 2147483647 h 281"/>
              <a:gd name="T76" fmla="*/ 2147483647 w 240"/>
              <a:gd name="T77" fmla="*/ 2147483647 h 281"/>
              <a:gd name="T78" fmla="*/ 2147483647 w 240"/>
              <a:gd name="T79" fmla="*/ 2147483647 h 281"/>
              <a:gd name="T80" fmla="*/ 2147483647 w 240"/>
              <a:gd name="T81" fmla="*/ 2147483647 h 281"/>
              <a:gd name="T82" fmla="*/ 2147483647 w 240"/>
              <a:gd name="T83" fmla="*/ 2147483647 h 281"/>
              <a:gd name="T84" fmla="*/ 2147483647 w 240"/>
              <a:gd name="T85" fmla="*/ 2147483647 h 2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0"/>
              <a:gd name="T130" fmla="*/ 0 h 281"/>
              <a:gd name="T131" fmla="*/ 240 w 240"/>
              <a:gd name="T132" fmla="*/ 281 h 28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0" h="281">
                <a:moveTo>
                  <a:pt x="229" y="58"/>
                </a:moveTo>
                <a:lnTo>
                  <a:pt x="232" y="40"/>
                </a:lnTo>
                <a:lnTo>
                  <a:pt x="235" y="21"/>
                </a:lnTo>
                <a:lnTo>
                  <a:pt x="238" y="6"/>
                </a:lnTo>
                <a:lnTo>
                  <a:pt x="240" y="0"/>
                </a:lnTo>
                <a:lnTo>
                  <a:pt x="235" y="8"/>
                </a:lnTo>
                <a:lnTo>
                  <a:pt x="222" y="26"/>
                </a:lnTo>
                <a:lnTo>
                  <a:pt x="203" y="53"/>
                </a:lnTo>
                <a:lnTo>
                  <a:pt x="182" y="84"/>
                </a:lnTo>
                <a:lnTo>
                  <a:pt x="160" y="117"/>
                </a:lnTo>
                <a:lnTo>
                  <a:pt x="140" y="144"/>
                </a:lnTo>
                <a:lnTo>
                  <a:pt x="125" y="166"/>
                </a:lnTo>
                <a:lnTo>
                  <a:pt x="119" y="176"/>
                </a:lnTo>
                <a:lnTo>
                  <a:pt x="118" y="182"/>
                </a:lnTo>
                <a:lnTo>
                  <a:pt x="121" y="182"/>
                </a:lnTo>
                <a:lnTo>
                  <a:pt x="128" y="179"/>
                </a:lnTo>
                <a:lnTo>
                  <a:pt x="143" y="167"/>
                </a:lnTo>
                <a:lnTo>
                  <a:pt x="152" y="159"/>
                </a:lnTo>
                <a:lnTo>
                  <a:pt x="164" y="146"/>
                </a:lnTo>
                <a:lnTo>
                  <a:pt x="176" y="132"/>
                </a:lnTo>
                <a:lnTo>
                  <a:pt x="189" y="115"/>
                </a:lnTo>
                <a:lnTo>
                  <a:pt x="201" y="101"/>
                </a:lnTo>
                <a:lnTo>
                  <a:pt x="212" y="87"/>
                </a:lnTo>
                <a:lnTo>
                  <a:pt x="220" y="76"/>
                </a:lnTo>
                <a:lnTo>
                  <a:pt x="226" y="68"/>
                </a:lnTo>
                <a:lnTo>
                  <a:pt x="220" y="86"/>
                </a:lnTo>
                <a:lnTo>
                  <a:pt x="215" y="107"/>
                </a:lnTo>
                <a:lnTo>
                  <a:pt x="207" y="129"/>
                </a:lnTo>
                <a:lnTo>
                  <a:pt x="200" y="150"/>
                </a:lnTo>
                <a:lnTo>
                  <a:pt x="189" y="171"/>
                </a:lnTo>
                <a:lnTo>
                  <a:pt x="180" y="182"/>
                </a:lnTo>
                <a:lnTo>
                  <a:pt x="171" y="186"/>
                </a:lnTo>
                <a:lnTo>
                  <a:pt x="164" y="189"/>
                </a:lnTo>
                <a:lnTo>
                  <a:pt x="158" y="191"/>
                </a:lnTo>
                <a:lnTo>
                  <a:pt x="146" y="195"/>
                </a:lnTo>
                <a:lnTo>
                  <a:pt x="131" y="198"/>
                </a:lnTo>
                <a:lnTo>
                  <a:pt x="113" y="202"/>
                </a:lnTo>
                <a:lnTo>
                  <a:pt x="97" y="207"/>
                </a:lnTo>
                <a:lnTo>
                  <a:pt x="82" y="212"/>
                </a:lnTo>
                <a:lnTo>
                  <a:pt x="72" y="216"/>
                </a:lnTo>
                <a:lnTo>
                  <a:pt x="66" y="220"/>
                </a:lnTo>
                <a:lnTo>
                  <a:pt x="66" y="222"/>
                </a:lnTo>
                <a:lnTo>
                  <a:pt x="70" y="223"/>
                </a:lnTo>
                <a:lnTo>
                  <a:pt x="78" y="224"/>
                </a:lnTo>
                <a:lnTo>
                  <a:pt x="88" y="224"/>
                </a:lnTo>
                <a:lnTo>
                  <a:pt x="102" y="223"/>
                </a:lnTo>
                <a:lnTo>
                  <a:pt x="116" y="222"/>
                </a:lnTo>
                <a:lnTo>
                  <a:pt x="134" y="221"/>
                </a:lnTo>
                <a:lnTo>
                  <a:pt x="152" y="220"/>
                </a:lnTo>
                <a:lnTo>
                  <a:pt x="167" y="220"/>
                </a:lnTo>
                <a:lnTo>
                  <a:pt x="173" y="222"/>
                </a:lnTo>
                <a:lnTo>
                  <a:pt x="171" y="227"/>
                </a:lnTo>
                <a:lnTo>
                  <a:pt x="164" y="233"/>
                </a:lnTo>
                <a:lnTo>
                  <a:pt x="154" y="241"/>
                </a:lnTo>
                <a:lnTo>
                  <a:pt x="139" y="248"/>
                </a:lnTo>
                <a:lnTo>
                  <a:pt x="124" y="254"/>
                </a:lnTo>
                <a:lnTo>
                  <a:pt x="108" y="259"/>
                </a:lnTo>
                <a:lnTo>
                  <a:pt x="90" y="263"/>
                </a:lnTo>
                <a:lnTo>
                  <a:pt x="69" y="265"/>
                </a:lnTo>
                <a:lnTo>
                  <a:pt x="47" y="269"/>
                </a:lnTo>
                <a:lnTo>
                  <a:pt x="27" y="272"/>
                </a:lnTo>
                <a:lnTo>
                  <a:pt x="11" y="275"/>
                </a:lnTo>
                <a:lnTo>
                  <a:pt x="2" y="277"/>
                </a:lnTo>
                <a:lnTo>
                  <a:pt x="0" y="279"/>
                </a:lnTo>
                <a:lnTo>
                  <a:pt x="9" y="280"/>
                </a:lnTo>
                <a:lnTo>
                  <a:pt x="26" y="281"/>
                </a:lnTo>
                <a:lnTo>
                  <a:pt x="44" y="281"/>
                </a:lnTo>
                <a:lnTo>
                  <a:pt x="61" y="281"/>
                </a:lnTo>
                <a:lnTo>
                  <a:pt x="79" y="280"/>
                </a:lnTo>
                <a:lnTo>
                  <a:pt x="96" y="280"/>
                </a:lnTo>
                <a:lnTo>
                  <a:pt x="112" y="279"/>
                </a:lnTo>
                <a:lnTo>
                  <a:pt x="125" y="279"/>
                </a:lnTo>
                <a:lnTo>
                  <a:pt x="139" y="278"/>
                </a:lnTo>
                <a:lnTo>
                  <a:pt x="151" y="277"/>
                </a:lnTo>
                <a:lnTo>
                  <a:pt x="163" y="274"/>
                </a:lnTo>
                <a:lnTo>
                  <a:pt x="174" y="272"/>
                </a:lnTo>
                <a:lnTo>
                  <a:pt x="185" y="268"/>
                </a:lnTo>
                <a:lnTo>
                  <a:pt x="194" y="264"/>
                </a:lnTo>
                <a:lnTo>
                  <a:pt x="201" y="262"/>
                </a:lnTo>
                <a:lnTo>
                  <a:pt x="207" y="260"/>
                </a:lnTo>
                <a:lnTo>
                  <a:pt x="209" y="259"/>
                </a:lnTo>
                <a:lnTo>
                  <a:pt x="231" y="55"/>
                </a:lnTo>
                <a:lnTo>
                  <a:pt x="231" y="56"/>
                </a:lnTo>
                <a:lnTo>
                  <a:pt x="229" y="57"/>
                </a:lnTo>
                <a:lnTo>
                  <a:pt x="229" y="58"/>
                </a:lnTo>
                <a:close/>
              </a:path>
            </a:pathLst>
          </a:custGeom>
          <a:solidFill>
            <a:srgbClr val="FFFFFF"/>
          </a:solidFill>
          <a:ln w="9525">
            <a:solidFill>
              <a:srgbClr val="FF0000"/>
            </a:solidFill>
            <a:round/>
            <a:headEnd/>
            <a:tailEnd/>
          </a:ln>
        </p:spPr>
        <p:txBody>
          <a:bodyPr/>
          <a:lstStyle/>
          <a:p>
            <a:endParaRPr lang="de-CH"/>
          </a:p>
        </p:txBody>
      </p:sp>
      <p:sp>
        <p:nvSpPr>
          <p:cNvPr id="84005" name="Freeform 41"/>
          <p:cNvSpPr>
            <a:spLocks/>
          </p:cNvSpPr>
          <p:nvPr/>
        </p:nvSpPr>
        <p:spPr bwMode="auto">
          <a:xfrm>
            <a:off x="2129011" y="4432275"/>
            <a:ext cx="33338" cy="58738"/>
          </a:xfrm>
          <a:custGeom>
            <a:avLst/>
            <a:gdLst>
              <a:gd name="T0" fmla="*/ 2147483647 w 77"/>
              <a:gd name="T1" fmla="*/ 2147483647 h 147"/>
              <a:gd name="T2" fmla="*/ 2147483647 w 77"/>
              <a:gd name="T3" fmla="*/ 2147483647 h 147"/>
              <a:gd name="T4" fmla="*/ 2147483647 w 77"/>
              <a:gd name="T5" fmla="*/ 2147483647 h 147"/>
              <a:gd name="T6" fmla="*/ 2147483647 w 77"/>
              <a:gd name="T7" fmla="*/ 2147483647 h 147"/>
              <a:gd name="T8" fmla="*/ 2147483647 w 77"/>
              <a:gd name="T9" fmla="*/ 2147483647 h 147"/>
              <a:gd name="T10" fmla="*/ 2147483647 w 77"/>
              <a:gd name="T11" fmla="*/ 2147483647 h 147"/>
              <a:gd name="T12" fmla="*/ 2147483647 w 77"/>
              <a:gd name="T13" fmla="*/ 2147483647 h 147"/>
              <a:gd name="T14" fmla="*/ 2147483647 w 77"/>
              <a:gd name="T15" fmla="*/ 2147483647 h 147"/>
              <a:gd name="T16" fmla="*/ 2147483647 w 77"/>
              <a:gd name="T17" fmla="*/ 2147483647 h 147"/>
              <a:gd name="T18" fmla="*/ 2147483647 w 77"/>
              <a:gd name="T19" fmla="*/ 2147483647 h 147"/>
              <a:gd name="T20" fmla="*/ 2147483647 w 77"/>
              <a:gd name="T21" fmla="*/ 2147483647 h 147"/>
              <a:gd name="T22" fmla="*/ 2147483647 w 77"/>
              <a:gd name="T23" fmla="*/ 2147483647 h 147"/>
              <a:gd name="T24" fmla="*/ 2147483647 w 77"/>
              <a:gd name="T25" fmla="*/ 2147483647 h 147"/>
              <a:gd name="T26" fmla="*/ 2147483647 w 77"/>
              <a:gd name="T27" fmla="*/ 2147483647 h 147"/>
              <a:gd name="T28" fmla="*/ 2147483647 w 77"/>
              <a:gd name="T29" fmla="*/ 2147483647 h 147"/>
              <a:gd name="T30" fmla="*/ 2147483647 w 77"/>
              <a:gd name="T31" fmla="*/ 2147483647 h 147"/>
              <a:gd name="T32" fmla="*/ 0 w 77"/>
              <a:gd name="T33" fmla="*/ 2147483647 h 147"/>
              <a:gd name="T34" fmla="*/ 0 w 77"/>
              <a:gd name="T35" fmla="*/ 2147483647 h 147"/>
              <a:gd name="T36" fmla="*/ 2147483647 w 77"/>
              <a:gd name="T37" fmla="*/ 2147483647 h 147"/>
              <a:gd name="T38" fmla="*/ 2147483647 w 77"/>
              <a:gd name="T39" fmla="*/ 2147483647 h 147"/>
              <a:gd name="T40" fmla="*/ 2147483647 w 77"/>
              <a:gd name="T41" fmla="*/ 2147483647 h 147"/>
              <a:gd name="T42" fmla="*/ 2147483647 w 77"/>
              <a:gd name="T43" fmla="*/ 2147483647 h 147"/>
              <a:gd name="T44" fmla="*/ 2147483647 w 77"/>
              <a:gd name="T45" fmla="*/ 2147483647 h 147"/>
              <a:gd name="T46" fmla="*/ 2147483647 w 77"/>
              <a:gd name="T47" fmla="*/ 0 h 147"/>
              <a:gd name="T48" fmla="*/ 2147483647 w 77"/>
              <a:gd name="T49" fmla="*/ 2147483647 h 147"/>
              <a:gd name="T50" fmla="*/ 2147483647 w 77"/>
              <a:gd name="T51" fmla="*/ 2147483647 h 147"/>
              <a:gd name="T52" fmla="*/ 2147483647 w 77"/>
              <a:gd name="T53" fmla="*/ 2147483647 h 147"/>
              <a:gd name="T54" fmla="*/ 2147483647 w 77"/>
              <a:gd name="T55" fmla="*/ 2147483647 h 147"/>
              <a:gd name="T56" fmla="*/ 2147483647 w 77"/>
              <a:gd name="T57" fmla="*/ 2147483647 h 14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7"/>
              <a:gd name="T88" fmla="*/ 0 h 147"/>
              <a:gd name="T89" fmla="*/ 77 w 77"/>
              <a:gd name="T90" fmla="*/ 147 h 14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7" h="147">
                <a:moveTo>
                  <a:pt x="53" y="54"/>
                </a:moveTo>
                <a:lnTo>
                  <a:pt x="58" y="62"/>
                </a:lnTo>
                <a:lnTo>
                  <a:pt x="68" y="85"/>
                </a:lnTo>
                <a:lnTo>
                  <a:pt x="77" y="109"/>
                </a:lnTo>
                <a:lnTo>
                  <a:pt x="74" y="130"/>
                </a:lnTo>
                <a:lnTo>
                  <a:pt x="68" y="137"/>
                </a:lnTo>
                <a:lnTo>
                  <a:pt x="62" y="142"/>
                </a:lnTo>
                <a:lnTo>
                  <a:pt x="56" y="145"/>
                </a:lnTo>
                <a:lnTo>
                  <a:pt x="50" y="147"/>
                </a:lnTo>
                <a:lnTo>
                  <a:pt x="43" y="145"/>
                </a:lnTo>
                <a:lnTo>
                  <a:pt x="37" y="143"/>
                </a:lnTo>
                <a:lnTo>
                  <a:pt x="31" y="138"/>
                </a:lnTo>
                <a:lnTo>
                  <a:pt x="25" y="132"/>
                </a:lnTo>
                <a:lnTo>
                  <a:pt x="18" y="123"/>
                </a:lnTo>
                <a:lnTo>
                  <a:pt x="10" y="112"/>
                </a:lnTo>
                <a:lnTo>
                  <a:pt x="4" y="96"/>
                </a:lnTo>
                <a:lnTo>
                  <a:pt x="0" y="68"/>
                </a:lnTo>
                <a:lnTo>
                  <a:pt x="0" y="47"/>
                </a:lnTo>
                <a:lnTo>
                  <a:pt x="4" y="31"/>
                </a:lnTo>
                <a:lnTo>
                  <a:pt x="9" y="20"/>
                </a:lnTo>
                <a:lnTo>
                  <a:pt x="10" y="13"/>
                </a:lnTo>
                <a:lnTo>
                  <a:pt x="12" y="6"/>
                </a:lnTo>
                <a:lnTo>
                  <a:pt x="16" y="2"/>
                </a:lnTo>
                <a:lnTo>
                  <a:pt x="24" y="0"/>
                </a:lnTo>
                <a:lnTo>
                  <a:pt x="32" y="8"/>
                </a:lnTo>
                <a:lnTo>
                  <a:pt x="40" y="19"/>
                </a:lnTo>
                <a:lnTo>
                  <a:pt x="46" y="30"/>
                </a:lnTo>
                <a:lnTo>
                  <a:pt x="49" y="40"/>
                </a:lnTo>
                <a:lnTo>
                  <a:pt x="53" y="54"/>
                </a:lnTo>
                <a:close/>
              </a:path>
            </a:pathLst>
          </a:custGeom>
          <a:solidFill>
            <a:srgbClr val="FFFFFF"/>
          </a:solidFill>
          <a:ln w="9525">
            <a:solidFill>
              <a:srgbClr val="FF0000"/>
            </a:solidFill>
            <a:round/>
            <a:headEnd/>
            <a:tailEnd/>
          </a:ln>
        </p:spPr>
        <p:txBody>
          <a:bodyPr/>
          <a:lstStyle/>
          <a:p>
            <a:endParaRPr lang="de-CH"/>
          </a:p>
        </p:txBody>
      </p:sp>
      <p:sp>
        <p:nvSpPr>
          <p:cNvPr id="84006" name="Freeform 42"/>
          <p:cNvSpPr>
            <a:spLocks/>
          </p:cNvSpPr>
          <p:nvPr/>
        </p:nvSpPr>
        <p:spPr bwMode="auto">
          <a:xfrm>
            <a:off x="2016299" y="4438625"/>
            <a:ext cx="47625" cy="31750"/>
          </a:xfrm>
          <a:custGeom>
            <a:avLst/>
            <a:gdLst>
              <a:gd name="T0" fmla="*/ 2147483647 w 105"/>
              <a:gd name="T1" fmla="*/ 0 h 82"/>
              <a:gd name="T2" fmla="*/ 2147483647 w 105"/>
              <a:gd name="T3" fmla="*/ 2147483647 h 82"/>
              <a:gd name="T4" fmla="*/ 2147483647 w 105"/>
              <a:gd name="T5" fmla="*/ 2147483647 h 82"/>
              <a:gd name="T6" fmla="*/ 2147483647 w 105"/>
              <a:gd name="T7" fmla="*/ 2147483647 h 82"/>
              <a:gd name="T8" fmla="*/ 2147483647 w 105"/>
              <a:gd name="T9" fmla="*/ 2147483647 h 82"/>
              <a:gd name="T10" fmla="*/ 2147483647 w 105"/>
              <a:gd name="T11" fmla="*/ 2147483647 h 82"/>
              <a:gd name="T12" fmla="*/ 2147483647 w 105"/>
              <a:gd name="T13" fmla="*/ 2147483647 h 82"/>
              <a:gd name="T14" fmla="*/ 2147483647 w 105"/>
              <a:gd name="T15" fmla="*/ 2147483647 h 82"/>
              <a:gd name="T16" fmla="*/ 2147483647 w 105"/>
              <a:gd name="T17" fmla="*/ 2147483647 h 82"/>
              <a:gd name="T18" fmla="*/ 2147483647 w 105"/>
              <a:gd name="T19" fmla="*/ 2147483647 h 82"/>
              <a:gd name="T20" fmla="*/ 2147483647 w 105"/>
              <a:gd name="T21" fmla="*/ 2147483647 h 82"/>
              <a:gd name="T22" fmla="*/ 0 w 105"/>
              <a:gd name="T23" fmla="*/ 2147483647 h 82"/>
              <a:gd name="T24" fmla="*/ 2147483647 w 105"/>
              <a:gd name="T25" fmla="*/ 2147483647 h 82"/>
              <a:gd name="T26" fmla="*/ 2147483647 w 105"/>
              <a:gd name="T27" fmla="*/ 2147483647 h 82"/>
              <a:gd name="T28" fmla="*/ 2147483647 w 105"/>
              <a:gd name="T29" fmla="*/ 2147483647 h 82"/>
              <a:gd name="T30" fmla="*/ 2147483647 w 105"/>
              <a:gd name="T31" fmla="*/ 2147483647 h 82"/>
              <a:gd name="T32" fmla="*/ 2147483647 w 105"/>
              <a:gd name="T33" fmla="*/ 2147483647 h 82"/>
              <a:gd name="T34" fmla="*/ 2147483647 w 105"/>
              <a:gd name="T35" fmla="*/ 2147483647 h 82"/>
              <a:gd name="T36" fmla="*/ 2147483647 w 105"/>
              <a:gd name="T37" fmla="*/ 2147483647 h 82"/>
              <a:gd name="T38" fmla="*/ 2147483647 w 105"/>
              <a:gd name="T39" fmla="*/ 2147483647 h 82"/>
              <a:gd name="T40" fmla="*/ 2147483647 w 105"/>
              <a:gd name="T41" fmla="*/ 2147483647 h 82"/>
              <a:gd name="T42" fmla="*/ 2147483647 w 105"/>
              <a:gd name="T43" fmla="*/ 2147483647 h 82"/>
              <a:gd name="T44" fmla="*/ 2147483647 w 105"/>
              <a:gd name="T45" fmla="*/ 2147483647 h 82"/>
              <a:gd name="T46" fmla="*/ 2147483647 w 105"/>
              <a:gd name="T47" fmla="*/ 2147483647 h 82"/>
              <a:gd name="T48" fmla="*/ 2147483647 w 105"/>
              <a:gd name="T49" fmla="*/ 0 h 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5"/>
              <a:gd name="T76" fmla="*/ 0 h 82"/>
              <a:gd name="T77" fmla="*/ 105 w 105"/>
              <a:gd name="T78" fmla="*/ 82 h 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5" h="82">
                <a:moveTo>
                  <a:pt x="100" y="0"/>
                </a:moveTo>
                <a:lnTo>
                  <a:pt x="96" y="3"/>
                </a:lnTo>
                <a:lnTo>
                  <a:pt x="85" y="10"/>
                </a:lnTo>
                <a:lnTo>
                  <a:pt x="73" y="20"/>
                </a:lnTo>
                <a:lnTo>
                  <a:pt x="58" y="31"/>
                </a:lnTo>
                <a:lnTo>
                  <a:pt x="45" y="43"/>
                </a:lnTo>
                <a:lnTo>
                  <a:pt x="32" y="52"/>
                </a:lnTo>
                <a:lnTo>
                  <a:pt x="21" y="60"/>
                </a:lnTo>
                <a:lnTo>
                  <a:pt x="15" y="64"/>
                </a:lnTo>
                <a:lnTo>
                  <a:pt x="9" y="67"/>
                </a:lnTo>
                <a:lnTo>
                  <a:pt x="3" y="70"/>
                </a:lnTo>
                <a:lnTo>
                  <a:pt x="0" y="74"/>
                </a:lnTo>
                <a:lnTo>
                  <a:pt x="2" y="77"/>
                </a:lnTo>
                <a:lnTo>
                  <a:pt x="9" y="80"/>
                </a:lnTo>
                <a:lnTo>
                  <a:pt x="20" y="81"/>
                </a:lnTo>
                <a:lnTo>
                  <a:pt x="30" y="82"/>
                </a:lnTo>
                <a:lnTo>
                  <a:pt x="38" y="82"/>
                </a:lnTo>
                <a:lnTo>
                  <a:pt x="44" y="78"/>
                </a:lnTo>
                <a:lnTo>
                  <a:pt x="52" y="69"/>
                </a:lnTo>
                <a:lnTo>
                  <a:pt x="66" y="55"/>
                </a:lnTo>
                <a:lnTo>
                  <a:pt x="79" y="39"/>
                </a:lnTo>
                <a:lnTo>
                  <a:pt x="91" y="24"/>
                </a:lnTo>
                <a:lnTo>
                  <a:pt x="100" y="12"/>
                </a:lnTo>
                <a:lnTo>
                  <a:pt x="105" y="3"/>
                </a:lnTo>
                <a:lnTo>
                  <a:pt x="100" y="0"/>
                </a:lnTo>
                <a:close/>
              </a:path>
            </a:pathLst>
          </a:custGeom>
          <a:solidFill>
            <a:srgbClr val="FFFFFF"/>
          </a:solidFill>
          <a:ln w="9525">
            <a:solidFill>
              <a:srgbClr val="FF0000"/>
            </a:solidFill>
            <a:round/>
            <a:headEnd/>
            <a:tailEnd/>
          </a:ln>
        </p:spPr>
        <p:txBody>
          <a:bodyPr/>
          <a:lstStyle/>
          <a:p>
            <a:endParaRPr lang="de-CH"/>
          </a:p>
        </p:txBody>
      </p:sp>
      <p:sp>
        <p:nvSpPr>
          <p:cNvPr id="84007" name="Freeform 43"/>
          <p:cNvSpPr>
            <a:spLocks/>
          </p:cNvSpPr>
          <p:nvPr/>
        </p:nvSpPr>
        <p:spPr bwMode="auto">
          <a:xfrm>
            <a:off x="1998836" y="4476725"/>
            <a:ext cx="30163" cy="9525"/>
          </a:xfrm>
          <a:custGeom>
            <a:avLst/>
            <a:gdLst>
              <a:gd name="T0" fmla="*/ 2147483647 w 69"/>
              <a:gd name="T1" fmla="*/ 0 h 25"/>
              <a:gd name="T2" fmla="*/ 2147483647 w 69"/>
              <a:gd name="T3" fmla="*/ 2147483647 h 25"/>
              <a:gd name="T4" fmla="*/ 2147483647 w 69"/>
              <a:gd name="T5" fmla="*/ 2147483647 h 25"/>
              <a:gd name="T6" fmla="*/ 2147483647 w 69"/>
              <a:gd name="T7" fmla="*/ 2147483647 h 25"/>
              <a:gd name="T8" fmla="*/ 2147483647 w 69"/>
              <a:gd name="T9" fmla="*/ 2147483647 h 25"/>
              <a:gd name="T10" fmla="*/ 2147483647 w 69"/>
              <a:gd name="T11" fmla="*/ 2147483647 h 25"/>
              <a:gd name="T12" fmla="*/ 2147483647 w 69"/>
              <a:gd name="T13" fmla="*/ 2147483647 h 25"/>
              <a:gd name="T14" fmla="*/ 0 w 69"/>
              <a:gd name="T15" fmla="*/ 2147483647 h 25"/>
              <a:gd name="T16" fmla="*/ 0 w 69"/>
              <a:gd name="T17" fmla="*/ 2147483647 h 25"/>
              <a:gd name="T18" fmla="*/ 2147483647 w 69"/>
              <a:gd name="T19" fmla="*/ 2147483647 h 25"/>
              <a:gd name="T20" fmla="*/ 2147483647 w 69"/>
              <a:gd name="T21" fmla="*/ 2147483647 h 25"/>
              <a:gd name="T22" fmla="*/ 2147483647 w 69"/>
              <a:gd name="T23" fmla="*/ 2147483647 h 25"/>
              <a:gd name="T24" fmla="*/ 2147483647 w 69"/>
              <a:gd name="T25" fmla="*/ 2147483647 h 25"/>
              <a:gd name="T26" fmla="*/ 2147483647 w 69"/>
              <a:gd name="T27" fmla="*/ 2147483647 h 25"/>
              <a:gd name="T28" fmla="*/ 2147483647 w 69"/>
              <a:gd name="T29" fmla="*/ 2147483647 h 25"/>
              <a:gd name="T30" fmla="*/ 2147483647 w 69"/>
              <a:gd name="T31" fmla="*/ 2147483647 h 25"/>
              <a:gd name="T32" fmla="*/ 2147483647 w 69"/>
              <a:gd name="T33" fmla="*/ 2147483647 h 25"/>
              <a:gd name="T34" fmla="*/ 2147483647 w 69"/>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25"/>
              <a:gd name="T56" fmla="*/ 69 w 69"/>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25">
                <a:moveTo>
                  <a:pt x="46" y="0"/>
                </a:moveTo>
                <a:lnTo>
                  <a:pt x="45" y="1"/>
                </a:lnTo>
                <a:lnTo>
                  <a:pt x="39" y="2"/>
                </a:lnTo>
                <a:lnTo>
                  <a:pt x="30" y="6"/>
                </a:lnTo>
                <a:lnTo>
                  <a:pt x="21" y="10"/>
                </a:lnTo>
                <a:lnTo>
                  <a:pt x="12" y="13"/>
                </a:lnTo>
                <a:lnTo>
                  <a:pt x="6" y="17"/>
                </a:lnTo>
                <a:lnTo>
                  <a:pt x="0" y="21"/>
                </a:lnTo>
                <a:lnTo>
                  <a:pt x="0" y="23"/>
                </a:lnTo>
                <a:lnTo>
                  <a:pt x="5" y="25"/>
                </a:lnTo>
                <a:lnTo>
                  <a:pt x="14" y="23"/>
                </a:lnTo>
                <a:lnTo>
                  <a:pt x="24" y="21"/>
                </a:lnTo>
                <a:lnTo>
                  <a:pt x="37" y="17"/>
                </a:lnTo>
                <a:lnTo>
                  <a:pt x="49" y="12"/>
                </a:lnTo>
                <a:lnTo>
                  <a:pt x="58" y="8"/>
                </a:lnTo>
                <a:lnTo>
                  <a:pt x="66" y="6"/>
                </a:lnTo>
                <a:lnTo>
                  <a:pt x="69" y="5"/>
                </a:lnTo>
                <a:lnTo>
                  <a:pt x="46" y="0"/>
                </a:lnTo>
                <a:close/>
              </a:path>
            </a:pathLst>
          </a:custGeom>
          <a:solidFill>
            <a:srgbClr val="FFFFFF"/>
          </a:solidFill>
          <a:ln w="9525">
            <a:solidFill>
              <a:srgbClr val="FF0000"/>
            </a:solidFill>
            <a:round/>
            <a:headEnd/>
            <a:tailEnd/>
          </a:ln>
        </p:spPr>
        <p:txBody>
          <a:bodyPr/>
          <a:lstStyle/>
          <a:p>
            <a:endParaRPr lang="de-CH"/>
          </a:p>
        </p:txBody>
      </p:sp>
      <p:sp>
        <p:nvSpPr>
          <p:cNvPr id="84008" name="Freeform 44"/>
          <p:cNvSpPr>
            <a:spLocks/>
          </p:cNvSpPr>
          <p:nvPr/>
        </p:nvSpPr>
        <p:spPr bwMode="auto">
          <a:xfrm>
            <a:off x="2127424" y="4495775"/>
            <a:ext cx="15875" cy="15875"/>
          </a:xfrm>
          <a:custGeom>
            <a:avLst/>
            <a:gdLst>
              <a:gd name="T0" fmla="*/ 0 w 37"/>
              <a:gd name="T1" fmla="*/ 2147483647 h 42"/>
              <a:gd name="T2" fmla="*/ 2147483647 w 37"/>
              <a:gd name="T3" fmla="*/ 2147483647 h 42"/>
              <a:gd name="T4" fmla="*/ 2147483647 w 37"/>
              <a:gd name="T5" fmla="*/ 2147483647 h 42"/>
              <a:gd name="T6" fmla="*/ 2147483647 w 37"/>
              <a:gd name="T7" fmla="*/ 2147483647 h 42"/>
              <a:gd name="T8" fmla="*/ 2147483647 w 37"/>
              <a:gd name="T9" fmla="*/ 2147483647 h 42"/>
              <a:gd name="T10" fmla="*/ 2147483647 w 37"/>
              <a:gd name="T11" fmla="*/ 2147483647 h 42"/>
              <a:gd name="T12" fmla="*/ 2147483647 w 37"/>
              <a:gd name="T13" fmla="*/ 2147483647 h 42"/>
              <a:gd name="T14" fmla="*/ 2147483647 w 37"/>
              <a:gd name="T15" fmla="*/ 2147483647 h 42"/>
              <a:gd name="T16" fmla="*/ 2147483647 w 37"/>
              <a:gd name="T17" fmla="*/ 2147483647 h 42"/>
              <a:gd name="T18" fmla="*/ 2147483647 w 37"/>
              <a:gd name="T19" fmla="*/ 2147483647 h 42"/>
              <a:gd name="T20" fmla="*/ 2147483647 w 37"/>
              <a:gd name="T21" fmla="*/ 2147483647 h 42"/>
              <a:gd name="T22" fmla="*/ 2147483647 w 37"/>
              <a:gd name="T23" fmla="*/ 0 h 42"/>
              <a:gd name="T24" fmla="*/ 2147483647 w 37"/>
              <a:gd name="T25" fmla="*/ 0 h 42"/>
              <a:gd name="T26" fmla="*/ 0 w 37"/>
              <a:gd name="T27" fmla="*/ 2147483647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
              <a:gd name="T43" fmla="*/ 0 h 42"/>
              <a:gd name="T44" fmla="*/ 37 w 37"/>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 h="42">
                <a:moveTo>
                  <a:pt x="0" y="6"/>
                </a:moveTo>
                <a:lnTo>
                  <a:pt x="2" y="9"/>
                </a:lnTo>
                <a:lnTo>
                  <a:pt x="8" y="17"/>
                </a:lnTo>
                <a:lnTo>
                  <a:pt x="15" y="26"/>
                </a:lnTo>
                <a:lnTo>
                  <a:pt x="23" y="36"/>
                </a:lnTo>
                <a:lnTo>
                  <a:pt x="30" y="41"/>
                </a:lnTo>
                <a:lnTo>
                  <a:pt x="34" y="42"/>
                </a:lnTo>
                <a:lnTo>
                  <a:pt x="36" y="41"/>
                </a:lnTo>
                <a:lnTo>
                  <a:pt x="37" y="40"/>
                </a:lnTo>
                <a:lnTo>
                  <a:pt x="20" y="4"/>
                </a:lnTo>
                <a:lnTo>
                  <a:pt x="17" y="2"/>
                </a:lnTo>
                <a:lnTo>
                  <a:pt x="11" y="0"/>
                </a:lnTo>
                <a:lnTo>
                  <a:pt x="3" y="0"/>
                </a:lnTo>
                <a:lnTo>
                  <a:pt x="0" y="6"/>
                </a:lnTo>
                <a:close/>
              </a:path>
            </a:pathLst>
          </a:custGeom>
          <a:solidFill>
            <a:srgbClr val="FFFFFF"/>
          </a:solidFill>
          <a:ln w="9525">
            <a:solidFill>
              <a:srgbClr val="FF0000"/>
            </a:solidFill>
            <a:round/>
            <a:headEnd/>
            <a:tailEnd/>
          </a:ln>
        </p:spPr>
        <p:txBody>
          <a:bodyPr/>
          <a:lstStyle/>
          <a:p>
            <a:endParaRPr lang="de-CH"/>
          </a:p>
        </p:txBody>
      </p:sp>
      <p:sp>
        <p:nvSpPr>
          <p:cNvPr id="84009" name="Freeform 45"/>
          <p:cNvSpPr>
            <a:spLocks/>
          </p:cNvSpPr>
          <p:nvPr/>
        </p:nvSpPr>
        <p:spPr bwMode="auto">
          <a:xfrm>
            <a:off x="2046461" y="3740125"/>
            <a:ext cx="112713" cy="100013"/>
          </a:xfrm>
          <a:custGeom>
            <a:avLst/>
            <a:gdLst>
              <a:gd name="T0" fmla="*/ 2147483647 w 247"/>
              <a:gd name="T1" fmla="*/ 2147483647 h 252"/>
              <a:gd name="T2" fmla="*/ 2147483647 w 247"/>
              <a:gd name="T3" fmla="*/ 2147483647 h 252"/>
              <a:gd name="T4" fmla="*/ 2147483647 w 247"/>
              <a:gd name="T5" fmla="*/ 2147483647 h 252"/>
              <a:gd name="T6" fmla="*/ 2147483647 w 247"/>
              <a:gd name="T7" fmla="*/ 2147483647 h 252"/>
              <a:gd name="T8" fmla="*/ 2147483647 w 247"/>
              <a:gd name="T9" fmla="*/ 2147483647 h 252"/>
              <a:gd name="T10" fmla="*/ 2147483647 w 247"/>
              <a:gd name="T11" fmla="*/ 2147483647 h 252"/>
              <a:gd name="T12" fmla="*/ 2147483647 w 247"/>
              <a:gd name="T13" fmla="*/ 2147483647 h 252"/>
              <a:gd name="T14" fmla="*/ 2147483647 w 247"/>
              <a:gd name="T15" fmla="*/ 2147483647 h 252"/>
              <a:gd name="T16" fmla="*/ 2147483647 w 247"/>
              <a:gd name="T17" fmla="*/ 2147483647 h 252"/>
              <a:gd name="T18" fmla="*/ 2147483647 w 247"/>
              <a:gd name="T19" fmla="*/ 2147483647 h 252"/>
              <a:gd name="T20" fmla="*/ 2147483647 w 247"/>
              <a:gd name="T21" fmla="*/ 2147483647 h 252"/>
              <a:gd name="T22" fmla="*/ 2147483647 w 247"/>
              <a:gd name="T23" fmla="*/ 2147483647 h 252"/>
              <a:gd name="T24" fmla="*/ 2147483647 w 247"/>
              <a:gd name="T25" fmla="*/ 2147483647 h 252"/>
              <a:gd name="T26" fmla="*/ 2147483647 w 247"/>
              <a:gd name="T27" fmla="*/ 2147483647 h 252"/>
              <a:gd name="T28" fmla="*/ 2147483647 w 247"/>
              <a:gd name="T29" fmla="*/ 2147483647 h 252"/>
              <a:gd name="T30" fmla="*/ 2147483647 w 247"/>
              <a:gd name="T31" fmla="*/ 2147483647 h 252"/>
              <a:gd name="T32" fmla="*/ 2147483647 w 247"/>
              <a:gd name="T33" fmla="*/ 2147483647 h 252"/>
              <a:gd name="T34" fmla="*/ 2147483647 w 247"/>
              <a:gd name="T35" fmla="*/ 2147483647 h 252"/>
              <a:gd name="T36" fmla="*/ 2147483647 w 247"/>
              <a:gd name="T37" fmla="*/ 2147483647 h 252"/>
              <a:gd name="T38" fmla="*/ 2147483647 w 247"/>
              <a:gd name="T39" fmla="*/ 2147483647 h 252"/>
              <a:gd name="T40" fmla="*/ 2147483647 w 247"/>
              <a:gd name="T41" fmla="*/ 2147483647 h 252"/>
              <a:gd name="T42" fmla="*/ 2147483647 w 247"/>
              <a:gd name="T43" fmla="*/ 2147483647 h 252"/>
              <a:gd name="T44" fmla="*/ 2147483647 w 247"/>
              <a:gd name="T45" fmla="*/ 2147483647 h 252"/>
              <a:gd name="T46" fmla="*/ 2147483647 w 247"/>
              <a:gd name="T47" fmla="*/ 2147483647 h 252"/>
              <a:gd name="T48" fmla="*/ 2147483647 w 247"/>
              <a:gd name="T49" fmla="*/ 2147483647 h 252"/>
              <a:gd name="T50" fmla="*/ 2147483647 w 247"/>
              <a:gd name="T51" fmla="*/ 2147483647 h 252"/>
              <a:gd name="T52" fmla="*/ 2147483647 w 247"/>
              <a:gd name="T53" fmla="*/ 2147483647 h 252"/>
              <a:gd name="T54" fmla="*/ 2147483647 w 247"/>
              <a:gd name="T55" fmla="*/ 2147483647 h 252"/>
              <a:gd name="T56" fmla="*/ 2147483647 w 247"/>
              <a:gd name="T57" fmla="*/ 2147483647 h 252"/>
              <a:gd name="T58" fmla="*/ 2147483647 w 247"/>
              <a:gd name="T59" fmla="*/ 2147483647 h 252"/>
              <a:gd name="T60" fmla="*/ 2147483647 w 247"/>
              <a:gd name="T61" fmla="*/ 2147483647 h 252"/>
              <a:gd name="T62" fmla="*/ 2147483647 w 247"/>
              <a:gd name="T63" fmla="*/ 2147483647 h 252"/>
              <a:gd name="T64" fmla="*/ 2147483647 w 247"/>
              <a:gd name="T65" fmla="*/ 2147483647 h 252"/>
              <a:gd name="T66" fmla="*/ 2147483647 w 247"/>
              <a:gd name="T67" fmla="*/ 2147483647 h 252"/>
              <a:gd name="T68" fmla="*/ 2147483647 w 247"/>
              <a:gd name="T69" fmla="*/ 2147483647 h 252"/>
              <a:gd name="T70" fmla="*/ 2147483647 w 247"/>
              <a:gd name="T71" fmla="*/ 2147483647 h 252"/>
              <a:gd name="T72" fmla="*/ 2147483647 w 247"/>
              <a:gd name="T73" fmla="*/ 2147483647 h 252"/>
              <a:gd name="T74" fmla="*/ 2147483647 w 247"/>
              <a:gd name="T75" fmla="*/ 2147483647 h 252"/>
              <a:gd name="T76" fmla="*/ 2147483647 w 247"/>
              <a:gd name="T77" fmla="*/ 2147483647 h 252"/>
              <a:gd name="T78" fmla="*/ 2147483647 w 247"/>
              <a:gd name="T79" fmla="*/ 2147483647 h 252"/>
              <a:gd name="T80" fmla="*/ 2147483647 w 247"/>
              <a:gd name="T81" fmla="*/ 2147483647 h 252"/>
              <a:gd name="T82" fmla="*/ 2147483647 w 247"/>
              <a:gd name="T83" fmla="*/ 2147483647 h 252"/>
              <a:gd name="T84" fmla="*/ 2147483647 w 247"/>
              <a:gd name="T85" fmla="*/ 2147483647 h 252"/>
              <a:gd name="T86" fmla="*/ 2147483647 w 247"/>
              <a:gd name="T87" fmla="*/ 2147483647 h 252"/>
              <a:gd name="T88" fmla="*/ 2147483647 w 247"/>
              <a:gd name="T89" fmla="*/ 2147483647 h 252"/>
              <a:gd name="T90" fmla="*/ 2147483647 w 247"/>
              <a:gd name="T91" fmla="*/ 2147483647 h 252"/>
              <a:gd name="T92" fmla="*/ 2147483647 w 247"/>
              <a:gd name="T93" fmla="*/ 2147483647 h 252"/>
              <a:gd name="T94" fmla="*/ 2147483647 w 247"/>
              <a:gd name="T95" fmla="*/ 2147483647 h 252"/>
              <a:gd name="T96" fmla="*/ 2147483647 w 247"/>
              <a:gd name="T97" fmla="*/ 2147483647 h 252"/>
              <a:gd name="T98" fmla="*/ 2147483647 w 247"/>
              <a:gd name="T99" fmla="*/ 2147483647 h 252"/>
              <a:gd name="T100" fmla="*/ 2147483647 w 247"/>
              <a:gd name="T101" fmla="*/ 2147483647 h 252"/>
              <a:gd name="T102" fmla="*/ 2147483647 w 247"/>
              <a:gd name="T103" fmla="*/ 2147483647 h 252"/>
              <a:gd name="T104" fmla="*/ 2147483647 w 247"/>
              <a:gd name="T105" fmla="*/ 2147483647 h 252"/>
              <a:gd name="T106" fmla="*/ 2147483647 w 247"/>
              <a:gd name="T107" fmla="*/ 2147483647 h 252"/>
              <a:gd name="T108" fmla="*/ 2147483647 w 247"/>
              <a:gd name="T109" fmla="*/ 2147483647 h 252"/>
              <a:gd name="T110" fmla="*/ 2147483647 w 247"/>
              <a:gd name="T111" fmla="*/ 2147483647 h 252"/>
              <a:gd name="T112" fmla="*/ 2147483647 w 247"/>
              <a:gd name="T113" fmla="*/ 2147483647 h 252"/>
              <a:gd name="T114" fmla="*/ 2147483647 w 247"/>
              <a:gd name="T115" fmla="*/ 2147483647 h 252"/>
              <a:gd name="T116" fmla="*/ 2147483647 w 247"/>
              <a:gd name="T117" fmla="*/ 2147483647 h 252"/>
              <a:gd name="T118" fmla="*/ 2147483647 w 247"/>
              <a:gd name="T119" fmla="*/ 2147483647 h 2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7"/>
              <a:gd name="T181" fmla="*/ 0 h 252"/>
              <a:gd name="T182" fmla="*/ 247 w 247"/>
              <a:gd name="T183" fmla="*/ 252 h 2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7" h="252">
                <a:moveTo>
                  <a:pt x="205" y="59"/>
                </a:moveTo>
                <a:lnTo>
                  <a:pt x="211" y="69"/>
                </a:lnTo>
                <a:lnTo>
                  <a:pt x="217" y="80"/>
                </a:lnTo>
                <a:lnTo>
                  <a:pt x="226" y="93"/>
                </a:lnTo>
                <a:lnTo>
                  <a:pt x="237" y="106"/>
                </a:lnTo>
                <a:lnTo>
                  <a:pt x="244" y="115"/>
                </a:lnTo>
                <a:lnTo>
                  <a:pt x="240" y="105"/>
                </a:lnTo>
                <a:lnTo>
                  <a:pt x="229" y="88"/>
                </a:lnTo>
                <a:lnTo>
                  <a:pt x="220" y="70"/>
                </a:lnTo>
                <a:lnTo>
                  <a:pt x="214" y="55"/>
                </a:lnTo>
                <a:lnTo>
                  <a:pt x="207" y="36"/>
                </a:lnTo>
                <a:lnTo>
                  <a:pt x="201" y="18"/>
                </a:lnTo>
                <a:lnTo>
                  <a:pt x="198" y="6"/>
                </a:lnTo>
                <a:lnTo>
                  <a:pt x="197" y="1"/>
                </a:lnTo>
                <a:lnTo>
                  <a:pt x="192" y="2"/>
                </a:lnTo>
                <a:lnTo>
                  <a:pt x="188" y="6"/>
                </a:lnTo>
                <a:lnTo>
                  <a:pt x="183" y="10"/>
                </a:lnTo>
                <a:lnTo>
                  <a:pt x="180" y="13"/>
                </a:lnTo>
                <a:lnTo>
                  <a:pt x="176" y="16"/>
                </a:lnTo>
                <a:lnTo>
                  <a:pt x="170" y="19"/>
                </a:lnTo>
                <a:lnTo>
                  <a:pt x="162" y="22"/>
                </a:lnTo>
                <a:lnTo>
                  <a:pt x="153" y="24"/>
                </a:lnTo>
                <a:lnTo>
                  <a:pt x="145" y="26"/>
                </a:lnTo>
                <a:lnTo>
                  <a:pt x="133" y="26"/>
                </a:lnTo>
                <a:lnTo>
                  <a:pt x="119" y="23"/>
                </a:lnTo>
                <a:lnTo>
                  <a:pt x="109" y="21"/>
                </a:lnTo>
                <a:lnTo>
                  <a:pt x="98" y="17"/>
                </a:lnTo>
                <a:lnTo>
                  <a:pt x="90" y="13"/>
                </a:lnTo>
                <a:lnTo>
                  <a:pt x="81" y="10"/>
                </a:lnTo>
                <a:lnTo>
                  <a:pt x="73" y="6"/>
                </a:lnTo>
                <a:lnTo>
                  <a:pt x="67" y="2"/>
                </a:lnTo>
                <a:lnTo>
                  <a:pt x="64" y="1"/>
                </a:lnTo>
                <a:lnTo>
                  <a:pt x="63" y="0"/>
                </a:lnTo>
                <a:lnTo>
                  <a:pt x="58" y="6"/>
                </a:lnTo>
                <a:lnTo>
                  <a:pt x="49" y="22"/>
                </a:lnTo>
                <a:lnTo>
                  <a:pt x="39" y="43"/>
                </a:lnTo>
                <a:lnTo>
                  <a:pt x="32" y="62"/>
                </a:lnTo>
                <a:lnTo>
                  <a:pt x="29" y="81"/>
                </a:lnTo>
                <a:lnTo>
                  <a:pt x="27" y="104"/>
                </a:lnTo>
                <a:lnTo>
                  <a:pt x="26" y="127"/>
                </a:lnTo>
                <a:lnTo>
                  <a:pt x="24" y="146"/>
                </a:lnTo>
                <a:lnTo>
                  <a:pt x="21" y="159"/>
                </a:lnTo>
                <a:lnTo>
                  <a:pt x="18" y="169"/>
                </a:lnTo>
                <a:lnTo>
                  <a:pt x="15" y="177"/>
                </a:lnTo>
                <a:lnTo>
                  <a:pt x="12" y="181"/>
                </a:lnTo>
                <a:lnTo>
                  <a:pt x="6" y="182"/>
                </a:lnTo>
                <a:lnTo>
                  <a:pt x="0" y="183"/>
                </a:lnTo>
                <a:lnTo>
                  <a:pt x="2" y="187"/>
                </a:lnTo>
                <a:lnTo>
                  <a:pt x="17" y="193"/>
                </a:lnTo>
                <a:lnTo>
                  <a:pt x="38" y="200"/>
                </a:lnTo>
                <a:lnTo>
                  <a:pt x="49" y="202"/>
                </a:lnTo>
                <a:lnTo>
                  <a:pt x="54" y="197"/>
                </a:lnTo>
                <a:lnTo>
                  <a:pt x="52" y="184"/>
                </a:lnTo>
                <a:lnTo>
                  <a:pt x="49" y="155"/>
                </a:lnTo>
                <a:lnTo>
                  <a:pt x="52" y="111"/>
                </a:lnTo>
                <a:lnTo>
                  <a:pt x="57" y="70"/>
                </a:lnTo>
                <a:lnTo>
                  <a:pt x="60" y="50"/>
                </a:lnTo>
                <a:lnTo>
                  <a:pt x="64" y="48"/>
                </a:lnTo>
                <a:lnTo>
                  <a:pt x="69" y="47"/>
                </a:lnTo>
                <a:lnTo>
                  <a:pt x="73" y="50"/>
                </a:lnTo>
                <a:lnTo>
                  <a:pt x="78" y="59"/>
                </a:lnTo>
                <a:lnTo>
                  <a:pt x="81" y="86"/>
                </a:lnTo>
                <a:lnTo>
                  <a:pt x="82" y="131"/>
                </a:lnTo>
                <a:lnTo>
                  <a:pt x="82" y="174"/>
                </a:lnTo>
                <a:lnTo>
                  <a:pt x="81" y="197"/>
                </a:lnTo>
                <a:lnTo>
                  <a:pt x="78" y="205"/>
                </a:lnTo>
                <a:lnTo>
                  <a:pt x="76" y="215"/>
                </a:lnTo>
                <a:lnTo>
                  <a:pt x="79" y="224"/>
                </a:lnTo>
                <a:lnTo>
                  <a:pt x="91" y="228"/>
                </a:lnTo>
                <a:lnTo>
                  <a:pt x="100" y="228"/>
                </a:lnTo>
                <a:lnTo>
                  <a:pt x="109" y="228"/>
                </a:lnTo>
                <a:lnTo>
                  <a:pt x="116" y="229"/>
                </a:lnTo>
                <a:lnTo>
                  <a:pt x="124" y="229"/>
                </a:lnTo>
                <a:lnTo>
                  <a:pt x="128" y="230"/>
                </a:lnTo>
                <a:lnTo>
                  <a:pt x="133" y="233"/>
                </a:lnTo>
                <a:lnTo>
                  <a:pt x="134" y="235"/>
                </a:lnTo>
                <a:lnTo>
                  <a:pt x="133" y="238"/>
                </a:lnTo>
                <a:lnTo>
                  <a:pt x="127" y="244"/>
                </a:lnTo>
                <a:lnTo>
                  <a:pt x="122" y="250"/>
                </a:lnTo>
                <a:lnTo>
                  <a:pt x="124" y="252"/>
                </a:lnTo>
                <a:lnTo>
                  <a:pt x="137" y="251"/>
                </a:lnTo>
                <a:lnTo>
                  <a:pt x="153" y="245"/>
                </a:lnTo>
                <a:lnTo>
                  <a:pt x="162" y="234"/>
                </a:lnTo>
                <a:lnTo>
                  <a:pt x="164" y="220"/>
                </a:lnTo>
                <a:lnTo>
                  <a:pt x="156" y="202"/>
                </a:lnTo>
                <a:lnTo>
                  <a:pt x="148" y="173"/>
                </a:lnTo>
                <a:lnTo>
                  <a:pt x="140" y="130"/>
                </a:lnTo>
                <a:lnTo>
                  <a:pt x="133" y="83"/>
                </a:lnTo>
                <a:lnTo>
                  <a:pt x="128" y="45"/>
                </a:lnTo>
                <a:lnTo>
                  <a:pt x="133" y="43"/>
                </a:lnTo>
                <a:lnTo>
                  <a:pt x="139" y="41"/>
                </a:lnTo>
                <a:lnTo>
                  <a:pt x="143" y="39"/>
                </a:lnTo>
                <a:lnTo>
                  <a:pt x="145" y="39"/>
                </a:lnTo>
                <a:lnTo>
                  <a:pt x="148" y="44"/>
                </a:lnTo>
                <a:lnTo>
                  <a:pt x="153" y="57"/>
                </a:lnTo>
                <a:lnTo>
                  <a:pt x="162" y="72"/>
                </a:lnTo>
                <a:lnTo>
                  <a:pt x="170" y="85"/>
                </a:lnTo>
                <a:lnTo>
                  <a:pt x="176" y="95"/>
                </a:lnTo>
                <a:lnTo>
                  <a:pt x="180" y="99"/>
                </a:lnTo>
                <a:lnTo>
                  <a:pt x="183" y="94"/>
                </a:lnTo>
                <a:lnTo>
                  <a:pt x="183" y="83"/>
                </a:lnTo>
                <a:lnTo>
                  <a:pt x="182" y="69"/>
                </a:lnTo>
                <a:lnTo>
                  <a:pt x="180" y="58"/>
                </a:lnTo>
                <a:lnTo>
                  <a:pt x="180" y="50"/>
                </a:lnTo>
                <a:lnTo>
                  <a:pt x="183" y="45"/>
                </a:lnTo>
                <a:lnTo>
                  <a:pt x="186" y="58"/>
                </a:lnTo>
                <a:lnTo>
                  <a:pt x="195" y="86"/>
                </a:lnTo>
                <a:lnTo>
                  <a:pt x="203" y="122"/>
                </a:lnTo>
                <a:lnTo>
                  <a:pt x="205" y="155"/>
                </a:lnTo>
                <a:lnTo>
                  <a:pt x="204" y="179"/>
                </a:lnTo>
                <a:lnTo>
                  <a:pt x="204" y="200"/>
                </a:lnTo>
                <a:lnTo>
                  <a:pt x="204" y="216"/>
                </a:lnTo>
                <a:lnTo>
                  <a:pt x="205" y="226"/>
                </a:lnTo>
                <a:lnTo>
                  <a:pt x="213" y="225"/>
                </a:lnTo>
                <a:lnTo>
                  <a:pt x="226" y="212"/>
                </a:lnTo>
                <a:lnTo>
                  <a:pt x="241" y="194"/>
                </a:lnTo>
                <a:lnTo>
                  <a:pt x="247" y="187"/>
                </a:lnTo>
                <a:lnTo>
                  <a:pt x="244" y="174"/>
                </a:lnTo>
                <a:lnTo>
                  <a:pt x="235" y="142"/>
                </a:lnTo>
                <a:lnTo>
                  <a:pt x="222" y="101"/>
                </a:lnTo>
                <a:lnTo>
                  <a:pt x="205" y="59"/>
                </a:lnTo>
                <a:close/>
              </a:path>
            </a:pathLst>
          </a:custGeom>
          <a:solidFill>
            <a:srgbClr val="FFFFFF"/>
          </a:solidFill>
          <a:ln w="9525">
            <a:solidFill>
              <a:srgbClr val="FF0000"/>
            </a:solidFill>
            <a:round/>
            <a:headEnd/>
            <a:tailEnd/>
          </a:ln>
        </p:spPr>
        <p:txBody>
          <a:bodyPr/>
          <a:lstStyle/>
          <a:p>
            <a:endParaRPr lang="de-CH"/>
          </a:p>
        </p:txBody>
      </p:sp>
      <p:sp>
        <p:nvSpPr>
          <p:cNvPr id="84010" name="Freeform 46"/>
          <p:cNvSpPr>
            <a:spLocks/>
          </p:cNvSpPr>
          <p:nvPr/>
        </p:nvSpPr>
        <p:spPr bwMode="auto">
          <a:xfrm>
            <a:off x="2138536" y="3759175"/>
            <a:ext cx="0" cy="3175"/>
          </a:xfrm>
          <a:custGeom>
            <a:avLst/>
            <a:gdLst>
              <a:gd name="T0" fmla="*/ 0 w 3"/>
              <a:gd name="T1" fmla="*/ 2147483647 h 5"/>
              <a:gd name="T2" fmla="*/ 0 w 3"/>
              <a:gd name="T3" fmla="*/ 2147483647 h 5"/>
              <a:gd name="T4" fmla="*/ 0 w 3"/>
              <a:gd name="T5" fmla="*/ 2147483647 h 5"/>
              <a:gd name="T6" fmla="*/ 0 w 3"/>
              <a:gd name="T7" fmla="*/ 2147483647 h 5"/>
              <a:gd name="T8" fmla="*/ 0 w 3"/>
              <a:gd name="T9" fmla="*/ 0 h 5"/>
              <a:gd name="T10" fmla="*/ 0 w 3"/>
              <a:gd name="T11" fmla="*/ 0 h 5"/>
              <a:gd name="T12" fmla="*/ 0 w 3"/>
              <a:gd name="T13" fmla="*/ 0 h 5"/>
              <a:gd name="T14" fmla="*/ 0 w 3"/>
              <a:gd name="T15" fmla="*/ 0 h 5"/>
              <a:gd name="T16" fmla="*/ 0 w 3"/>
              <a:gd name="T17" fmla="*/ 0 h 5"/>
              <a:gd name="T18" fmla="*/ 0 w 3"/>
              <a:gd name="T19" fmla="*/ 0 h 5"/>
              <a:gd name="T20" fmla="*/ 0 w 3"/>
              <a:gd name="T21" fmla="*/ 2147483647 h 5"/>
              <a:gd name="T22" fmla="*/ 0 w 3"/>
              <a:gd name="T23" fmla="*/ 2147483647 h 5"/>
              <a:gd name="T24" fmla="*/ 0 w 3"/>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
              <a:gd name="T40" fmla="*/ 0 h 5"/>
              <a:gd name="T41" fmla="*/ 0 w 3"/>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 h="5">
                <a:moveTo>
                  <a:pt x="3" y="5"/>
                </a:moveTo>
                <a:lnTo>
                  <a:pt x="3" y="3"/>
                </a:lnTo>
                <a:lnTo>
                  <a:pt x="1" y="2"/>
                </a:lnTo>
                <a:lnTo>
                  <a:pt x="1" y="1"/>
                </a:lnTo>
                <a:lnTo>
                  <a:pt x="0" y="0"/>
                </a:lnTo>
                <a:lnTo>
                  <a:pt x="1" y="0"/>
                </a:lnTo>
                <a:lnTo>
                  <a:pt x="1" y="1"/>
                </a:lnTo>
                <a:lnTo>
                  <a:pt x="1" y="2"/>
                </a:lnTo>
                <a:lnTo>
                  <a:pt x="3" y="5"/>
                </a:lnTo>
                <a:close/>
              </a:path>
            </a:pathLst>
          </a:custGeom>
          <a:solidFill>
            <a:srgbClr val="FFFFFF"/>
          </a:solidFill>
          <a:ln w="9525">
            <a:solidFill>
              <a:srgbClr val="FF0000"/>
            </a:solidFill>
            <a:round/>
            <a:headEnd/>
            <a:tailEnd/>
          </a:ln>
        </p:spPr>
        <p:txBody>
          <a:bodyPr/>
          <a:lstStyle/>
          <a:p>
            <a:endParaRPr lang="de-CH"/>
          </a:p>
        </p:txBody>
      </p:sp>
      <p:sp>
        <p:nvSpPr>
          <p:cNvPr id="84011" name="Freeform 47"/>
          <p:cNvSpPr>
            <a:spLocks/>
          </p:cNvSpPr>
          <p:nvPr/>
        </p:nvSpPr>
        <p:spPr bwMode="auto">
          <a:xfrm>
            <a:off x="2500486" y="3940150"/>
            <a:ext cx="77788" cy="38100"/>
          </a:xfrm>
          <a:custGeom>
            <a:avLst/>
            <a:gdLst>
              <a:gd name="T0" fmla="*/ 2147483647 w 170"/>
              <a:gd name="T1" fmla="*/ 2147483647 h 95"/>
              <a:gd name="T2" fmla="*/ 2147483647 w 170"/>
              <a:gd name="T3" fmla="*/ 2147483647 h 95"/>
              <a:gd name="T4" fmla="*/ 2147483647 w 170"/>
              <a:gd name="T5" fmla="*/ 2147483647 h 95"/>
              <a:gd name="T6" fmla="*/ 2147483647 w 170"/>
              <a:gd name="T7" fmla="*/ 2147483647 h 95"/>
              <a:gd name="T8" fmla="*/ 2147483647 w 170"/>
              <a:gd name="T9" fmla="*/ 2147483647 h 95"/>
              <a:gd name="T10" fmla="*/ 2147483647 w 170"/>
              <a:gd name="T11" fmla="*/ 2147483647 h 95"/>
              <a:gd name="T12" fmla="*/ 2147483647 w 170"/>
              <a:gd name="T13" fmla="*/ 0 h 95"/>
              <a:gd name="T14" fmla="*/ 2147483647 w 170"/>
              <a:gd name="T15" fmla="*/ 2147483647 h 95"/>
              <a:gd name="T16" fmla="*/ 2147483647 w 170"/>
              <a:gd name="T17" fmla="*/ 2147483647 h 95"/>
              <a:gd name="T18" fmla="*/ 2147483647 w 170"/>
              <a:gd name="T19" fmla="*/ 2147483647 h 95"/>
              <a:gd name="T20" fmla="*/ 2147483647 w 170"/>
              <a:gd name="T21" fmla="*/ 2147483647 h 95"/>
              <a:gd name="T22" fmla="*/ 2147483647 w 170"/>
              <a:gd name="T23" fmla="*/ 2147483647 h 95"/>
              <a:gd name="T24" fmla="*/ 2147483647 w 170"/>
              <a:gd name="T25" fmla="*/ 2147483647 h 95"/>
              <a:gd name="T26" fmla="*/ 2147483647 w 170"/>
              <a:gd name="T27" fmla="*/ 2147483647 h 95"/>
              <a:gd name="T28" fmla="*/ 2147483647 w 170"/>
              <a:gd name="T29" fmla="*/ 2147483647 h 95"/>
              <a:gd name="T30" fmla="*/ 2147483647 w 170"/>
              <a:gd name="T31" fmla="*/ 2147483647 h 95"/>
              <a:gd name="T32" fmla="*/ 2147483647 w 170"/>
              <a:gd name="T33" fmla="*/ 2147483647 h 95"/>
              <a:gd name="T34" fmla="*/ 2147483647 w 170"/>
              <a:gd name="T35" fmla="*/ 2147483647 h 95"/>
              <a:gd name="T36" fmla="*/ 0 w 170"/>
              <a:gd name="T37" fmla="*/ 2147483647 h 95"/>
              <a:gd name="T38" fmla="*/ 2147483647 w 170"/>
              <a:gd name="T39" fmla="*/ 2147483647 h 95"/>
              <a:gd name="T40" fmla="*/ 2147483647 w 170"/>
              <a:gd name="T41" fmla="*/ 2147483647 h 95"/>
              <a:gd name="T42" fmla="*/ 2147483647 w 170"/>
              <a:gd name="T43" fmla="*/ 2147483647 h 95"/>
              <a:gd name="T44" fmla="*/ 2147483647 w 170"/>
              <a:gd name="T45" fmla="*/ 2147483647 h 95"/>
              <a:gd name="T46" fmla="*/ 2147483647 w 170"/>
              <a:gd name="T47" fmla="*/ 2147483647 h 95"/>
              <a:gd name="T48" fmla="*/ 2147483647 w 170"/>
              <a:gd name="T49" fmla="*/ 2147483647 h 95"/>
              <a:gd name="T50" fmla="*/ 2147483647 w 170"/>
              <a:gd name="T51" fmla="*/ 2147483647 h 95"/>
              <a:gd name="T52" fmla="*/ 2147483647 w 170"/>
              <a:gd name="T53" fmla="*/ 2147483647 h 95"/>
              <a:gd name="T54" fmla="*/ 2147483647 w 170"/>
              <a:gd name="T55" fmla="*/ 2147483647 h 95"/>
              <a:gd name="T56" fmla="*/ 2147483647 w 170"/>
              <a:gd name="T57" fmla="*/ 2147483647 h 95"/>
              <a:gd name="T58" fmla="*/ 2147483647 w 170"/>
              <a:gd name="T59" fmla="*/ 2147483647 h 95"/>
              <a:gd name="T60" fmla="*/ 2147483647 w 170"/>
              <a:gd name="T61" fmla="*/ 2147483647 h 95"/>
              <a:gd name="T62" fmla="*/ 2147483647 w 170"/>
              <a:gd name="T63" fmla="*/ 2147483647 h 95"/>
              <a:gd name="T64" fmla="*/ 2147483647 w 170"/>
              <a:gd name="T65" fmla="*/ 2147483647 h 95"/>
              <a:gd name="T66" fmla="*/ 2147483647 w 170"/>
              <a:gd name="T67" fmla="*/ 2147483647 h 95"/>
              <a:gd name="T68" fmla="*/ 2147483647 w 170"/>
              <a:gd name="T69" fmla="*/ 2147483647 h 95"/>
              <a:gd name="T70" fmla="*/ 2147483647 w 170"/>
              <a:gd name="T71" fmla="*/ 2147483647 h 95"/>
              <a:gd name="T72" fmla="*/ 2147483647 w 170"/>
              <a:gd name="T73" fmla="*/ 2147483647 h 95"/>
              <a:gd name="T74" fmla="*/ 2147483647 w 170"/>
              <a:gd name="T75" fmla="*/ 2147483647 h 95"/>
              <a:gd name="T76" fmla="*/ 2147483647 w 170"/>
              <a:gd name="T77" fmla="*/ 2147483647 h 95"/>
              <a:gd name="T78" fmla="*/ 2147483647 w 170"/>
              <a:gd name="T79" fmla="*/ 2147483647 h 95"/>
              <a:gd name="T80" fmla="*/ 2147483647 w 170"/>
              <a:gd name="T81" fmla="*/ 2147483647 h 95"/>
              <a:gd name="T82" fmla="*/ 2147483647 w 170"/>
              <a:gd name="T83" fmla="*/ 2147483647 h 95"/>
              <a:gd name="T84" fmla="*/ 2147483647 w 170"/>
              <a:gd name="T85" fmla="*/ 2147483647 h 95"/>
              <a:gd name="T86" fmla="*/ 2147483647 w 170"/>
              <a:gd name="T87" fmla="*/ 2147483647 h 95"/>
              <a:gd name="T88" fmla="*/ 2147483647 w 170"/>
              <a:gd name="T89" fmla="*/ 2147483647 h 95"/>
              <a:gd name="T90" fmla="*/ 2147483647 w 170"/>
              <a:gd name="T91" fmla="*/ 2147483647 h 95"/>
              <a:gd name="T92" fmla="*/ 2147483647 w 170"/>
              <a:gd name="T93" fmla="*/ 2147483647 h 95"/>
              <a:gd name="T94" fmla="*/ 2147483647 w 170"/>
              <a:gd name="T95" fmla="*/ 2147483647 h 95"/>
              <a:gd name="T96" fmla="*/ 2147483647 w 170"/>
              <a:gd name="T97" fmla="*/ 2147483647 h 95"/>
              <a:gd name="T98" fmla="*/ 2147483647 w 170"/>
              <a:gd name="T99" fmla="*/ 2147483647 h 95"/>
              <a:gd name="T100" fmla="*/ 2147483647 w 170"/>
              <a:gd name="T101" fmla="*/ 2147483647 h 95"/>
              <a:gd name="T102" fmla="*/ 2147483647 w 170"/>
              <a:gd name="T103" fmla="*/ 2147483647 h 95"/>
              <a:gd name="T104" fmla="*/ 2147483647 w 170"/>
              <a:gd name="T105" fmla="*/ 2147483647 h 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0"/>
              <a:gd name="T160" fmla="*/ 0 h 95"/>
              <a:gd name="T161" fmla="*/ 170 w 170"/>
              <a:gd name="T162" fmla="*/ 95 h 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0" h="95">
                <a:moveTo>
                  <a:pt x="107" y="42"/>
                </a:moveTo>
                <a:lnTo>
                  <a:pt x="110" y="40"/>
                </a:lnTo>
                <a:lnTo>
                  <a:pt x="113" y="40"/>
                </a:lnTo>
                <a:lnTo>
                  <a:pt x="116" y="40"/>
                </a:lnTo>
                <a:lnTo>
                  <a:pt x="119" y="41"/>
                </a:lnTo>
                <a:lnTo>
                  <a:pt x="127" y="46"/>
                </a:lnTo>
                <a:lnTo>
                  <a:pt x="136" y="50"/>
                </a:lnTo>
                <a:lnTo>
                  <a:pt x="143" y="53"/>
                </a:lnTo>
                <a:lnTo>
                  <a:pt x="150" y="58"/>
                </a:lnTo>
                <a:lnTo>
                  <a:pt x="149" y="56"/>
                </a:lnTo>
                <a:lnTo>
                  <a:pt x="146" y="54"/>
                </a:lnTo>
                <a:lnTo>
                  <a:pt x="145" y="53"/>
                </a:lnTo>
                <a:lnTo>
                  <a:pt x="73" y="0"/>
                </a:lnTo>
                <a:lnTo>
                  <a:pt x="73" y="1"/>
                </a:lnTo>
                <a:lnTo>
                  <a:pt x="72" y="6"/>
                </a:lnTo>
                <a:lnTo>
                  <a:pt x="67" y="12"/>
                </a:lnTo>
                <a:lnTo>
                  <a:pt x="61" y="20"/>
                </a:lnTo>
                <a:lnTo>
                  <a:pt x="51" y="27"/>
                </a:lnTo>
                <a:lnTo>
                  <a:pt x="39" y="35"/>
                </a:lnTo>
                <a:lnTo>
                  <a:pt x="29" y="42"/>
                </a:lnTo>
                <a:lnTo>
                  <a:pt x="23" y="47"/>
                </a:lnTo>
                <a:lnTo>
                  <a:pt x="26" y="50"/>
                </a:lnTo>
                <a:lnTo>
                  <a:pt x="35" y="47"/>
                </a:lnTo>
                <a:lnTo>
                  <a:pt x="46" y="43"/>
                </a:lnTo>
                <a:lnTo>
                  <a:pt x="61" y="38"/>
                </a:lnTo>
                <a:lnTo>
                  <a:pt x="69" y="38"/>
                </a:lnTo>
                <a:lnTo>
                  <a:pt x="67" y="43"/>
                </a:lnTo>
                <a:lnTo>
                  <a:pt x="58" y="52"/>
                </a:lnTo>
                <a:lnTo>
                  <a:pt x="46" y="61"/>
                </a:lnTo>
                <a:lnTo>
                  <a:pt x="39" y="64"/>
                </a:lnTo>
                <a:lnTo>
                  <a:pt x="32" y="67"/>
                </a:lnTo>
                <a:lnTo>
                  <a:pt x="23" y="68"/>
                </a:lnTo>
                <a:lnTo>
                  <a:pt x="17" y="68"/>
                </a:lnTo>
                <a:lnTo>
                  <a:pt x="9" y="68"/>
                </a:lnTo>
                <a:lnTo>
                  <a:pt x="5" y="67"/>
                </a:lnTo>
                <a:lnTo>
                  <a:pt x="2" y="66"/>
                </a:lnTo>
                <a:lnTo>
                  <a:pt x="0" y="66"/>
                </a:lnTo>
                <a:lnTo>
                  <a:pt x="3" y="67"/>
                </a:lnTo>
                <a:lnTo>
                  <a:pt x="12" y="69"/>
                </a:lnTo>
                <a:lnTo>
                  <a:pt x="23" y="72"/>
                </a:lnTo>
                <a:lnTo>
                  <a:pt x="32" y="76"/>
                </a:lnTo>
                <a:lnTo>
                  <a:pt x="33" y="76"/>
                </a:lnTo>
                <a:lnTo>
                  <a:pt x="36" y="77"/>
                </a:lnTo>
                <a:lnTo>
                  <a:pt x="40" y="78"/>
                </a:lnTo>
                <a:lnTo>
                  <a:pt x="45" y="79"/>
                </a:lnTo>
                <a:lnTo>
                  <a:pt x="43" y="77"/>
                </a:lnTo>
                <a:lnTo>
                  <a:pt x="43" y="74"/>
                </a:lnTo>
                <a:lnTo>
                  <a:pt x="45" y="73"/>
                </a:lnTo>
                <a:lnTo>
                  <a:pt x="46" y="71"/>
                </a:lnTo>
                <a:lnTo>
                  <a:pt x="49" y="69"/>
                </a:lnTo>
                <a:lnTo>
                  <a:pt x="52" y="68"/>
                </a:lnTo>
                <a:lnTo>
                  <a:pt x="55" y="68"/>
                </a:lnTo>
                <a:lnTo>
                  <a:pt x="58" y="69"/>
                </a:lnTo>
                <a:lnTo>
                  <a:pt x="66" y="74"/>
                </a:lnTo>
                <a:lnTo>
                  <a:pt x="75" y="78"/>
                </a:lnTo>
                <a:lnTo>
                  <a:pt x="82" y="83"/>
                </a:lnTo>
                <a:lnTo>
                  <a:pt x="90" y="88"/>
                </a:lnTo>
                <a:lnTo>
                  <a:pt x="100" y="89"/>
                </a:lnTo>
                <a:lnTo>
                  <a:pt x="109" y="92"/>
                </a:lnTo>
                <a:lnTo>
                  <a:pt x="118" y="93"/>
                </a:lnTo>
                <a:lnTo>
                  <a:pt x="125" y="94"/>
                </a:lnTo>
                <a:lnTo>
                  <a:pt x="119" y="92"/>
                </a:lnTo>
                <a:lnTo>
                  <a:pt x="113" y="88"/>
                </a:lnTo>
                <a:lnTo>
                  <a:pt x="107" y="85"/>
                </a:lnTo>
                <a:lnTo>
                  <a:pt x="101" y="82"/>
                </a:lnTo>
                <a:lnTo>
                  <a:pt x="95" y="79"/>
                </a:lnTo>
                <a:lnTo>
                  <a:pt x="91" y="76"/>
                </a:lnTo>
                <a:lnTo>
                  <a:pt x="85" y="72"/>
                </a:lnTo>
                <a:lnTo>
                  <a:pt x="79" y="68"/>
                </a:lnTo>
                <a:lnTo>
                  <a:pt x="76" y="66"/>
                </a:lnTo>
                <a:lnTo>
                  <a:pt x="76" y="63"/>
                </a:lnTo>
                <a:lnTo>
                  <a:pt x="76" y="61"/>
                </a:lnTo>
                <a:lnTo>
                  <a:pt x="78" y="58"/>
                </a:lnTo>
                <a:lnTo>
                  <a:pt x="81" y="57"/>
                </a:lnTo>
                <a:lnTo>
                  <a:pt x="84" y="56"/>
                </a:lnTo>
                <a:lnTo>
                  <a:pt x="87" y="56"/>
                </a:lnTo>
                <a:lnTo>
                  <a:pt x="90" y="57"/>
                </a:lnTo>
                <a:lnTo>
                  <a:pt x="98" y="62"/>
                </a:lnTo>
                <a:lnTo>
                  <a:pt x="107" y="68"/>
                </a:lnTo>
                <a:lnTo>
                  <a:pt x="116" y="73"/>
                </a:lnTo>
                <a:lnTo>
                  <a:pt x="127" y="78"/>
                </a:lnTo>
                <a:lnTo>
                  <a:pt x="136" y="83"/>
                </a:lnTo>
                <a:lnTo>
                  <a:pt x="146" y="87"/>
                </a:lnTo>
                <a:lnTo>
                  <a:pt x="155" y="92"/>
                </a:lnTo>
                <a:lnTo>
                  <a:pt x="165" y="95"/>
                </a:lnTo>
                <a:lnTo>
                  <a:pt x="167" y="94"/>
                </a:lnTo>
                <a:lnTo>
                  <a:pt x="168" y="93"/>
                </a:lnTo>
                <a:lnTo>
                  <a:pt x="168" y="90"/>
                </a:lnTo>
                <a:lnTo>
                  <a:pt x="170" y="87"/>
                </a:lnTo>
                <a:lnTo>
                  <a:pt x="170" y="85"/>
                </a:lnTo>
                <a:lnTo>
                  <a:pt x="170" y="84"/>
                </a:lnTo>
                <a:lnTo>
                  <a:pt x="162" y="80"/>
                </a:lnTo>
                <a:lnTo>
                  <a:pt x="155" y="77"/>
                </a:lnTo>
                <a:lnTo>
                  <a:pt x="146" y="73"/>
                </a:lnTo>
                <a:lnTo>
                  <a:pt x="139" y="68"/>
                </a:lnTo>
                <a:lnTo>
                  <a:pt x="131" y="64"/>
                </a:lnTo>
                <a:lnTo>
                  <a:pt x="124" y="61"/>
                </a:lnTo>
                <a:lnTo>
                  <a:pt x="116" y="56"/>
                </a:lnTo>
                <a:lnTo>
                  <a:pt x="109" y="52"/>
                </a:lnTo>
                <a:lnTo>
                  <a:pt x="107" y="50"/>
                </a:lnTo>
                <a:lnTo>
                  <a:pt x="106" y="47"/>
                </a:lnTo>
                <a:lnTo>
                  <a:pt x="106" y="45"/>
                </a:lnTo>
                <a:lnTo>
                  <a:pt x="107" y="42"/>
                </a:lnTo>
                <a:close/>
              </a:path>
            </a:pathLst>
          </a:custGeom>
          <a:solidFill>
            <a:srgbClr val="FFFFFF"/>
          </a:solidFill>
          <a:ln w="9525">
            <a:solidFill>
              <a:srgbClr val="FF0000"/>
            </a:solidFill>
            <a:round/>
            <a:headEnd/>
            <a:tailEnd/>
          </a:ln>
        </p:spPr>
        <p:txBody>
          <a:bodyPr/>
          <a:lstStyle/>
          <a:p>
            <a:endParaRPr lang="de-CH"/>
          </a:p>
        </p:txBody>
      </p:sp>
      <p:sp>
        <p:nvSpPr>
          <p:cNvPr id="84012" name="Freeform 48"/>
          <p:cNvSpPr>
            <a:spLocks/>
          </p:cNvSpPr>
          <p:nvPr/>
        </p:nvSpPr>
        <p:spPr bwMode="auto">
          <a:xfrm>
            <a:off x="2070274" y="3697263"/>
            <a:ext cx="19050" cy="25400"/>
          </a:xfrm>
          <a:custGeom>
            <a:avLst/>
            <a:gdLst>
              <a:gd name="T0" fmla="*/ 0 w 41"/>
              <a:gd name="T1" fmla="*/ 0 h 67"/>
              <a:gd name="T2" fmla="*/ 2147483647 w 41"/>
              <a:gd name="T3" fmla="*/ 2147483647 h 67"/>
              <a:gd name="T4" fmla="*/ 2147483647 w 41"/>
              <a:gd name="T5" fmla="*/ 2147483647 h 67"/>
              <a:gd name="T6" fmla="*/ 2147483647 w 41"/>
              <a:gd name="T7" fmla="*/ 2147483647 h 67"/>
              <a:gd name="T8" fmla="*/ 2147483647 w 41"/>
              <a:gd name="T9" fmla="*/ 2147483647 h 67"/>
              <a:gd name="T10" fmla="*/ 2147483647 w 41"/>
              <a:gd name="T11" fmla="*/ 2147483647 h 67"/>
              <a:gd name="T12" fmla="*/ 2147483647 w 41"/>
              <a:gd name="T13" fmla="*/ 2147483647 h 67"/>
              <a:gd name="T14" fmla="*/ 2147483647 w 41"/>
              <a:gd name="T15" fmla="*/ 2147483647 h 67"/>
              <a:gd name="T16" fmla="*/ 2147483647 w 41"/>
              <a:gd name="T17" fmla="*/ 2147483647 h 67"/>
              <a:gd name="T18" fmla="*/ 2147483647 w 41"/>
              <a:gd name="T19" fmla="*/ 2147483647 h 67"/>
              <a:gd name="T20" fmla="*/ 2147483647 w 41"/>
              <a:gd name="T21" fmla="*/ 2147483647 h 67"/>
              <a:gd name="T22" fmla="*/ 2147483647 w 41"/>
              <a:gd name="T23" fmla="*/ 2147483647 h 67"/>
              <a:gd name="T24" fmla="*/ 2147483647 w 41"/>
              <a:gd name="T25" fmla="*/ 2147483647 h 67"/>
              <a:gd name="T26" fmla="*/ 2147483647 w 41"/>
              <a:gd name="T27" fmla="*/ 2147483647 h 67"/>
              <a:gd name="T28" fmla="*/ 2147483647 w 41"/>
              <a:gd name="T29" fmla="*/ 2147483647 h 67"/>
              <a:gd name="T30" fmla="*/ 2147483647 w 41"/>
              <a:gd name="T31" fmla="*/ 2147483647 h 67"/>
              <a:gd name="T32" fmla="*/ 0 w 41"/>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67"/>
              <a:gd name="T53" fmla="*/ 41 w 41"/>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67">
                <a:moveTo>
                  <a:pt x="0" y="0"/>
                </a:moveTo>
                <a:lnTo>
                  <a:pt x="1" y="6"/>
                </a:lnTo>
                <a:lnTo>
                  <a:pt x="6" y="20"/>
                </a:lnTo>
                <a:lnTo>
                  <a:pt x="10" y="34"/>
                </a:lnTo>
                <a:lnTo>
                  <a:pt x="13" y="42"/>
                </a:lnTo>
                <a:lnTo>
                  <a:pt x="19" y="48"/>
                </a:lnTo>
                <a:lnTo>
                  <a:pt x="28" y="56"/>
                </a:lnTo>
                <a:lnTo>
                  <a:pt x="37" y="63"/>
                </a:lnTo>
                <a:lnTo>
                  <a:pt x="41" y="67"/>
                </a:lnTo>
                <a:lnTo>
                  <a:pt x="39" y="63"/>
                </a:lnTo>
                <a:lnTo>
                  <a:pt x="30" y="56"/>
                </a:lnTo>
                <a:lnTo>
                  <a:pt x="21" y="47"/>
                </a:lnTo>
                <a:lnTo>
                  <a:pt x="15" y="39"/>
                </a:lnTo>
                <a:lnTo>
                  <a:pt x="12" y="29"/>
                </a:lnTo>
                <a:lnTo>
                  <a:pt x="6" y="16"/>
                </a:lnTo>
                <a:lnTo>
                  <a:pt x="1" y="5"/>
                </a:lnTo>
                <a:lnTo>
                  <a:pt x="0" y="0"/>
                </a:lnTo>
                <a:close/>
              </a:path>
            </a:pathLst>
          </a:custGeom>
          <a:solidFill>
            <a:srgbClr val="FFFFFF"/>
          </a:solidFill>
          <a:ln w="9525">
            <a:solidFill>
              <a:srgbClr val="FF0000"/>
            </a:solidFill>
            <a:round/>
            <a:headEnd/>
            <a:tailEnd/>
          </a:ln>
        </p:spPr>
        <p:txBody>
          <a:bodyPr/>
          <a:lstStyle/>
          <a:p>
            <a:endParaRPr lang="de-CH"/>
          </a:p>
        </p:txBody>
      </p:sp>
      <p:sp>
        <p:nvSpPr>
          <p:cNvPr id="84013" name="Freeform 49"/>
          <p:cNvSpPr>
            <a:spLocks/>
          </p:cNvSpPr>
          <p:nvPr/>
        </p:nvSpPr>
        <p:spPr bwMode="auto">
          <a:xfrm>
            <a:off x="2078211" y="3633763"/>
            <a:ext cx="74613" cy="92075"/>
          </a:xfrm>
          <a:custGeom>
            <a:avLst/>
            <a:gdLst>
              <a:gd name="T0" fmla="*/ 2147483647 w 165"/>
              <a:gd name="T1" fmla="*/ 2147483647 h 233"/>
              <a:gd name="T2" fmla="*/ 2147483647 w 165"/>
              <a:gd name="T3" fmla="*/ 2147483647 h 233"/>
              <a:gd name="T4" fmla="*/ 2147483647 w 165"/>
              <a:gd name="T5" fmla="*/ 2147483647 h 233"/>
              <a:gd name="T6" fmla="*/ 2147483647 w 165"/>
              <a:gd name="T7" fmla="*/ 2147483647 h 233"/>
              <a:gd name="T8" fmla="*/ 2147483647 w 165"/>
              <a:gd name="T9" fmla="*/ 2147483647 h 233"/>
              <a:gd name="T10" fmla="*/ 2147483647 w 165"/>
              <a:gd name="T11" fmla="*/ 2147483647 h 233"/>
              <a:gd name="T12" fmla="*/ 2147483647 w 165"/>
              <a:gd name="T13" fmla="*/ 2147483647 h 233"/>
              <a:gd name="T14" fmla="*/ 2147483647 w 165"/>
              <a:gd name="T15" fmla="*/ 2147483647 h 233"/>
              <a:gd name="T16" fmla="*/ 2147483647 w 165"/>
              <a:gd name="T17" fmla="*/ 0 h 233"/>
              <a:gd name="T18" fmla="*/ 2147483647 w 165"/>
              <a:gd name="T19" fmla="*/ 0 h 233"/>
              <a:gd name="T20" fmla="*/ 2147483647 w 165"/>
              <a:gd name="T21" fmla="*/ 2147483647 h 233"/>
              <a:gd name="T22" fmla="*/ 2147483647 w 165"/>
              <a:gd name="T23" fmla="*/ 2147483647 h 233"/>
              <a:gd name="T24" fmla="*/ 2147483647 w 165"/>
              <a:gd name="T25" fmla="*/ 2147483647 h 233"/>
              <a:gd name="T26" fmla="*/ 2147483647 w 165"/>
              <a:gd name="T27" fmla="*/ 2147483647 h 233"/>
              <a:gd name="T28" fmla="*/ 2147483647 w 165"/>
              <a:gd name="T29" fmla="*/ 2147483647 h 233"/>
              <a:gd name="T30" fmla="*/ 2147483647 w 165"/>
              <a:gd name="T31" fmla="*/ 2147483647 h 233"/>
              <a:gd name="T32" fmla="*/ 2147483647 w 165"/>
              <a:gd name="T33" fmla="*/ 2147483647 h 233"/>
              <a:gd name="T34" fmla="*/ 2147483647 w 165"/>
              <a:gd name="T35" fmla="*/ 2147483647 h 233"/>
              <a:gd name="T36" fmla="*/ 2147483647 w 165"/>
              <a:gd name="T37" fmla="*/ 2147483647 h 233"/>
              <a:gd name="T38" fmla="*/ 2147483647 w 165"/>
              <a:gd name="T39" fmla="*/ 2147483647 h 233"/>
              <a:gd name="T40" fmla="*/ 2147483647 w 165"/>
              <a:gd name="T41" fmla="*/ 2147483647 h 233"/>
              <a:gd name="T42" fmla="*/ 2147483647 w 165"/>
              <a:gd name="T43" fmla="*/ 2147483647 h 233"/>
              <a:gd name="T44" fmla="*/ 2147483647 w 165"/>
              <a:gd name="T45" fmla="*/ 2147483647 h 233"/>
              <a:gd name="T46" fmla="*/ 2147483647 w 165"/>
              <a:gd name="T47" fmla="*/ 2147483647 h 233"/>
              <a:gd name="T48" fmla="*/ 2147483647 w 165"/>
              <a:gd name="T49" fmla="*/ 2147483647 h 233"/>
              <a:gd name="T50" fmla="*/ 2147483647 w 165"/>
              <a:gd name="T51" fmla="*/ 2147483647 h 233"/>
              <a:gd name="T52" fmla="*/ 2147483647 w 165"/>
              <a:gd name="T53" fmla="*/ 2147483647 h 233"/>
              <a:gd name="T54" fmla="*/ 2147483647 w 165"/>
              <a:gd name="T55" fmla="*/ 2147483647 h 233"/>
              <a:gd name="T56" fmla="*/ 2147483647 w 165"/>
              <a:gd name="T57" fmla="*/ 2147483647 h 233"/>
              <a:gd name="T58" fmla="*/ 2147483647 w 165"/>
              <a:gd name="T59" fmla="*/ 2147483647 h 233"/>
              <a:gd name="T60" fmla="*/ 2147483647 w 165"/>
              <a:gd name="T61" fmla="*/ 2147483647 h 233"/>
              <a:gd name="T62" fmla="*/ 2147483647 w 165"/>
              <a:gd name="T63" fmla="*/ 2147483647 h 233"/>
              <a:gd name="T64" fmla="*/ 2147483647 w 165"/>
              <a:gd name="T65" fmla="*/ 2147483647 h 233"/>
              <a:gd name="T66" fmla="*/ 2147483647 w 165"/>
              <a:gd name="T67" fmla="*/ 2147483647 h 233"/>
              <a:gd name="T68" fmla="*/ 2147483647 w 165"/>
              <a:gd name="T69" fmla="*/ 2147483647 h 233"/>
              <a:gd name="T70" fmla="*/ 2147483647 w 165"/>
              <a:gd name="T71" fmla="*/ 2147483647 h 233"/>
              <a:gd name="T72" fmla="*/ 2147483647 w 165"/>
              <a:gd name="T73" fmla="*/ 2147483647 h 233"/>
              <a:gd name="T74" fmla="*/ 2147483647 w 165"/>
              <a:gd name="T75" fmla="*/ 2147483647 h 233"/>
              <a:gd name="T76" fmla="*/ 2147483647 w 165"/>
              <a:gd name="T77" fmla="*/ 2147483647 h 233"/>
              <a:gd name="T78" fmla="*/ 2147483647 w 165"/>
              <a:gd name="T79" fmla="*/ 2147483647 h 233"/>
              <a:gd name="T80" fmla="*/ 2147483647 w 165"/>
              <a:gd name="T81" fmla="*/ 2147483647 h 233"/>
              <a:gd name="T82" fmla="*/ 2147483647 w 165"/>
              <a:gd name="T83" fmla="*/ 2147483647 h 233"/>
              <a:gd name="T84" fmla="*/ 2147483647 w 165"/>
              <a:gd name="T85" fmla="*/ 2147483647 h 233"/>
              <a:gd name="T86" fmla="*/ 2147483647 w 165"/>
              <a:gd name="T87" fmla="*/ 2147483647 h 233"/>
              <a:gd name="T88" fmla="*/ 2147483647 w 165"/>
              <a:gd name="T89" fmla="*/ 2147483647 h 233"/>
              <a:gd name="T90" fmla="*/ 2147483647 w 165"/>
              <a:gd name="T91" fmla="*/ 2147483647 h 233"/>
              <a:gd name="T92" fmla="*/ 2147483647 w 165"/>
              <a:gd name="T93" fmla="*/ 2147483647 h 2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5"/>
              <a:gd name="T142" fmla="*/ 0 h 233"/>
              <a:gd name="T143" fmla="*/ 165 w 165"/>
              <a:gd name="T144" fmla="*/ 233 h 2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5" h="233">
                <a:moveTo>
                  <a:pt x="165" y="34"/>
                </a:moveTo>
                <a:lnTo>
                  <a:pt x="163" y="26"/>
                </a:lnTo>
                <a:lnTo>
                  <a:pt x="150" y="39"/>
                </a:lnTo>
                <a:lnTo>
                  <a:pt x="145" y="34"/>
                </a:lnTo>
                <a:lnTo>
                  <a:pt x="144" y="31"/>
                </a:lnTo>
                <a:lnTo>
                  <a:pt x="142" y="28"/>
                </a:lnTo>
                <a:lnTo>
                  <a:pt x="139" y="25"/>
                </a:lnTo>
                <a:lnTo>
                  <a:pt x="138" y="23"/>
                </a:lnTo>
                <a:lnTo>
                  <a:pt x="136" y="21"/>
                </a:lnTo>
                <a:lnTo>
                  <a:pt x="136" y="20"/>
                </a:lnTo>
                <a:lnTo>
                  <a:pt x="135" y="20"/>
                </a:lnTo>
                <a:lnTo>
                  <a:pt x="134" y="19"/>
                </a:lnTo>
                <a:lnTo>
                  <a:pt x="134" y="18"/>
                </a:lnTo>
                <a:lnTo>
                  <a:pt x="135" y="16"/>
                </a:lnTo>
                <a:lnTo>
                  <a:pt x="138" y="13"/>
                </a:lnTo>
                <a:lnTo>
                  <a:pt x="139" y="9"/>
                </a:lnTo>
                <a:lnTo>
                  <a:pt x="138" y="6"/>
                </a:lnTo>
                <a:lnTo>
                  <a:pt x="125" y="13"/>
                </a:lnTo>
                <a:lnTo>
                  <a:pt x="128" y="2"/>
                </a:lnTo>
                <a:lnTo>
                  <a:pt x="117" y="9"/>
                </a:lnTo>
                <a:lnTo>
                  <a:pt x="105" y="4"/>
                </a:lnTo>
                <a:lnTo>
                  <a:pt x="95" y="2"/>
                </a:lnTo>
                <a:lnTo>
                  <a:pt x="84" y="0"/>
                </a:lnTo>
                <a:lnTo>
                  <a:pt x="76" y="0"/>
                </a:lnTo>
                <a:lnTo>
                  <a:pt x="70" y="0"/>
                </a:lnTo>
                <a:lnTo>
                  <a:pt x="65" y="0"/>
                </a:lnTo>
                <a:lnTo>
                  <a:pt x="59" y="0"/>
                </a:lnTo>
                <a:lnTo>
                  <a:pt x="53" y="2"/>
                </a:lnTo>
                <a:lnTo>
                  <a:pt x="46" y="4"/>
                </a:lnTo>
                <a:lnTo>
                  <a:pt x="38" y="6"/>
                </a:lnTo>
                <a:lnTo>
                  <a:pt x="29" y="10"/>
                </a:lnTo>
                <a:lnTo>
                  <a:pt x="18" y="16"/>
                </a:lnTo>
                <a:lnTo>
                  <a:pt x="10" y="24"/>
                </a:lnTo>
                <a:lnTo>
                  <a:pt x="4" y="35"/>
                </a:lnTo>
                <a:lnTo>
                  <a:pt x="1" y="45"/>
                </a:lnTo>
                <a:lnTo>
                  <a:pt x="0" y="50"/>
                </a:lnTo>
                <a:lnTo>
                  <a:pt x="1" y="52"/>
                </a:lnTo>
                <a:lnTo>
                  <a:pt x="6" y="57"/>
                </a:lnTo>
                <a:lnTo>
                  <a:pt x="10" y="65"/>
                </a:lnTo>
                <a:lnTo>
                  <a:pt x="15" y="70"/>
                </a:lnTo>
                <a:lnTo>
                  <a:pt x="19" y="71"/>
                </a:lnTo>
                <a:lnTo>
                  <a:pt x="22" y="72"/>
                </a:lnTo>
                <a:lnTo>
                  <a:pt x="24" y="71"/>
                </a:lnTo>
                <a:lnTo>
                  <a:pt x="28" y="71"/>
                </a:lnTo>
                <a:lnTo>
                  <a:pt x="32" y="72"/>
                </a:lnTo>
                <a:lnTo>
                  <a:pt x="38" y="73"/>
                </a:lnTo>
                <a:lnTo>
                  <a:pt x="44" y="76"/>
                </a:lnTo>
                <a:lnTo>
                  <a:pt x="52" y="83"/>
                </a:lnTo>
                <a:lnTo>
                  <a:pt x="59" y="89"/>
                </a:lnTo>
                <a:lnTo>
                  <a:pt x="62" y="91"/>
                </a:lnTo>
                <a:lnTo>
                  <a:pt x="64" y="92"/>
                </a:lnTo>
                <a:lnTo>
                  <a:pt x="64" y="96"/>
                </a:lnTo>
                <a:lnTo>
                  <a:pt x="64" y="103"/>
                </a:lnTo>
                <a:lnTo>
                  <a:pt x="64" y="112"/>
                </a:lnTo>
                <a:lnTo>
                  <a:pt x="64" y="122"/>
                </a:lnTo>
                <a:lnTo>
                  <a:pt x="64" y="127"/>
                </a:lnTo>
                <a:lnTo>
                  <a:pt x="64" y="129"/>
                </a:lnTo>
                <a:lnTo>
                  <a:pt x="62" y="132"/>
                </a:lnTo>
                <a:lnTo>
                  <a:pt x="59" y="133"/>
                </a:lnTo>
                <a:lnTo>
                  <a:pt x="58" y="137"/>
                </a:lnTo>
                <a:lnTo>
                  <a:pt x="58" y="140"/>
                </a:lnTo>
                <a:lnTo>
                  <a:pt x="59" y="144"/>
                </a:lnTo>
                <a:lnTo>
                  <a:pt x="62" y="148"/>
                </a:lnTo>
                <a:lnTo>
                  <a:pt x="67" y="149"/>
                </a:lnTo>
                <a:lnTo>
                  <a:pt x="71" y="149"/>
                </a:lnTo>
                <a:lnTo>
                  <a:pt x="73" y="148"/>
                </a:lnTo>
                <a:lnTo>
                  <a:pt x="76" y="145"/>
                </a:lnTo>
                <a:lnTo>
                  <a:pt x="77" y="142"/>
                </a:lnTo>
                <a:lnTo>
                  <a:pt x="81" y="140"/>
                </a:lnTo>
                <a:lnTo>
                  <a:pt x="84" y="143"/>
                </a:lnTo>
                <a:lnTo>
                  <a:pt x="87" y="146"/>
                </a:lnTo>
                <a:lnTo>
                  <a:pt x="89" y="149"/>
                </a:lnTo>
                <a:lnTo>
                  <a:pt x="90" y="149"/>
                </a:lnTo>
                <a:lnTo>
                  <a:pt x="89" y="151"/>
                </a:lnTo>
                <a:lnTo>
                  <a:pt x="83" y="155"/>
                </a:lnTo>
                <a:lnTo>
                  <a:pt x="79" y="159"/>
                </a:lnTo>
                <a:lnTo>
                  <a:pt x="76" y="160"/>
                </a:lnTo>
                <a:lnTo>
                  <a:pt x="74" y="161"/>
                </a:lnTo>
                <a:lnTo>
                  <a:pt x="71" y="161"/>
                </a:lnTo>
                <a:lnTo>
                  <a:pt x="70" y="161"/>
                </a:lnTo>
                <a:lnTo>
                  <a:pt x="68" y="161"/>
                </a:lnTo>
                <a:lnTo>
                  <a:pt x="68" y="164"/>
                </a:lnTo>
                <a:lnTo>
                  <a:pt x="68" y="170"/>
                </a:lnTo>
                <a:lnTo>
                  <a:pt x="70" y="174"/>
                </a:lnTo>
                <a:lnTo>
                  <a:pt x="70" y="176"/>
                </a:lnTo>
                <a:lnTo>
                  <a:pt x="71" y="177"/>
                </a:lnTo>
                <a:lnTo>
                  <a:pt x="73" y="177"/>
                </a:lnTo>
                <a:lnTo>
                  <a:pt x="76" y="176"/>
                </a:lnTo>
                <a:lnTo>
                  <a:pt x="80" y="175"/>
                </a:lnTo>
                <a:lnTo>
                  <a:pt x="87" y="175"/>
                </a:lnTo>
                <a:lnTo>
                  <a:pt x="95" y="175"/>
                </a:lnTo>
                <a:lnTo>
                  <a:pt x="104" y="175"/>
                </a:lnTo>
                <a:lnTo>
                  <a:pt x="110" y="175"/>
                </a:lnTo>
                <a:lnTo>
                  <a:pt x="113" y="175"/>
                </a:lnTo>
                <a:lnTo>
                  <a:pt x="96" y="196"/>
                </a:lnTo>
                <a:lnTo>
                  <a:pt x="95" y="197"/>
                </a:lnTo>
                <a:lnTo>
                  <a:pt x="90" y="200"/>
                </a:lnTo>
                <a:lnTo>
                  <a:pt x="83" y="202"/>
                </a:lnTo>
                <a:lnTo>
                  <a:pt x="74" y="205"/>
                </a:lnTo>
                <a:lnTo>
                  <a:pt x="68" y="206"/>
                </a:lnTo>
                <a:lnTo>
                  <a:pt x="65" y="206"/>
                </a:lnTo>
                <a:lnTo>
                  <a:pt x="64" y="208"/>
                </a:lnTo>
                <a:lnTo>
                  <a:pt x="62" y="211"/>
                </a:lnTo>
                <a:lnTo>
                  <a:pt x="59" y="216"/>
                </a:lnTo>
                <a:lnTo>
                  <a:pt x="59" y="223"/>
                </a:lnTo>
                <a:lnTo>
                  <a:pt x="61" y="230"/>
                </a:lnTo>
                <a:lnTo>
                  <a:pt x="64" y="233"/>
                </a:lnTo>
                <a:lnTo>
                  <a:pt x="70" y="233"/>
                </a:lnTo>
                <a:lnTo>
                  <a:pt x="80" y="233"/>
                </a:lnTo>
                <a:lnTo>
                  <a:pt x="89" y="232"/>
                </a:lnTo>
                <a:lnTo>
                  <a:pt x="95" y="228"/>
                </a:lnTo>
                <a:lnTo>
                  <a:pt x="101" y="223"/>
                </a:lnTo>
                <a:lnTo>
                  <a:pt x="107" y="218"/>
                </a:lnTo>
                <a:lnTo>
                  <a:pt x="114" y="211"/>
                </a:lnTo>
                <a:lnTo>
                  <a:pt x="123" y="200"/>
                </a:lnTo>
                <a:lnTo>
                  <a:pt x="132" y="184"/>
                </a:lnTo>
                <a:lnTo>
                  <a:pt x="139" y="165"/>
                </a:lnTo>
                <a:lnTo>
                  <a:pt x="144" y="146"/>
                </a:lnTo>
                <a:lnTo>
                  <a:pt x="147" y="132"/>
                </a:lnTo>
                <a:lnTo>
                  <a:pt x="136" y="149"/>
                </a:lnTo>
                <a:lnTo>
                  <a:pt x="136" y="148"/>
                </a:lnTo>
                <a:lnTo>
                  <a:pt x="135" y="143"/>
                </a:lnTo>
                <a:lnTo>
                  <a:pt x="135" y="138"/>
                </a:lnTo>
                <a:lnTo>
                  <a:pt x="136" y="133"/>
                </a:lnTo>
                <a:lnTo>
                  <a:pt x="139" y="127"/>
                </a:lnTo>
                <a:lnTo>
                  <a:pt x="144" y="118"/>
                </a:lnTo>
                <a:lnTo>
                  <a:pt x="147" y="108"/>
                </a:lnTo>
                <a:lnTo>
                  <a:pt x="150" y="102"/>
                </a:lnTo>
                <a:lnTo>
                  <a:pt x="151" y="93"/>
                </a:lnTo>
                <a:lnTo>
                  <a:pt x="153" y="86"/>
                </a:lnTo>
                <a:lnTo>
                  <a:pt x="154" y="80"/>
                </a:lnTo>
                <a:lnTo>
                  <a:pt x="156" y="75"/>
                </a:lnTo>
                <a:lnTo>
                  <a:pt x="156" y="71"/>
                </a:lnTo>
                <a:lnTo>
                  <a:pt x="156" y="66"/>
                </a:lnTo>
                <a:lnTo>
                  <a:pt x="156" y="60"/>
                </a:lnTo>
                <a:lnTo>
                  <a:pt x="154" y="54"/>
                </a:lnTo>
                <a:lnTo>
                  <a:pt x="165" y="34"/>
                </a:lnTo>
                <a:close/>
              </a:path>
            </a:pathLst>
          </a:custGeom>
          <a:solidFill>
            <a:srgbClr val="FFFFFF"/>
          </a:solidFill>
          <a:ln w="9525">
            <a:solidFill>
              <a:srgbClr val="FF0000"/>
            </a:solidFill>
            <a:round/>
            <a:headEnd/>
            <a:tailEnd/>
          </a:ln>
        </p:spPr>
        <p:txBody>
          <a:bodyPr/>
          <a:lstStyle/>
          <a:p>
            <a:endParaRPr lang="de-CH"/>
          </a:p>
        </p:txBody>
      </p:sp>
      <p:sp>
        <p:nvSpPr>
          <p:cNvPr id="84014" name="Freeform 50"/>
          <p:cNvSpPr>
            <a:spLocks/>
          </p:cNvSpPr>
          <p:nvPr/>
        </p:nvSpPr>
        <p:spPr bwMode="auto">
          <a:xfrm>
            <a:off x="2113136" y="3660750"/>
            <a:ext cx="33338" cy="12700"/>
          </a:xfrm>
          <a:custGeom>
            <a:avLst/>
            <a:gdLst>
              <a:gd name="T0" fmla="*/ 2147483647 w 71"/>
              <a:gd name="T1" fmla="*/ 2147483647 h 33"/>
              <a:gd name="T2" fmla="*/ 2147483647 w 71"/>
              <a:gd name="T3" fmla="*/ 2147483647 h 33"/>
              <a:gd name="T4" fmla="*/ 2147483647 w 71"/>
              <a:gd name="T5" fmla="*/ 2147483647 h 33"/>
              <a:gd name="T6" fmla="*/ 2147483647 w 71"/>
              <a:gd name="T7" fmla="*/ 2147483647 h 33"/>
              <a:gd name="T8" fmla="*/ 2147483647 w 71"/>
              <a:gd name="T9" fmla="*/ 2147483647 h 33"/>
              <a:gd name="T10" fmla="*/ 2147483647 w 71"/>
              <a:gd name="T11" fmla="*/ 2147483647 h 33"/>
              <a:gd name="T12" fmla="*/ 2147483647 w 71"/>
              <a:gd name="T13" fmla="*/ 2147483647 h 33"/>
              <a:gd name="T14" fmla="*/ 2147483647 w 71"/>
              <a:gd name="T15" fmla="*/ 2147483647 h 33"/>
              <a:gd name="T16" fmla="*/ 2147483647 w 71"/>
              <a:gd name="T17" fmla="*/ 0 h 33"/>
              <a:gd name="T18" fmla="*/ 2147483647 w 71"/>
              <a:gd name="T19" fmla="*/ 2147483647 h 33"/>
              <a:gd name="T20" fmla="*/ 2147483647 w 71"/>
              <a:gd name="T21" fmla="*/ 2147483647 h 33"/>
              <a:gd name="T22" fmla="*/ 2147483647 w 71"/>
              <a:gd name="T23" fmla="*/ 2147483647 h 33"/>
              <a:gd name="T24" fmla="*/ 2147483647 w 71"/>
              <a:gd name="T25" fmla="*/ 2147483647 h 33"/>
              <a:gd name="T26" fmla="*/ 2147483647 w 71"/>
              <a:gd name="T27" fmla="*/ 2147483647 h 33"/>
              <a:gd name="T28" fmla="*/ 2147483647 w 71"/>
              <a:gd name="T29" fmla="*/ 2147483647 h 33"/>
              <a:gd name="T30" fmla="*/ 2147483647 w 71"/>
              <a:gd name="T31" fmla="*/ 2147483647 h 33"/>
              <a:gd name="T32" fmla="*/ 2147483647 w 71"/>
              <a:gd name="T33" fmla="*/ 2147483647 h 33"/>
              <a:gd name="T34" fmla="*/ 2147483647 w 71"/>
              <a:gd name="T35" fmla="*/ 2147483647 h 33"/>
              <a:gd name="T36" fmla="*/ 2147483647 w 71"/>
              <a:gd name="T37" fmla="*/ 2147483647 h 33"/>
              <a:gd name="T38" fmla="*/ 0 w 71"/>
              <a:gd name="T39" fmla="*/ 2147483647 h 33"/>
              <a:gd name="T40" fmla="*/ 2147483647 w 71"/>
              <a:gd name="T41" fmla="*/ 2147483647 h 33"/>
              <a:gd name="T42" fmla="*/ 2147483647 w 71"/>
              <a:gd name="T43" fmla="*/ 2147483647 h 33"/>
              <a:gd name="T44" fmla="*/ 2147483647 w 71"/>
              <a:gd name="T45" fmla="*/ 2147483647 h 33"/>
              <a:gd name="T46" fmla="*/ 2147483647 w 71"/>
              <a:gd name="T47" fmla="*/ 2147483647 h 33"/>
              <a:gd name="T48" fmla="*/ 2147483647 w 71"/>
              <a:gd name="T49" fmla="*/ 2147483647 h 33"/>
              <a:gd name="T50" fmla="*/ 2147483647 w 71"/>
              <a:gd name="T51" fmla="*/ 2147483647 h 33"/>
              <a:gd name="T52" fmla="*/ 2147483647 w 71"/>
              <a:gd name="T53" fmla="*/ 2147483647 h 33"/>
              <a:gd name="T54" fmla="*/ 2147483647 w 71"/>
              <a:gd name="T55" fmla="*/ 2147483647 h 33"/>
              <a:gd name="T56" fmla="*/ 2147483647 w 71"/>
              <a:gd name="T57" fmla="*/ 2147483647 h 33"/>
              <a:gd name="T58" fmla="*/ 2147483647 w 71"/>
              <a:gd name="T59" fmla="*/ 2147483647 h 33"/>
              <a:gd name="T60" fmla="*/ 2147483647 w 71"/>
              <a:gd name="T61" fmla="*/ 2147483647 h 33"/>
              <a:gd name="T62" fmla="*/ 2147483647 w 71"/>
              <a:gd name="T63" fmla="*/ 2147483647 h 33"/>
              <a:gd name="T64" fmla="*/ 2147483647 w 71"/>
              <a:gd name="T65" fmla="*/ 2147483647 h 33"/>
              <a:gd name="T66" fmla="*/ 2147483647 w 71"/>
              <a:gd name="T67" fmla="*/ 2147483647 h 33"/>
              <a:gd name="T68" fmla="*/ 2147483647 w 71"/>
              <a:gd name="T69" fmla="*/ 2147483647 h 33"/>
              <a:gd name="T70" fmla="*/ 2147483647 w 71"/>
              <a:gd name="T71" fmla="*/ 2147483647 h 33"/>
              <a:gd name="T72" fmla="*/ 2147483647 w 71"/>
              <a:gd name="T73" fmla="*/ 2147483647 h 33"/>
              <a:gd name="T74" fmla="*/ 2147483647 w 71"/>
              <a:gd name="T75" fmla="*/ 2147483647 h 33"/>
              <a:gd name="T76" fmla="*/ 2147483647 w 71"/>
              <a:gd name="T77" fmla="*/ 2147483647 h 33"/>
              <a:gd name="T78" fmla="*/ 2147483647 w 71"/>
              <a:gd name="T79" fmla="*/ 2147483647 h 33"/>
              <a:gd name="T80" fmla="*/ 2147483647 w 71"/>
              <a:gd name="T81" fmla="*/ 2147483647 h 33"/>
              <a:gd name="T82" fmla="*/ 2147483647 w 71"/>
              <a:gd name="T83" fmla="*/ 2147483647 h 33"/>
              <a:gd name="T84" fmla="*/ 2147483647 w 71"/>
              <a:gd name="T85" fmla="*/ 2147483647 h 33"/>
              <a:gd name="T86" fmla="*/ 2147483647 w 71"/>
              <a:gd name="T87" fmla="*/ 2147483647 h 33"/>
              <a:gd name="T88" fmla="*/ 2147483647 w 71"/>
              <a:gd name="T89" fmla="*/ 2147483647 h 33"/>
              <a:gd name="T90" fmla="*/ 2147483647 w 71"/>
              <a:gd name="T91" fmla="*/ 2147483647 h 33"/>
              <a:gd name="T92" fmla="*/ 2147483647 w 71"/>
              <a:gd name="T93" fmla="*/ 2147483647 h 33"/>
              <a:gd name="T94" fmla="*/ 2147483647 w 71"/>
              <a:gd name="T95" fmla="*/ 2147483647 h 33"/>
              <a:gd name="T96" fmla="*/ 2147483647 w 71"/>
              <a:gd name="T97" fmla="*/ 2147483647 h 33"/>
              <a:gd name="T98" fmla="*/ 2147483647 w 71"/>
              <a:gd name="T99" fmla="*/ 2147483647 h 33"/>
              <a:gd name="T100" fmla="*/ 2147483647 w 71"/>
              <a:gd name="T101" fmla="*/ 2147483647 h 33"/>
              <a:gd name="T102" fmla="*/ 2147483647 w 71"/>
              <a:gd name="T103" fmla="*/ 2147483647 h 33"/>
              <a:gd name="T104" fmla="*/ 2147483647 w 71"/>
              <a:gd name="T105" fmla="*/ 2147483647 h 33"/>
              <a:gd name="T106" fmla="*/ 2147483647 w 71"/>
              <a:gd name="T107" fmla="*/ 2147483647 h 33"/>
              <a:gd name="T108" fmla="*/ 2147483647 w 71"/>
              <a:gd name="T109" fmla="*/ 2147483647 h 33"/>
              <a:gd name="T110" fmla="*/ 2147483647 w 71"/>
              <a:gd name="T111" fmla="*/ 2147483647 h 33"/>
              <a:gd name="T112" fmla="*/ 2147483647 w 71"/>
              <a:gd name="T113" fmla="*/ 2147483647 h 33"/>
              <a:gd name="T114" fmla="*/ 2147483647 w 71"/>
              <a:gd name="T115" fmla="*/ 2147483647 h 33"/>
              <a:gd name="T116" fmla="*/ 2147483647 w 71"/>
              <a:gd name="T117" fmla="*/ 2147483647 h 33"/>
              <a:gd name="T118" fmla="*/ 2147483647 w 71"/>
              <a:gd name="T119" fmla="*/ 2147483647 h 3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1"/>
              <a:gd name="T181" fmla="*/ 0 h 33"/>
              <a:gd name="T182" fmla="*/ 71 w 71"/>
              <a:gd name="T183" fmla="*/ 33 h 3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1" h="33">
                <a:moveTo>
                  <a:pt x="50" y="7"/>
                </a:moveTo>
                <a:lnTo>
                  <a:pt x="52" y="7"/>
                </a:lnTo>
                <a:lnTo>
                  <a:pt x="53" y="6"/>
                </a:lnTo>
                <a:lnTo>
                  <a:pt x="56" y="6"/>
                </a:lnTo>
                <a:lnTo>
                  <a:pt x="57" y="5"/>
                </a:lnTo>
                <a:lnTo>
                  <a:pt x="71" y="4"/>
                </a:lnTo>
                <a:lnTo>
                  <a:pt x="57" y="1"/>
                </a:lnTo>
                <a:lnTo>
                  <a:pt x="53" y="0"/>
                </a:lnTo>
                <a:lnTo>
                  <a:pt x="47" y="1"/>
                </a:lnTo>
                <a:lnTo>
                  <a:pt x="38" y="2"/>
                </a:lnTo>
                <a:lnTo>
                  <a:pt x="31" y="5"/>
                </a:lnTo>
                <a:lnTo>
                  <a:pt x="25" y="6"/>
                </a:lnTo>
                <a:lnTo>
                  <a:pt x="19" y="7"/>
                </a:lnTo>
                <a:lnTo>
                  <a:pt x="16" y="7"/>
                </a:lnTo>
                <a:lnTo>
                  <a:pt x="11" y="10"/>
                </a:lnTo>
                <a:lnTo>
                  <a:pt x="7" y="14"/>
                </a:lnTo>
                <a:lnTo>
                  <a:pt x="4" y="17"/>
                </a:lnTo>
                <a:lnTo>
                  <a:pt x="1" y="21"/>
                </a:lnTo>
                <a:lnTo>
                  <a:pt x="0" y="22"/>
                </a:lnTo>
                <a:lnTo>
                  <a:pt x="1" y="23"/>
                </a:lnTo>
                <a:lnTo>
                  <a:pt x="5" y="27"/>
                </a:lnTo>
                <a:lnTo>
                  <a:pt x="11" y="31"/>
                </a:lnTo>
                <a:lnTo>
                  <a:pt x="17" y="33"/>
                </a:lnTo>
                <a:lnTo>
                  <a:pt x="26" y="33"/>
                </a:lnTo>
                <a:lnTo>
                  <a:pt x="35" y="32"/>
                </a:lnTo>
                <a:lnTo>
                  <a:pt x="44" y="31"/>
                </a:lnTo>
                <a:lnTo>
                  <a:pt x="50" y="30"/>
                </a:lnTo>
                <a:lnTo>
                  <a:pt x="52" y="27"/>
                </a:lnTo>
                <a:lnTo>
                  <a:pt x="53" y="26"/>
                </a:lnTo>
                <a:lnTo>
                  <a:pt x="53" y="23"/>
                </a:lnTo>
                <a:lnTo>
                  <a:pt x="52" y="22"/>
                </a:lnTo>
                <a:lnTo>
                  <a:pt x="50" y="21"/>
                </a:lnTo>
                <a:lnTo>
                  <a:pt x="47" y="20"/>
                </a:lnTo>
                <a:lnTo>
                  <a:pt x="44" y="20"/>
                </a:lnTo>
                <a:lnTo>
                  <a:pt x="38" y="20"/>
                </a:lnTo>
                <a:lnTo>
                  <a:pt x="32" y="18"/>
                </a:lnTo>
                <a:lnTo>
                  <a:pt x="31" y="18"/>
                </a:lnTo>
                <a:lnTo>
                  <a:pt x="29" y="18"/>
                </a:lnTo>
                <a:lnTo>
                  <a:pt x="28" y="17"/>
                </a:lnTo>
                <a:lnTo>
                  <a:pt x="26" y="16"/>
                </a:lnTo>
                <a:lnTo>
                  <a:pt x="28" y="15"/>
                </a:lnTo>
                <a:lnTo>
                  <a:pt x="29" y="15"/>
                </a:lnTo>
                <a:lnTo>
                  <a:pt x="37" y="15"/>
                </a:lnTo>
                <a:lnTo>
                  <a:pt x="44" y="15"/>
                </a:lnTo>
                <a:lnTo>
                  <a:pt x="50" y="16"/>
                </a:lnTo>
                <a:lnTo>
                  <a:pt x="55" y="20"/>
                </a:lnTo>
                <a:lnTo>
                  <a:pt x="56" y="21"/>
                </a:lnTo>
                <a:lnTo>
                  <a:pt x="57" y="22"/>
                </a:lnTo>
                <a:lnTo>
                  <a:pt x="59" y="22"/>
                </a:lnTo>
                <a:lnTo>
                  <a:pt x="60" y="21"/>
                </a:lnTo>
                <a:lnTo>
                  <a:pt x="62" y="20"/>
                </a:lnTo>
                <a:lnTo>
                  <a:pt x="63" y="18"/>
                </a:lnTo>
                <a:lnTo>
                  <a:pt x="63" y="16"/>
                </a:lnTo>
                <a:lnTo>
                  <a:pt x="62" y="15"/>
                </a:lnTo>
                <a:lnTo>
                  <a:pt x="59" y="12"/>
                </a:lnTo>
                <a:lnTo>
                  <a:pt x="56" y="10"/>
                </a:lnTo>
                <a:lnTo>
                  <a:pt x="53" y="9"/>
                </a:lnTo>
                <a:lnTo>
                  <a:pt x="50" y="7"/>
                </a:lnTo>
                <a:close/>
              </a:path>
            </a:pathLst>
          </a:custGeom>
          <a:solidFill>
            <a:srgbClr val="000000"/>
          </a:solidFill>
          <a:ln w="9525">
            <a:solidFill>
              <a:srgbClr val="FF0000"/>
            </a:solidFill>
            <a:round/>
            <a:headEnd/>
            <a:tailEnd/>
          </a:ln>
        </p:spPr>
        <p:txBody>
          <a:bodyPr/>
          <a:lstStyle/>
          <a:p>
            <a:endParaRPr lang="de-CH"/>
          </a:p>
        </p:txBody>
      </p:sp>
      <p:pic>
        <p:nvPicPr>
          <p:cNvPr id="84015" name="Picture 51" descr="PE02097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4874" y="4341788"/>
            <a:ext cx="13160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016" name="Freeform 52"/>
          <p:cNvSpPr>
            <a:spLocks/>
          </p:cNvSpPr>
          <p:nvPr/>
        </p:nvSpPr>
        <p:spPr bwMode="auto">
          <a:xfrm>
            <a:off x="3562524" y="3335313"/>
            <a:ext cx="23812" cy="38100"/>
          </a:xfrm>
          <a:custGeom>
            <a:avLst/>
            <a:gdLst>
              <a:gd name="T0" fmla="*/ 2147483647 w 66"/>
              <a:gd name="T1" fmla="*/ 2147483647 h 124"/>
              <a:gd name="T2" fmla="*/ 2147483647 w 66"/>
              <a:gd name="T3" fmla="*/ 2147483647 h 124"/>
              <a:gd name="T4" fmla="*/ 2147483647 w 66"/>
              <a:gd name="T5" fmla="*/ 2147483647 h 124"/>
              <a:gd name="T6" fmla="*/ 2147483647 w 66"/>
              <a:gd name="T7" fmla="*/ 2147483647 h 124"/>
              <a:gd name="T8" fmla="*/ 2147483647 w 66"/>
              <a:gd name="T9" fmla="*/ 2147483647 h 124"/>
              <a:gd name="T10" fmla="*/ 2147483647 w 66"/>
              <a:gd name="T11" fmla="*/ 2147483647 h 124"/>
              <a:gd name="T12" fmla="*/ 2147483647 w 66"/>
              <a:gd name="T13" fmla="*/ 2147483647 h 124"/>
              <a:gd name="T14" fmla="*/ 2147483647 w 66"/>
              <a:gd name="T15" fmla="*/ 2147483647 h 124"/>
              <a:gd name="T16" fmla="*/ 2147483647 w 66"/>
              <a:gd name="T17" fmla="*/ 2147483647 h 124"/>
              <a:gd name="T18" fmla="*/ 2147483647 w 66"/>
              <a:gd name="T19" fmla="*/ 2147483647 h 124"/>
              <a:gd name="T20" fmla="*/ 2147483647 w 66"/>
              <a:gd name="T21" fmla="*/ 2147483647 h 124"/>
              <a:gd name="T22" fmla="*/ 2147483647 w 66"/>
              <a:gd name="T23" fmla="*/ 2147483647 h 124"/>
              <a:gd name="T24" fmla="*/ 2147483647 w 66"/>
              <a:gd name="T25" fmla="*/ 2147483647 h 124"/>
              <a:gd name="T26" fmla="*/ 2147483647 w 66"/>
              <a:gd name="T27" fmla="*/ 2147483647 h 124"/>
              <a:gd name="T28" fmla="*/ 2147483647 w 66"/>
              <a:gd name="T29" fmla="*/ 2147483647 h 124"/>
              <a:gd name="T30" fmla="*/ 2147483647 w 66"/>
              <a:gd name="T31" fmla="*/ 2147483647 h 124"/>
              <a:gd name="T32" fmla="*/ 0 w 66"/>
              <a:gd name="T33" fmla="*/ 2147483647 h 124"/>
              <a:gd name="T34" fmla="*/ 0 w 66"/>
              <a:gd name="T35" fmla="*/ 2147483647 h 124"/>
              <a:gd name="T36" fmla="*/ 2147483647 w 66"/>
              <a:gd name="T37" fmla="*/ 2147483647 h 124"/>
              <a:gd name="T38" fmla="*/ 2147483647 w 66"/>
              <a:gd name="T39" fmla="*/ 2147483647 h 124"/>
              <a:gd name="T40" fmla="*/ 2147483647 w 66"/>
              <a:gd name="T41" fmla="*/ 2147483647 h 124"/>
              <a:gd name="T42" fmla="*/ 2147483647 w 66"/>
              <a:gd name="T43" fmla="*/ 2147483647 h 124"/>
              <a:gd name="T44" fmla="*/ 2147483647 w 66"/>
              <a:gd name="T45" fmla="*/ 2147483647 h 124"/>
              <a:gd name="T46" fmla="*/ 2147483647 w 66"/>
              <a:gd name="T47" fmla="*/ 0 h 124"/>
              <a:gd name="T48" fmla="*/ 2147483647 w 66"/>
              <a:gd name="T49" fmla="*/ 2147483647 h 124"/>
              <a:gd name="T50" fmla="*/ 2147483647 w 66"/>
              <a:gd name="T51" fmla="*/ 2147483647 h 124"/>
              <a:gd name="T52" fmla="*/ 2147483647 w 66"/>
              <a:gd name="T53" fmla="*/ 2147483647 h 124"/>
              <a:gd name="T54" fmla="*/ 2147483647 w 66"/>
              <a:gd name="T55" fmla="*/ 2147483647 h 124"/>
              <a:gd name="T56" fmla="*/ 2147483647 w 66"/>
              <a:gd name="T57" fmla="*/ 2147483647 h 1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
              <a:gd name="T88" fmla="*/ 0 h 124"/>
              <a:gd name="T89" fmla="*/ 66 w 66"/>
              <a:gd name="T90" fmla="*/ 124 h 12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 h="124">
                <a:moveTo>
                  <a:pt x="46" y="45"/>
                </a:moveTo>
                <a:lnTo>
                  <a:pt x="49" y="53"/>
                </a:lnTo>
                <a:lnTo>
                  <a:pt x="58" y="71"/>
                </a:lnTo>
                <a:lnTo>
                  <a:pt x="66" y="92"/>
                </a:lnTo>
                <a:lnTo>
                  <a:pt x="63" y="110"/>
                </a:lnTo>
                <a:lnTo>
                  <a:pt x="58" y="115"/>
                </a:lnTo>
                <a:lnTo>
                  <a:pt x="53" y="120"/>
                </a:lnTo>
                <a:lnTo>
                  <a:pt x="48" y="123"/>
                </a:lnTo>
                <a:lnTo>
                  <a:pt x="43" y="124"/>
                </a:lnTo>
                <a:lnTo>
                  <a:pt x="37" y="123"/>
                </a:lnTo>
                <a:lnTo>
                  <a:pt x="32" y="121"/>
                </a:lnTo>
                <a:lnTo>
                  <a:pt x="27" y="116"/>
                </a:lnTo>
                <a:lnTo>
                  <a:pt x="22" y="111"/>
                </a:lnTo>
                <a:lnTo>
                  <a:pt x="15" y="104"/>
                </a:lnTo>
                <a:lnTo>
                  <a:pt x="9" y="94"/>
                </a:lnTo>
                <a:lnTo>
                  <a:pt x="4" y="81"/>
                </a:lnTo>
                <a:lnTo>
                  <a:pt x="0" y="58"/>
                </a:lnTo>
                <a:lnTo>
                  <a:pt x="0" y="40"/>
                </a:lnTo>
                <a:lnTo>
                  <a:pt x="4" y="26"/>
                </a:lnTo>
                <a:lnTo>
                  <a:pt x="8" y="17"/>
                </a:lnTo>
                <a:lnTo>
                  <a:pt x="9" y="11"/>
                </a:lnTo>
                <a:lnTo>
                  <a:pt x="10" y="5"/>
                </a:lnTo>
                <a:lnTo>
                  <a:pt x="14" y="1"/>
                </a:lnTo>
                <a:lnTo>
                  <a:pt x="20" y="0"/>
                </a:lnTo>
                <a:lnTo>
                  <a:pt x="28" y="7"/>
                </a:lnTo>
                <a:lnTo>
                  <a:pt x="34" y="16"/>
                </a:lnTo>
                <a:lnTo>
                  <a:pt x="39" y="25"/>
                </a:lnTo>
                <a:lnTo>
                  <a:pt x="42" y="34"/>
                </a:lnTo>
                <a:lnTo>
                  <a:pt x="46"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17" name="Freeform 53"/>
          <p:cNvSpPr>
            <a:spLocks/>
          </p:cNvSpPr>
          <p:nvPr/>
        </p:nvSpPr>
        <p:spPr bwMode="auto">
          <a:xfrm>
            <a:off x="3491086" y="3340075"/>
            <a:ext cx="30163" cy="20638"/>
          </a:xfrm>
          <a:custGeom>
            <a:avLst/>
            <a:gdLst>
              <a:gd name="T0" fmla="*/ 2147483647 w 88"/>
              <a:gd name="T1" fmla="*/ 0 h 69"/>
              <a:gd name="T2" fmla="*/ 2147483647 w 88"/>
              <a:gd name="T3" fmla="*/ 2147483647 h 69"/>
              <a:gd name="T4" fmla="*/ 2147483647 w 88"/>
              <a:gd name="T5" fmla="*/ 2147483647 h 69"/>
              <a:gd name="T6" fmla="*/ 2147483647 w 88"/>
              <a:gd name="T7" fmla="*/ 2147483647 h 69"/>
              <a:gd name="T8" fmla="*/ 2147483647 w 88"/>
              <a:gd name="T9" fmla="*/ 2147483647 h 69"/>
              <a:gd name="T10" fmla="*/ 2147483647 w 88"/>
              <a:gd name="T11" fmla="*/ 2147483647 h 69"/>
              <a:gd name="T12" fmla="*/ 2147483647 w 88"/>
              <a:gd name="T13" fmla="*/ 2147483647 h 69"/>
              <a:gd name="T14" fmla="*/ 2147483647 w 88"/>
              <a:gd name="T15" fmla="*/ 2147483647 h 69"/>
              <a:gd name="T16" fmla="*/ 2147483647 w 88"/>
              <a:gd name="T17" fmla="*/ 2147483647 h 69"/>
              <a:gd name="T18" fmla="*/ 2147483647 w 88"/>
              <a:gd name="T19" fmla="*/ 2147483647 h 69"/>
              <a:gd name="T20" fmla="*/ 2147483647 w 88"/>
              <a:gd name="T21" fmla="*/ 2147483647 h 69"/>
              <a:gd name="T22" fmla="*/ 0 w 88"/>
              <a:gd name="T23" fmla="*/ 2147483647 h 69"/>
              <a:gd name="T24" fmla="*/ 2147483647 w 88"/>
              <a:gd name="T25" fmla="*/ 2147483647 h 69"/>
              <a:gd name="T26" fmla="*/ 2147483647 w 88"/>
              <a:gd name="T27" fmla="*/ 2147483647 h 69"/>
              <a:gd name="T28" fmla="*/ 2147483647 w 88"/>
              <a:gd name="T29" fmla="*/ 2147483647 h 69"/>
              <a:gd name="T30" fmla="*/ 2147483647 w 88"/>
              <a:gd name="T31" fmla="*/ 2147483647 h 69"/>
              <a:gd name="T32" fmla="*/ 2147483647 w 88"/>
              <a:gd name="T33" fmla="*/ 2147483647 h 69"/>
              <a:gd name="T34" fmla="*/ 2147483647 w 88"/>
              <a:gd name="T35" fmla="*/ 2147483647 h 69"/>
              <a:gd name="T36" fmla="*/ 2147483647 w 88"/>
              <a:gd name="T37" fmla="*/ 2147483647 h 69"/>
              <a:gd name="T38" fmla="*/ 2147483647 w 88"/>
              <a:gd name="T39" fmla="*/ 2147483647 h 69"/>
              <a:gd name="T40" fmla="*/ 2147483647 w 88"/>
              <a:gd name="T41" fmla="*/ 2147483647 h 69"/>
              <a:gd name="T42" fmla="*/ 2147483647 w 88"/>
              <a:gd name="T43" fmla="*/ 2147483647 h 69"/>
              <a:gd name="T44" fmla="*/ 2147483647 w 88"/>
              <a:gd name="T45" fmla="*/ 2147483647 h 69"/>
              <a:gd name="T46" fmla="*/ 2147483647 w 88"/>
              <a:gd name="T47" fmla="*/ 2147483647 h 69"/>
              <a:gd name="T48" fmla="*/ 2147483647 w 88"/>
              <a:gd name="T49" fmla="*/ 0 h 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8"/>
              <a:gd name="T76" fmla="*/ 0 h 69"/>
              <a:gd name="T77" fmla="*/ 88 w 88"/>
              <a:gd name="T78" fmla="*/ 69 h 6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8" h="69">
                <a:moveTo>
                  <a:pt x="84" y="0"/>
                </a:moveTo>
                <a:lnTo>
                  <a:pt x="80" y="2"/>
                </a:lnTo>
                <a:lnTo>
                  <a:pt x="72" y="8"/>
                </a:lnTo>
                <a:lnTo>
                  <a:pt x="61" y="17"/>
                </a:lnTo>
                <a:lnTo>
                  <a:pt x="49" y="26"/>
                </a:lnTo>
                <a:lnTo>
                  <a:pt x="38" y="35"/>
                </a:lnTo>
                <a:lnTo>
                  <a:pt x="26" y="44"/>
                </a:lnTo>
                <a:lnTo>
                  <a:pt x="17" y="50"/>
                </a:lnTo>
                <a:lnTo>
                  <a:pt x="12" y="53"/>
                </a:lnTo>
                <a:lnTo>
                  <a:pt x="7" y="56"/>
                </a:lnTo>
                <a:lnTo>
                  <a:pt x="2" y="58"/>
                </a:lnTo>
                <a:lnTo>
                  <a:pt x="0" y="62"/>
                </a:lnTo>
                <a:lnTo>
                  <a:pt x="1" y="65"/>
                </a:lnTo>
                <a:lnTo>
                  <a:pt x="7" y="67"/>
                </a:lnTo>
                <a:lnTo>
                  <a:pt x="16" y="68"/>
                </a:lnTo>
                <a:lnTo>
                  <a:pt x="25" y="69"/>
                </a:lnTo>
                <a:lnTo>
                  <a:pt x="31" y="69"/>
                </a:lnTo>
                <a:lnTo>
                  <a:pt x="36" y="66"/>
                </a:lnTo>
                <a:lnTo>
                  <a:pt x="44" y="57"/>
                </a:lnTo>
                <a:lnTo>
                  <a:pt x="55" y="46"/>
                </a:lnTo>
                <a:lnTo>
                  <a:pt x="66" y="32"/>
                </a:lnTo>
                <a:lnTo>
                  <a:pt x="77" y="20"/>
                </a:lnTo>
                <a:lnTo>
                  <a:pt x="84" y="9"/>
                </a:lnTo>
                <a:lnTo>
                  <a:pt x="88" y="2"/>
                </a:lnTo>
                <a:lnTo>
                  <a:pt x="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18" name="Freeform 54"/>
          <p:cNvSpPr>
            <a:spLocks/>
          </p:cNvSpPr>
          <p:nvPr/>
        </p:nvSpPr>
        <p:spPr bwMode="auto">
          <a:xfrm>
            <a:off x="3481561" y="3363888"/>
            <a:ext cx="19050" cy="6350"/>
          </a:xfrm>
          <a:custGeom>
            <a:avLst/>
            <a:gdLst>
              <a:gd name="T0" fmla="*/ 2147483647 w 58"/>
              <a:gd name="T1" fmla="*/ 0 h 21"/>
              <a:gd name="T2" fmla="*/ 2147483647 w 58"/>
              <a:gd name="T3" fmla="*/ 2147483647 h 21"/>
              <a:gd name="T4" fmla="*/ 2147483647 w 58"/>
              <a:gd name="T5" fmla="*/ 2147483647 h 21"/>
              <a:gd name="T6" fmla="*/ 2147483647 w 58"/>
              <a:gd name="T7" fmla="*/ 2147483647 h 21"/>
              <a:gd name="T8" fmla="*/ 2147483647 w 58"/>
              <a:gd name="T9" fmla="*/ 2147483647 h 21"/>
              <a:gd name="T10" fmla="*/ 2147483647 w 58"/>
              <a:gd name="T11" fmla="*/ 2147483647 h 21"/>
              <a:gd name="T12" fmla="*/ 2147483647 w 58"/>
              <a:gd name="T13" fmla="*/ 2147483647 h 21"/>
              <a:gd name="T14" fmla="*/ 0 w 58"/>
              <a:gd name="T15" fmla="*/ 2147483647 h 21"/>
              <a:gd name="T16" fmla="*/ 0 w 58"/>
              <a:gd name="T17" fmla="*/ 2147483647 h 21"/>
              <a:gd name="T18" fmla="*/ 2147483647 w 58"/>
              <a:gd name="T19" fmla="*/ 2147483647 h 21"/>
              <a:gd name="T20" fmla="*/ 2147483647 w 58"/>
              <a:gd name="T21" fmla="*/ 2147483647 h 21"/>
              <a:gd name="T22" fmla="*/ 2147483647 w 58"/>
              <a:gd name="T23" fmla="*/ 2147483647 h 21"/>
              <a:gd name="T24" fmla="*/ 2147483647 w 58"/>
              <a:gd name="T25" fmla="*/ 2147483647 h 21"/>
              <a:gd name="T26" fmla="*/ 2147483647 w 58"/>
              <a:gd name="T27" fmla="*/ 2147483647 h 21"/>
              <a:gd name="T28" fmla="*/ 2147483647 w 58"/>
              <a:gd name="T29" fmla="*/ 2147483647 h 21"/>
              <a:gd name="T30" fmla="*/ 2147483647 w 58"/>
              <a:gd name="T31" fmla="*/ 2147483647 h 21"/>
              <a:gd name="T32" fmla="*/ 2147483647 w 58"/>
              <a:gd name="T33" fmla="*/ 2147483647 h 21"/>
              <a:gd name="T34" fmla="*/ 2147483647 w 58"/>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21"/>
              <a:gd name="T56" fmla="*/ 58 w 58"/>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21">
                <a:moveTo>
                  <a:pt x="39" y="0"/>
                </a:moveTo>
                <a:lnTo>
                  <a:pt x="38" y="2"/>
                </a:lnTo>
                <a:lnTo>
                  <a:pt x="33" y="3"/>
                </a:lnTo>
                <a:lnTo>
                  <a:pt x="26" y="6"/>
                </a:lnTo>
                <a:lnTo>
                  <a:pt x="18" y="9"/>
                </a:lnTo>
                <a:lnTo>
                  <a:pt x="10" y="12"/>
                </a:lnTo>
                <a:lnTo>
                  <a:pt x="5" y="15"/>
                </a:lnTo>
                <a:lnTo>
                  <a:pt x="0" y="18"/>
                </a:lnTo>
                <a:lnTo>
                  <a:pt x="0" y="20"/>
                </a:lnTo>
                <a:lnTo>
                  <a:pt x="4" y="21"/>
                </a:lnTo>
                <a:lnTo>
                  <a:pt x="12" y="20"/>
                </a:lnTo>
                <a:lnTo>
                  <a:pt x="21" y="18"/>
                </a:lnTo>
                <a:lnTo>
                  <a:pt x="32" y="15"/>
                </a:lnTo>
                <a:lnTo>
                  <a:pt x="42" y="11"/>
                </a:lnTo>
                <a:lnTo>
                  <a:pt x="49" y="8"/>
                </a:lnTo>
                <a:lnTo>
                  <a:pt x="56" y="6"/>
                </a:lnTo>
                <a:lnTo>
                  <a:pt x="58" y="5"/>
                </a:lnTo>
                <a:lnTo>
                  <a:pt x="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19" name="Freeform 55"/>
          <p:cNvSpPr>
            <a:spLocks/>
          </p:cNvSpPr>
          <p:nvPr/>
        </p:nvSpPr>
        <p:spPr bwMode="auto">
          <a:xfrm>
            <a:off x="3562524" y="3375000"/>
            <a:ext cx="11112" cy="11113"/>
          </a:xfrm>
          <a:custGeom>
            <a:avLst/>
            <a:gdLst>
              <a:gd name="T0" fmla="*/ 0 w 31"/>
              <a:gd name="T1" fmla="*/ 2147483647 h 36"/>
              <a:gd name="T2" fmla="*/ 2147483647 w 31"/>
              <a:gd name="T3" fmla="*/ 2147483647 h 36"/>
              <a:gd name="T4" fmla="*/ 2147483647 w 31"/>
              <a:gd name="T5" fmla="*/ 2147483647 h 36"/>
              <a:gd name="T6" fmla="*/ 2147483647 w 31"/>
              <a:gd name="T7" fmla="*/ 2147483647 h 36"/>
              <a:gd name="T8" fmla="*/ 2147483647 w 31"/>
              <a:gd name="T9" fmla="*/ 2147483647 h 36"/>
              <a:gd name="T10" fmla="*/ 2147483647 w 31"/>
              <a:gd name="T11" fmla="*/ 2147483647 h 36"/>
              <a:gd name="T12" fmla="*/ 2147483647 w 31"/>
              <a:gd name="T13" fmla="*/ 2147483647 h 36"/>
              <a:gd name="T14" fmla="*/ 2147483647 w 31"/>
              <a:gd name="T15" fmla="*/ 2147483647 h 36"/>
              <a:gd name="T16" fmla="*/ 2147483647 w 31"/>
              <a:gd name="T17" fmla="*/ 2147483647 h 36"/>
              <a:gd name="T18" fmla="*/ 2147483647 w 31"/>
              <a:gd name="T19" fmla="*/ 2147483647 h 36"/>
              <a:gd name="T20" fmla="*/ 2147483647 w 31"/>
              <a:gd name="T21" fmla="*/ 2147483647 h 36"/>
              <a:gd name="T22" fmla="*/ 2147483647 w 31"/>
              <a:gd name="T23" fmla="*/ 0 h 36"/>
              <a:gd name="T24" fmla="*/ 2147483647 w 31"/>
              <a:gd name="T25" fmla="*/ 0 h 36"/>
              <a:gd name="T26" fmla="*/ 0 w 31"/>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
              <a:gd name="T43" fmla="*/ 0 h 36"/>
              <a:gd name="T44" fmla="*/ 31 w 31"/>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 h="36">
                <a:moveTo>
                  <a:pt x="0" y="5"/>
                </a:moveTo>
                <a:lnTo>
                  <a:pt x="1" y="8"/>
                </a:lnTo>
                <a:lnTo>
                  <a:pt x="6" y="15"/>
                </a:lnTo>
                <a:lnTo>
                  <a:pt x="13" y="22"/>
                </a:lnTo>
                <a:lnTo>
                  <a:pt x="19" y="31"/>
                </a:lnTo>
                <a:lnTo>
                  <a:pt x="25" y="35"/>
                </a:lnTo>
                <a:lnTo>
                  <a:pt x="29" y="36"/>
                </a:lnTo>
                <a:lnTo>
                  <a:pt x="30" y="35"/>
                </a:lnTo>
                <a:lnTo>
                  <a:pt x="31" y="34"/>
                </a:lnTo>
                <a:lnTo>
                  <a:pt x="16" y="3"/>
                </a:lnTo>
                <a:lnTo>
                  <a:pt x="14" y="2"/>
                </a:lnTo>
                <a:lnTo>
                  <a:pt x="9" y="0"/>
                </a:lnTo>
                <a:lnTo>
                  <a:pt x="3" y="0"/>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pic>
        <p:nvPicPr>
          <p:cNvPr id="84020" name="Picture 5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0211" y="4286225"/>
            <a:ext cx="10541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1" name="Picture 5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6199" y="4513238"/>
            <a:ext cx="1052512"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2" name="Picture 5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9836" y="4513238"/>
            <a:ext cx="105410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023" name="Freeform 60"/>
          <p:cNvSpPr>
            <a:spLocks/>
          </p:cNvSpPr>
          <p:nvPr/>
        </p:nvSpPr>
        <p:spPr bwMode="auto">
          <a:xfrm flipH="1">
            <a:off x="6585124" y="3648050"/>
            <a:ext cx="947737" cy="817563"/>
          </a:xfrm>
          <a:custGeom>
            <a:avLst/>
            <a:gdLst>
              <a:gd name="T0" fmla="*/ 2147483647 w 1228"/>
              <a:gd name="T1" fmla="*/ 2147483647 h 1988"/>
              <a:gd name="T2" fmla="*/ 2147483647 w 1228"/>
              <a:gd name="T3" fmla="*/ 2147483647 h 1988"/>
              <a:gd name="T4" fmla="*/ 2147483647 w 1228"/>
              <a:gd name="T5" fmla="*/ 2147483647 h 1988"/>
              <a:gd name="T6" fmla="*/ 2147483647 w 1228"/>
              <a:gd name="T7" fmla="*/ 2147483647 h 1988"/>
              <a:gd name="T8" fmla="*/ 2147483647 w 1228"/>
              <a:gd name="T9" fmla="*/ 2147483647 h 1988"/>
              <a:gd name="T10" fmla="*/ 2147483647 w 1228"/>
              <a:gd name="T11" fmla="*/ 2147483647 h 1988"/>
              <a:gd name="T12" fmla="*/ 2147483647 w 1228"/>
              <a:gd name="T13" fmla="*/ 2147483647 h 1988"/>
              <a:gd name="T14" fmla="*/ 2147483647 w 1228"/>
              <a:gd name="T15" fmla="*/ 2147483647 h 1988"/>
              <a:gd name="T16" fmla="*/ 2147483647 w 1228"/>
              <a:gd name="T17" fmla="*/ 2147483647 h 1988"/>
              <a:gd name="T18" fmla="*/ 2147483647 w 1228"/>
              <a:gd name="T19" fmla="*/ 2147483647 h 1988"/>
              <a:gd name="T20" fmla="*/ 2147483647 w 1228"/>
              <a:gd name="T21" fmla="*/ 2147483647 h 1988"/>
              <a:gd name="T22" fmla="*/ 2147483647 w 1228"/>
              <a:gd name="T23" fmla="*/ 2147483647 h 1988"/>
              <a:gd name="T24" fmla="*/ 2147483647 w 1228"/>
              <a:gd name="T25" fmla="*/ 2147483647 h 1988"/>
              <a:gd name="T26" fmla="*/ 2147483647 w 1228"/>
              <a:gd name="T27" fmla="*/ 2147483647 h 1988"/>
              <a:gd name="T28" fmla="*/ 2147483647 w 1228"/>
              <a:gd name="T29" fmla="*/ 2147483647 h 1988"/>
              <a:gd name="T30" fmla="*/ 2147483647 w 1228"/>
              <a:gd name="T31" fmla="*/ 2147483647 h 1988"/>
              <a:gd name="T32" fmla="*/ 2147483647 w 1228"/>
              <a:gd name="T33" fmla="*/ 2147483647 h 1988"/>
              <a:gd name="T34" fmla="*/ 2147483647 w 1228"/>
              <a:gd name="T35" fmla="*/ 2147483647 h 1988"/>
              <a:gd name="T36" fmla="*/ 2147483647 w 1228"/>
              <a:gd name="T37" fmla="*/ 2147483647 h 1988"/>
              <a:gd name="T38" fmla="*/ 2147483647 w 1228"/>
              <a:gd name="T39" fmla="*/ 2147483647 h 1988"/>
              <a:gd name="T40" fmla="*/ 2147483647 w 1228"/>
              <a:gd name="T41" fmla="*/ 2147483647 h 1988"/>
              <a:gd name="T42" fmla="*/ 2147483647 w 1228"/>
              <a:gd name="T43" fmla="*/ 2147483647 h 1988"/>
              <a:gd name="T44" fmla="*/ 2147483647 w 1228"/>
              <a:gd name="T45" fmla="*/ 2147483647 h 1988"/>
              <a:gd name="T46" fmla="*/ 2147483647 w 1228"/>
              <a:gd name="T47" fmla="*/ 0 h 1988"/>
              <a:gd name="T48" fmla="*/ 2147483647 w 1228"/>
              <a:gd name="T49" fmla="*/ 2147483647 h 1988"/>
              <a:gd name="T50" fmla="*/ 2147483647 w 1228"/>
              <a:gd name="T51" fmla="*/ 2147483647 h 1988"/>
              <a:gd name="T52" fmla="*/ 2147483647 w 1228"/>
              <a:gd name="T53" fmla="*/ 2147483647 h 1988"/>
              <a:gd name="T54" fmla="*/ 2147483647 w 1228"/>
              <a:gd name="T55" fmla="*/ 2147483647 h 1988"/>
              <a:gd name="T56" fmla="*/ 2147483647 w 1228"/>
              <a:gd name="T57" fmla="*/ 2147483647 h 1988"/>
              <a:gd name="T58" fmla="*/ 2147483647 w 1228"/>
              <a:gd name="T59" fmla="*/ 2147483647 h 1988"/>
              <a:gd name="T60" fmla="*/ 2147483647 w 1228"/>
              <a:gd name="T61" fmla="*/ 2147483647 h 1988"/>
              <a:gd name="T62" fmla="*/ 2147483647 w 1228"/>
              <a:gd name="T63" fmla="*/ 2147483647 h 1988"/>
              <a:gd name="T64" fmla="*/ 2147483647 w 1228"/>
              <a:gd name="T65" fmla="*/ 2147483647 h 1988"/>
              <a:gd name="T66" fmla="*/ 2147483647 w 1228"/>
              <a:gd name="T67" fmla="*/ 2147483647 h 1988"/>
              <a:gd name="T68" fmla="*/ 2147483647 w 1228"/>
              <a:gd name="T69" fmla="*/ 2147483647 h 1988"/>
              <a:gd name="T70" fmla="*/ 2147483647 w 1228"/>
              <a:gd name="T71" fmla="*/ 2147483647 h 1988"/>
              <a:gd name="T72" fmla="*/ 2147483647 w 1228"/>
              <a:gd name="T73" fmla="*/ 2147483647 h 1988"/>
              <a:gd name="T74" fmla="*/ 2147483647 w 1228"/>
              <a:gd name="T75" fmla="*/ 2147483647 h 1988"/>
              <a:gd name="T76" fmla="*/ 2147483647 w 1228"/>
              <a:gd name="T77" fmla="*/ 2147483647 h 1988"/>
              <a:gd name="T78" fmla="*/ 2147483647 w 1228"/>
              <a:gd name="T79" fmla="*/ 2147483647 h 1988"/>
              <a:gd name="T80" fmla="*/ 2147483647 w 1228"/>
              <a:gd name="T81" fmla="*/ 2147483647 h 1988"/>
              <a:gd name="T82" fmla="*/ 2147483647 w 1228"/>
              <a:gd name="T83" fmla="*/ 2147483647 h 1988"/>
              <a:gd name="T84" fmla="*/ 2147483647 w 1228"/>
              <a:gd name="T85" fmla="*/ 2147483647 h 1988"/>
              <a:gd name="T86" fmla="*/ 2147483647 w 1228"/>
              <a:gd name="T87" fmla="*/ 2147483647 h 1988"/>
              <a:gd name="T88" fmla="*/ 2147483647 w 1228"/>
              <a:gd name="T89" fmla="*/ 2147483647 h 1988"/>
              <a:gd name="T90" fmla="*/ 2147483647 w 1228"/>
              <a:gd name="T91" fmla="*/ 2147483647 h 1988"/>
              <a:gd name="T92" fmla="*/ 2147483647 w 1228"/>
              <a:gd name="T93" fmla="*/ 2147483647 h 1988"/>
              <a:gd name="T94" fmla="*/ 2147483647 w 1228"/>
              <a:gd name="T95" fmla="*/ 2147483647 h 1988"/>
              <a:gd name="T96" fmla="*/ 2147483647 w 1228"/>
              <a:gd name="T97" fmla="*/ 2147483647 h 1988"/>
              <a:gd name="T98" fmla="*/ 2147483647 w 1228"/>
              <a:gd name="T99" fmla="*/ 2147483647 h 1988"/>
              <a:gd name="T100" fmla="*/ 2147483647 w 1228"/>
              <a:gd name="T101" fmla="*/ 2147483647 h 1988"/>
              <a:gd name="T102" fmla="*/ 2147483647 w 1228"/>
              <a:gd name="T103" fmla="*/ 2147483647 h 1988"/>
              <a:gd name="T104" fmla="*/ 2147483647 w 1228"/>
              <a:gd name="T105" fmla="*/ 2147483647 h 1988"/>
              <a:gd name="T106" fmla="*/ 2147483647 w 1228"/>
              <a:gd name="T107" fmla="*/ 2147483647 h 1988"/>
              <a:gd name="T108" fmla="*/ 2147483647 w 1228"/>
              <a:gd name="T109" fmla="*/ 2147483647 h 19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28"/>
              <a:gd name="T166" fmla="*/ 0 h 1988"/>
              <a:gd name="T167" fmla="*/ 1228 w 1228"/>
              <a:gd name="T168" fmla="*/ 1988 h 19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28" h="1988">
                <a:moveTo>
                  <a:pt x="1209" y="788"/>
                </a:moveTo>
                <a:lnTo>
                  <a:pt x="1203" y="782"/>
                </a:lnTo>
                <a:lnTo>
                  <a:pt x="1194" y="774"/>
                </a:lnTo>
                <a:lnTo>
                  <a:pt x="1183" y="765"/>
                </a:lnTo>
                <a:lnTo>
                  <a:pt x="1171" y="756"/>
                </a:lnTo>
                <a:lnTo>
                  <a:pt x="1160" y="747"/>
                </a:lnTo>
                <a:lnTo>
                  <a:pt x="1151" y="741"/>
                </a:lnTo>
                <a:lnTo>
                  <a:pt x="1145" y="737"/>
                </a:lnTo>
                <a:lnTo>
                  <a:pt x="1142" y="735"/>
                </a:lnTo>
                <a:lnTo>
                  <a:pt x="1145" y="735"/>
                </a:lnTo>
                <a:lnTo>
                  <a:pt x="1151" y="734"/>
                </a:lnTo>
                <a:lnTo>
                  <a:pt x="1160" y="733"/>
                </a:lnTo>
                <a:lnTo>
                  <a:pt x="1170" y="732"/>
                </a:lnTo>
                <a:lnTo>
                  <a:pt x="1181" y="730"/>
                </a:lnTo>
                <a:lnTo>
                  <a:pt x="1190" y="728"/>
                </a:lnTo>
                <a:lnTo>
                  <a:pt x="1198" y="724"/>
                </a:lnTo>
                <a:lnTo>
                  <a:pt x="1202" y="721"/>
                </a:lnTo>
                <a:lnTo>
                  <a:pt x="1202" y="717"/>
                </a:lnTo>
                <a:lnTo>
                  <a:pt x="1198" y="714"/>
                </a:lnTo>
                <a:lnTo>
                  <a:pt x="1193" y="711"/>
                </a:lnTo>
                <a:lnTo>
                  <a:pt x="1185" y="709"/>
                </a:lnTo>
                <a:lnTo>
                  <a:pt x="1176" y="708"/>
                </a:lnTo>
                <a:lnTo>
                  <a:pt x="1168" y="707"/>
                </a:lnTo>
                <a:lnTo>
                  <a:pt x="1158" y="706"/>
                </a:lnTo>
                <a:lnTo>
                  <a:pt x="1149" y="706"/>
                </a:lnTo>
                <a:lnTo>
                  <a:pt x="1140" y="706"/>
                </a:lnTo>
                <a:lnTo>
                  <a:pt x="1132" y="704"/>
                </a:lnTo>
                <a:lnTo>
                  <a:pt x="1125" y="702"/>
                </a:lnTo>
                <a:lnTo>
                  <a:pt x="1117" y="701"/>
                </a:lnTo>
                <a:lnTo>
                  <a:pt x="1109" y="700"/>
                </a:lnTo>
                <a:lnTo>
                  <a:pt x="1100" y="700"/>
                </a:lnTo>
                <a:lnTo>
                  <a:pt x="1090" y="701"/>
                </a:lnTo>
                <a:lnTo>
                  <a:pt x="1078" y="704"/>
                </a:lnTo>
                <a:lnTo>
                  <a:pt x="1070" y="706"/>
                </a:lnTo>
                <a:lnTo>
                  <a:pt x="1062" y="707"/>
                </a:lnTo>
                <a:lnTo>
                  <a:pt x="1053" y="708"/>
                </a:lnTo>
                <a:lnTo>
                  <a:pt x="1047" y="708"/>
                </a:lnTo>
                <a:lnTo>
                  <a:pt x="1041" y="707"/>
                </a:lnTo>
                <a:lnTo>
                  <a:pt x="1034" y="706"/>
                </a:lnTo>
                <a:lnTo>
                  <a:pt x="1029" y="705"/>
                </a:lnTo>
                <a:lnTo>
                  <a:pt x="1024" y="704"/>
                </a:lnTo>
                <a:lnTo>
                  <a:pt x="1026" y="702"/>
                </a:lnTo>
                <a:lnTo>
                  <a:pt x="1023" y="700"/>
                </a:lnTo>
                <a:lnTo>
                  <a:pt x="1018" y="696"/>
                </a:lnTo>
                <a:lnTo>
                  <a:pt x="1008" y="689"/>
                </a:lnTo>
                <a:lnTo>
                  <a:pt x="993" y="678"/>
                </a:lnTo>
                <a:lnTo>
                  <a:pt x="975" y="666"/>
                </a:lnTo>
                <a:lnTo>
                  <a:pt x="953" y="651"/>
                </a:lnTo>
                <a:lnTo>
                  <a:pt x="926" y="634"/>
                </a:lnTo>
                <a:lnTo>
                  <a:pt x="896" y="617"/>
                </a:lnTo>
                <a:lnTo>
                  <a:pt x="894" y="615"/>
                </a:lnTo>
                <a:lnTo>
                  <a:pt x="891" y="613"/>
                </a:lnTo>
                <a:lnTo>
                  <a:pt x="887" y="611"/>
                </a:lnTo>
                <a:lnTo>
                  <a:pt x="885" y="610"/>
                </a:lnTo>
                <a:lnTo>
                  <a:pt x="882" y="606"/>
                </a:lnTo>
                <a:lnTo>
                  <a:pt x="880" y="603"/>
                </a:lnTo>
                <a:lnTo>
                  <a:pt x="877" y="600"/>
                </a:lnTo>
                <a:lnTo>
                  <a:pt x="875" y="598"/>
                </a:lnTo>
                <a:lnTo>
                  <a:pt x="871" y="592"/>
                </a:lnTo>
                <a:lnTo>
                  <a:pt x="870" y="589"/>
                </a:lnTo>
                <a:lnTo>
                  <a:pt x="867" y="589"/>
                </a:lnTo>
                <a:lnTo>
                  <a:pt x="863" y="589"/>
                </a:lnTo>
                <a:lnTo>
                  <a:pt x="861" y="589"/>
                </a:lnTo>
                <a:lnTo>
                  <a:pt x="858" y="589"/>
                </a:lnTo>
                <a:lnTo>
                  <a:pt x="857" y="589"/>
                </a:lnTo>
                <a:lnTo>
                  <a:pt x="856" y="589"/>
                </a:lnTo>
                <a:lnTo>
                  <a:pt x="853" y="587"/>
                </a:lnTo>
                <a:lnTo>
                  <a:pt x="851" y="586"/>
                </a:lnTo>
                <a:lnTo>
                  <a:pt x="848" y="584"/>
                </a:lnTo>
                <a:lnTo>
                  <a:pt x="846" y="582"/>
                </a:lnTo>
                <a:lnTo>
                  <a:pt x="843" y="579"/>
                </a:lnTo>
                <a:lnTo>
                  <a:pt x="842" y="578"/>
                </a:lnTo>
                <a:lnTo>
                  <a:pt x="841" y="576"/>
                </a:lnTo>
                <a:lnTo>
                  <a:pt x="838" y="574"/>
                </a:lnTo>
                <a:lnTo>
                  <a:pt x="837" y="573"/>
                </a:lnTo>
                <a:lnTo>
                  <a:pt x="834" y="572"/>
                </a:lnTo>
                <a:lnTo>
                  <a:pt x="833" y="571"/>
                </a:lnTo>
                <a:lnTo>
                  <a:pt x="831" y="571"/>
                </a:lnTo>
                <a:lnTo>
                  <a:pt x="809" y="552"/>
                </a:lnTo>
                <a:lnTo>
                  <a:pt x="788" y="534"/>
                </a:lnTo>
                <a:lnTo>
                  <a:pt x="769" y="516"/>
                </a:lnTo>
                <a:lnTo>
                  <a:pt x="753" y="499"/>
                </a:lnTo>
                <a:lnTo>
                  <a:pt x="739" y="485"/>
                </a:lnTo>
                <a:lnTo>
                  <a:pt x="726" y="473"/>
                </a:lnTo>
                <a:lnTo>
                  <a:pt x="717" y="465"/>
                </a:lnTo>
                <a:lnTo>
                  <a:pt x="711" y="460"/>
                </a:lnTo>
                <a:lnTo>
                  <a:pt x="699" y="452"/>
                </a:lnTo>
                <a:lnTo>
                  <a:pt x="691" y="446"/>
                </a:lnTo>
                <a:lnTo>
                  <a:pt x="685" y="441"/>
                </a:lnTo>
                <a:lnTo>
                  <a:pt x="677" y="437"/>
                </a:lnTo>
                <a:lnTo>
                  <a:pt x="665" y="429"/>
                </a:lnTo>
                <a:lnTo>
                  <a:pt x="660" y="426"/>
                </a:lnTo>
                <a:lnTo>
                  <a:pt x="653" y="420"/>
                </a:lnTo>
                <a:lnTo>
                  <a:pt x="643" y="403"/>
                </a:lnTo>
                <a:lnTo>
                  <a:pt x="628" y="385"/>
                </a:lnTo>
                <a:lnTo>
                  <a:pt x="618" y="380"/>
                </a:lnTo>
                <a:lnTo>
                  <a:pt x="612" y="382"/>
                </a:lnTo>
                <a:lnTo>
                  <a:pt x="609" y="384"/>
                </a:lnTo>
                <a:lnTo>
                  <a:pt x="603" y="377"/>
                </a:lnTo>
                <a:lnTo>
                  <a:pt x="599" y="366"/>
                </a:lnTo>
                <a:lnTo>
                  <a:pt x="593" y="360"/>
                </a:lnTo>
                <a:lnTo>
                  <a:pt x="587" y="356"/>
                </a:lnTo>
                <a:lnTo>
                  <a:pt x="579" y="355"/>
                </a:lnTo>
                <a:lnTo>
                  <a:pt x="573" y="355"/>
                </a:lnTo>
                <a:lnTo>
                  <a:pt x="568" y="356"/>
                </a:lnTo>
                <a:lnTo>
                  <a:pt x="562" y="355"/>
                </a:lnTo>
                <a:lnTo>
                  <a:pt x="549" y="351"/>
                </a:lnTo>
                <a:lnTo>
                  <a:pt x="541" y="349"/>
                </a:lnTo>
                <a:lnTo>
                  <a:pt x="534" y="346"/>
                </a:lnTo>
                <a:lnTo>
                  <a:pt x="525" y="343"/>
                </a:lnTo>
                <a:lnTo>
                  <a:pt x="518" y="340"/>
                </a:lnTo>
                <a:lnTo>
                  <a:pt x="508" y="337"/>
                </a:lnTo>
                <a:lnTo>
                  <a:pt x="499" y="334"/>
                </a:lnTo>
                <a:lnTo>
                  <a:pt x="489" y="331"/>
                </a:lnTo>
                <a:lnTo>
                  <a:pt x="479" y="328"/>
                </a:lnTo>
                <a:lnTo>
                  <a:pt x="460" y="321"/>
                </a:lnTo>
                <a:lnTo>
                  <a:pt x="445" y="316"/>
                </a:lnTo>
                <a:lnTo>
                  <a:pt x="433" y="311"/>
                </a:lnTo>
                <a:lnTo>
                  <a:pt x="423" y="306"/>
                </a:lnTo>
                <a:lnTo>
                  <a:pt x="417" y="302"/>
                </a:lnTo>
                <a:lnTo>
                  <a:pt x="412" y="297"/>
                </a:lnTo>
                <a:lnTo>
                  <a:pt x="408" y="293"/>
                </a:lnTo>
                <a:lnTo>
                  <a:pt x="406" y="290"/>
                </a:lnTo>
                <a:lnTo>
                  <a:pt x="403" y="283"/>
                </a:lnTo>
                <a:lnTo>
                  <a:pt x="403" y="277"/>
                </a:lnTo>
                <a:lnTo>
                  <a:pt x="404" y="273"/>
                </a:lnTo>
                <a:lnTo>
                  <a:pt x="406" y="271"/>
                </a:lnTo>
                <a:lnTo>
                  <a:pt x="407" y="268"/>
                </a:lnTo>
                <a:lnTo>
                  <a:pt x="409" y="260"/>
                </a:lnTo>
                <a:lnTo>
                  <a:pt x="413" y="248"/>
                </a:lnTo>
                <a:lnTo>
                  <a:pt x="418" y="234"/>
                </a:lnTo>
                <a:lnTo>
                  <a:pt x="422" y="226"/>
                </a:lnTo>
                <a:lnTo>
                  <a:pt x="427" y="223"/>
                </a:lnTo>
                <a:lnTo>
                  <a:pt x="432" y="220"/>
                </a:lnTo>
                <a:lnTo>
                  <a:pt x="436" y="215"/>
                </a:lnTo>
                <a:lnTo>
                  <a:pt x="441" y="200"/>
                </a:lnTo>
                <a:lnTo>
                  <a:pt x="446" y="183"/>
                </a:lnTo>
                <a:lnTo>
                  <a:pt x="451" y="169"/>
                </a:lnTo>
                <a:lnTo>
                  <a:pt x="451" y="159"/>
                </a:lnTo>
                <a:lnTo>
                  <a:pt x="447" y="155"/>
                </a:lnTo>
                <a:lnTo>
                  <a:pt x="442" y="155"/>
                </a:lnTo>
                <a:lnTo>
                  <a:pt x="437" y="156"/>
                </a:lnTo>
                <a:lnTo>
                  <a:pt x="436" y="157"/>
                </a:lnTo>
                <a:lnTo>
                  <a:pt x="438" y="149"/>
                </a:lnTo>
                <a:lnTo>
                  <a:pt x="445" y="130"/>
                </a:lnTo>
                <a:lnTo>
                  <a:pt x="450" y="108"/>
                </a:lnTo>
                <a:lnTo>
                  <a:pt x="447" y="89"/>
                </a:lnTo>
                <a:lnTo>
                  <a:pt x="443" y="79"/>
                </a:lnTo>
                <a:lnTo>
                  <a:pt x="440" y="70"/>
                </a:lnTo>
                <a:lnTo>
                  <a:pt x="435" y="62"/>
                </a:lnTo>
                <a:lnTo>
                  <a:pt x="421" y="50"/>
                </a:lnTo>
                <a:lnTo>
                  <a:pt x="422" y="49"/>
                </a:lnTo>
                <a:lnTo>
                  <a:pt x="422" y="48"/>
                </a:lnTo>
                <a:lnTo>
                  <a:pt x="422" y="47"/>
                </a:lnTo>
                <a:lnTo>
                  <a:pt x="422" y="42"/>
                </a:lnTo>
                <a:lnTo>
                  <a:pt x="421" y="37"/>
                </a:lnTo>
                <a:lnTo>
                  <a:pt x="417" y="31"/>
                </a:lnTo>
                <a:lnTo>
                  <a:pt x="411" y="26"/>
                </a:lnTo>
                <a:lnTo>
                  <a:pt x="411" y="25"/>
                </a:lnTo>
                <a:lnTo>
                  <a:pt x="411" y="24"/>
                </a:lnTo>
                <a:lnTo>
                  <a:pt x="411" y="17"/>
                </a:lnTo>
                <a:lnTo>
                  <a:pt x="406" y="10"/>
                </a:lnTo>
                <a:lnTo>
                  <a:pt x="398" y="3"/>
                </a:lnTo>
                <a:lnTo>
                  <a:pt x="387" y="0"/>
                </a:lnTo>
                <a:lnTo>
                  <a:pt x="376" y="0"/>
                </a:lnTo>
                <a:lnTo>
                  <a:pt x="367" y="1"/>
                </a:lnTo>
                <a:lnTo>
                  <a:pt x="359" y="5"/>
                </a:lnTo>
                <a:lnTo>
                  <a:pt x="354" y="11"/>
                </a:lnTo>
                <a:lnTo>
                  <a:pt x="345" y="11"/>
                </a:lnTo>
                <a:lnTo>
                  <a:pt x="337" y="12"/>
                </a:lnTo>
                <a:lnTo>
                  <a:pt x="329" y="14"/>
                </a:lnTo>
                <a:lnTo>
                  <a:pt x="323" y="17"/>
                </a:lnTo>
                <a:lnTo>
                  <a:pt x="316" y="20"/>
                </a:lnTo>
                <a:lnTo>
                  <a:pt x="313" y="23"/>
                </a:lnTo>
                <a:lnTo>
                  <a:pt x="309" y="27"/>
                </a:lnTo>
                <a:lnTo>
                  <a:pt x="308" y="33"/>
                </a:lnTo>
                <a:lnTo>
                  <a:pt x="304" y="34"/>
                </a:lnTo>
                <a:lnTo>
                  <a:pt x="300" y="35"/>
                </a:lnTo>
                <a:lnTo>
                  <a:pt x="296" y="36"/>
                </a:lnTo>
                <a:lnTo>
                  <a:pt x="294" y="37"/>
                </a:lnTo>
                <a:lnTo>
                  <a:pt x="285" y="41"/>
                </a:lnTo>
                <a:lnTo>
                  <a:pt x="276" y="45"/>
                </a:lnTo>
                <a:lnTo>
                  <a:pt x="267" y="50"/>
                </a:lnTo>
                <a:lnTo>
                  <a:pt x="260" y="57"/>
                </a:lnTo>
                <a:lnTo>
                  <a:pt x="252" y="64"/>
                </a:lnTo>
                <a:lnTo>
                  <a:pt x="246" y="72"/>
                </a:lnTo>
                <a:lnTo>
                  <a:pt x="242" y="82"/>
                </a:lnTo>
                <a:lnTo>
                  <a:pt x="240" y="93"/>
                </a:lnTo>
                <a:lnTo>
                  <a:pt x="244" y="151"/>
                </a:lnTo>
                <a:lnTo>
                  <a:pt x="238" y="150"/>
                </a:lnTo>
                <a:lnTo>
                  <a:pt x="235" y="151"/>
                </a:lnTo>
                <a:lnTo>
                  <a:pt x="232" y="154"/>
                </a:lnTo>
                <a:lnTo>
                  <a:pt x="231" y="160"/>
                </a:lnTo>
                <a:lnTo>
                  <a:pt x="233" y="176"/>
                </a:lnTo>
                <a:lnTo>
                  <a:pt x="240" y="196"/>
                </a:lnTo>
                <a:lnTo>
                  <a:pt x="247" y="215"/>
                </a:lnTo>
                <a:lnTo>
                  <a:pt x="252" y="226"/>
                </a:lnTo>
                <a:lnTo>
                  <a:pt x="255" y="227"/>
                </a:lnTo>
                <a:lnTo>
                  <a:pt x="259" y="230"/>
                </a:lnTo>
                <a:lnTo>
                  <a:pt x="261" y="232"/>
                </a:lnTo>
                <a:lnTo>
                  <a:pt x="264" y="232"/>
                </a:lnTo>
                <a:lnTo>
                  <a:pt x="266" y="240"/>
                </a:lnTo>
                <a:lnTo>
                  <a:pt x="270" y="249"/>
                </a:lnTo>
                <a:lnTo>
                  <a:pt x="272" y="260"/>
                </a:lnTo>
                <a:lnTo>
                  <a:pt x="275" y="267"/>
                </a:lnTo>
                <a:lnTo>
                  <a:pt x="275" y="277"/>
                </a:lnTo>
                <a:lnTo>
                  <a:pt x="270" y="288"/>
                </a:lnTo>
                <a:lnTo>
                  <a:pt x="261" y="296"/>
                </a:lnTo>
                <a:lnTo>
                  <a:pt x="250" y="305"/>
                </a:lnTo>
                <a:lnTo>
                  <a:pt x="236" y="312"/>
                </a:lnTo>
                <a:lnTo>
                  <a:pt x="222" y="317"/>
                </a:lnTo>
                <a:lnTo>
                  <a:pt x="210" y="321"/>
                </a:lnTo>
                <a:lnTo>
                  <a:pt x="201" y="324"/>
                </a:lnTo>
                <a:lnTo>
                  <a:pt x="187" y="327"/>
                </a:lnTo>
                <a:lnTo>
                  <a:pt x="171" y="329"/>
                </a:lnTo>
                <a:lnTo>
                  <a:pt x="152" y="332"/>
                </a:lnTo>
                <a:lnTo>
                  <a:pt x="134" y="334"/>
                </a:lnTo>
                <a:lnTo>
                  <a:pt x="115" y="337"/>
                </a:lnTo>
                <a:lnTo>
                  <a:pt x="99" y="340"/>
                </a:lnTo>
                <a:lnTo>
                  <a:pt x="86" y="344"/>
                </a:lnTo>
                <a:lnTo>
                  <a:pt x="78" y="349"/>
                </a:lnTo>
                <a:lnTo>
                  <a:pt x="67" y="363"/>
                </a:lnTo>
                <a:lnTo>
                  <a:pt x="64" y="384"/>
                </a:lnTo>
                <a:lnTo>
                  <a:pt x="62" y="405"/>
                </a:lnTo>
                <a:lnTo>
                  <a:pt x="62" y="419"/>
                </a:lnTo>
                <a:lnTo>
                  <a:pt x="59" y="438"/>
                </a:lnTo>
                <a:lnTo>
                  <a:pt x="49" y="469"/>
                </a:lnTo>
                <a:lnTo>
                  <a:pt x="37" y="508"/>
                </a:lnTo>
                <a:lnTo>
                  <a:pt x="23" y="552"/>
                </a:lnTo>
                <a:lnTo>
                  <a:pt x="12" y="597"/>
                </a:lnTo>
                <a:lnTo>
                  <a:pt x="3" y="638"/>
                </a:lnTo>
                <a:lnTo>
                  <a:pt x="0" y="671"/>
                </a:lnTo>
                <a:lnTo>
                  <a:pt x="3" y="694"/>
                </a:lnTo>
                <a:lnTo>
                  <a:pt x="11" y="710"/>
                </a:lnTo>
                <a:lnTo>
                  <a:pt x="18" y="726"/>
                </a:lnTo>
                <a:lnTo>
                  <a:pt x="26" y="741"/>
                </a:lnTo>
                <a:lnTo>
                  <a:pt x="34" y="757"/>
                </a:lnTo>
                <a:lnTo>
                  <a:pt x="42" y="773"/>
                </a:lnTo>
                <a:lnTo>
                  <a:pt x="52" y="789"/>
                </a:lnTo>
                <a:lnTo>
                  <a:pt x="64" y="806"/>
                </a:lnTo>
                <a:lnTo>
                  <a:pt x="78" y="824"/>
                </a:lnTo>
                <a:lnTo>
                  <a:pt x="91" y="843"/>
                </a:lnTo>
                <a:lnTo>
                  <a:pt x="104" y="858"/>
                </a:lnTo>
                <a:lnTo>
                  <a:pt x="111" y="870"/>
                </a:lnTo>
                <a:lnTo>
                  <a:pt x="114" y="874"/>
                </a:lnTo>
                <a:lnTo>
                  <a:pt x="103" y="964"/>
                </a:lnTo>
                <a:lnTo>
                  <a:pt x="137" y="1002"/>
                </a:lnTo>
                <a:lnTo>
                  <a:pt x="142" y="1043"/>
                </a:lnTo>
                <a:lnTo>
                  <a:pt x="153" y="1139"/>
                </a:lnTo>
                <a:lnTo>
                  <a:pt x="166" y="1245"/>
                </a:lnTo>
                <a:lnTo>
                  <a:pt x="173" y="1320"/>
                </a:lnTo>
                <a:lnTo>
                  <a:pt x="202" y="1327"/>
                </a:lnTo>
                <a:lnTo>
                  <a:pt x="203" y="1329"/>
                </a:lnTo>
                <a:lnTo>
                  <a:pt x="205" y="1336"/>
                </a:lnTo>
                <a:lnTo>
                  <a:pt x="207" y="1346"/>
                </a:lnTo>
                <a:lnTo>
                  <a:pt x="210" y="1360"/>
                </a:lnTo>
                <a:lnTo>
                  <a:pt x="211" y="1372"/>
                </a:lnTo>
                <a:lnTo>
                  <a:pt x="212" y="1387"/>
                </a:lnTo>
                <a:lnTo>
                  <a:pt x="213" y="1399"/>
                </a:lnTo>
                <a:lnTo>
                  <a:pt x="213" y="1404"/>
                </a:lnTo>
                <a:lnTo>
                  <a:pt x="215" y="1439"/>
                </a:lnTo>
                <a:lnTo>
                  <a:pt x="222" y="1485"/>
                </a:lnTo>
                <a:lnTo>
                  <a:pt x="236" y="1539"/>
                </a:lnTo>
                <a:lnTo>
                  <a:pt x="250" y="1595"/>
                </a:lnTo>
                <a:lnTo>
                  <a:pt x="261" y="1652"/>
                </a:lnTo>
                <a:lnTo>
                  <a:pt x="269" y="1706"/>
                </a:lnTo>
                <a:lnTo>
                  <a:pt x="267" y="1753"/>
                </a:lnTo>
                <a:lnTo>
                  <a:pt x="254" y="1792"/>
                </a:lnTo>
                <a:lnTo>
                  <a:pt x="237" y="1812"/>
                </a:lnTo>
                <a:lnTo>
                  <a:pt x="217" y="1831"/>
                </a:lnTo>
                <a:lnTo>
                  <a:pt x="193" y="1848"/>
                </a:lnTo>
                <a:lnTo>
                  <a:pt x="168" y="1862"/>
                </a:lnTo>
                <a:lnTo>
                  <a:pt x="145" y="1876"/>
                </a:lnTo>
                <a:lnTo>
                  <a:pt x="127" y="1888"/>
                </a:lnTo>
                <a:lnTo>
                  <a:pt x="114" y="1899"/>
                </a:lnTo>
                <a:lnTo>
                  <a:pt x="109" y="1909"/>
                </a:lnTo>
                <a:lnTo>
                  <a:pt x="114" y="1918"/>
                </a:lnTo>
                <a:lnTo>
                  <a:pt x="129" y="1923"/>
                </a:lnTo>
                <a:lnTo>
                  <a:pt x="150" y="1926"/>
                </a:lnTo>
                <a:lnTo>
                  <a:pt x="176" y="1926"/>
                </a:lnTo>
                <a:lnTo>
                  <a:pt x="201" y="1924"/>
                </a:lnTo>
                <a:lnTo>
                  <a:pt x="225" y="1919"/>
                </a:lnTo>
                <a:lnTo>
                  <a:pt x="245" y="1911"/>
                </a:lnTo>
                <a:lnTo>
                  <a:pt x="257" y="1901"/>
                </a:lnTo>
                <a:lnTo>
                  <a:pt x="267" y="1891"/>
                </a:lnTo>
                <a:lnTo>
                  <a:pt x="280" y="1882"/>
                </a:lnTo>
                <a:lnTo>
                  <a:pt x="294" y="1876"/>
                </a:lnTo>
                <a:lnTo>
                  <a:pt x="309" y="1871"/>
                </a:lnTo>
                <a:lnTo>
                  <a:pt x="323" y="1866"/>
                </a:lnTo>
                <a:lnTo>
                  <a:pt x="334" y="1864"/>
                </a:lnTo>
                <a:lnTo>
                  <a:pt x="342" y="1862"/>
                </a:lnTo>
                <a:lnTo>
                  <a:pt x="344" y="1862"/>
                </a:lnTo>
                <a:lnTo>
                  <a:pt x="345" y="1864"/>
                </a:lnTo>
                <a:lnTo>
                  <a:pt x="347" y="1871"/>
                </a:lnTo>
                <a:lnTo>
                  <a:pt x="349" y="1886"/>
                </a:lnTo>
                <a:lnTo>
                  <a:pt x="350" y="1913"/>
                </a:lnTo>
                <a:lnTo>
                  <a:pt x="354" y="1933"/>
                </a:lnTo>
                <a:lnTo>
                  <a:pt x="362" y="1951"/>
                </a:lnTo>
                <a:lnTo>
                  <a:pt x="372" y="1965"/>
                </a:lnTo>
                <a:lnTo>
                  <a:pt x="384" y="1974"/>
                </a:lnTo>
                <a:lnTo>
                  <a:pt x="399" y="1982"/>
                </a:lnTo>
                <a:lnTo>
                  <a:pt x="413" y="1986"/>
                </a:lnTo>
                <a:lnTo>
                  <a:pt x="427" y="1988"/>
                </a:lnTo>
                <a:lnTo>
                  <a:pt x="440" y="1988"/>
                </a:lnTo>
                <a:lnTo>
                  <a:pt x="450" y="1986"/>
                </a:lnTo>
                <a:lnTo>
                  <a:pt x="460" y="1980"/>
                </a:lnTo>
                <a:lnTo>
                  <a:pt x="467" y="1970"/>
                </a:lnTo>
                <a:lnTo>
                  <a:pt x="474" y="1959"/>
                </a:lnTo>
                <a:lnTo>
                  <a:pt x="477" y="1944"/>
                </a:lnTo>
                <a:lnTo>
                  <a:pt x="477" y="1926"/>
                </a:lnTo>
                <a:lnTo>
                  <a:pt x="474" y="1907"/>
                </a:lnTo>
                <a:lnTo>
                  <a:pt x="465" y="1885"/>
                </a:lnTo>
                <a:lnTo>
                  <a:pt x="450" y="1854"/>
                </a:lnTo>
                <a:lnTo>
                  <a:pt x="438" y="1834"/>
                </a:lnTo>
                <a:lnTo>
                  <a:pt x="431" y="1820"/>
                </a:lnTo>
                <a:lnTo>
                  <a:pt x="427" y="1812"/>
                </a:lnTo>
                <a:lnTo>
                  <a:pt x="426" y="1806"/>
                </a:lnTo>
                <a:lnTo>
                  <a:pt x="426" y="1798"/>
                </a:lnTo>
                <a:lnTo>
                  <a:pt x="427" y="1787"/>
                </a:lnTo>
                <a:lnTo>
                  <a:pt x="427" y="1770"/>
                </a:lnTo>
                <a:lnTo>
                  <a:pt x="427" y="1739"/>
                </a:lnTo>
                <a:lnTo>
                  <a:pt x="428" y="1712"/>
                </a:lnTo>
                <a:lnTo>
                  <a:pt x="435" y="1674"/>
                </a:lnTo>
                <a:lnTo>
                  <a:pt x="447" y="1610"/>
                </a:lnTo>
                <a:lnTo>
                  <a:pt x="455" y="1574"/>
                </a:lnTo>
                <a:lnTo>
                  <a:pt x="461" y="1549"/>
                </a:lnTo>
                <a:lnTo>
                  <a:pt x="466" y="1529"/>
                </a:lnTo>
                <a:lnTo>
                  <a:pt x="471" y="1504"/>
                </a:lnTo>
                <a:lnTo>
                  <a:pt x="475" y="1480"/>
                </a:lnTo>
                <a:lnTo>
                  <a:pt x="475" y="1461"/>
                </a:lnTo>
                <a:lnTo>
                  <a:pt x="474" y="1440"/>
                </a:lnTo>
                <a:lnTo>
                  <a:pt x="471" y="1410"/>
                </a:lnTo>
                <a:lnTo>
                  <a:pt x="471" y="1386"/>
                </a:lnTo>
                <a:lnTo>
                  <a:pt x="475" y="1360"/>
                </a:lnTo>
                <a:lnTo>
                  <a:pt x="479" y="1339"/>
                </a:lnTo>
                <a:lnTo>
                  <a:pt x="480" y="1329"/>
                </a:lnTo>
                <a:lnTo>
                  <a:pt x="500" y="1324"/>
                </a:lnTo>
                <a:lnTo>
                  <a:pt x="531" y="995"/>
                </a:lnTo>
                <a:lnTo>
                  <a:pt x="559" y="979"/>
                </a:lnTo>
                <a:lnTo>
                  <a:pt x="554" y="883"/>
                </a:lnTo>
                <a:lnTo>
                  <a:pt x="545" y="845"/>
                </a:lnTo>
                <a:lnTo>
                  <a:pt x="540" y="812"/>
                </a:lnTo>
                <a:lnTo>
                  <a:pt x="536" y="787"/>
                </a:lnTo>
                <a:lnTo>
                  <a:pt x="534" y="773"/>
                </a:lnTo>
                <a:lnTo>
                  <a:pt x="530" y="757"/>
                </a:lnTo>
                <a:lnTo>
                  <a:pt x="523" y="732"/>
                </a:lnTo>
                <a:lnTo>
                  <a:pt x="516" y="701"/>
                </a:lnTo>
                <a:lnTo>
                  <a:pt x="514" y="673"/>
                </a:lnTo>
                <a:lnTo>
                  <a:pt x="515" y="655"/>
                </a:lnTo>
                <a:lnTo>
                  <a:pt x="518" y="637"/>
                </a:lnTo>
                <a:lnTo>
                  <a:pt x="521" y="617"/>
                </a:lnTo>
                <a:lnTo>
                  <a:pt x="528" y="597"/>
                </a:lnTo>
                <a:lnTo>
                  <a:pt x="535" y="577"/>
                </a:lnTo>
                <a:lnTo>
                  <a:pt x="543" y="558"/>
                </a:lnTo>
                <a:lnTo>
                  <a:pt x="553" y="539"/>
                </a:lnTo>
                <a:lnTo>
                  <a:pt x="563" y="522"/>
                </a:lnTo>
                <a:lnTo>
                  <a:pt x="709" y="639"/>
                </a:lnTo>
                <a:lnTo>
                  <a:pt x="979" y="787"/>
                </a:lnTo>
                <a:lnTo>
                  <a:pt x="989" y="769"/>
                </a:lnTo>
                <a:lnTo>
                  <a:pt x="999" y="778"/>
                </a:lnTo>
                <a:lnTo>
                  <a:pt x="1009" y="787"/>
                </a:lnTo>
                <a:lnTo>
                  <a:pt x="1018" y="795"/>
                </a:lnTo>
                <a:lnTo>
                  <a:pt x="1026" y="800"/>
                </a:lnTo>
                <a:lnTo>
                  <a:pt x="1033" y="804"/>
                </a:lnTo>
                <a:lnTo>
                  <a:pt x="1044" y="808"/>
                </a:lnTo>
                <a:lnTo>
                  <a:pt x="1058" y="813"/>
                </a:lnTo>
                <a:lnTo>
                  <a:pt x="1072" y="819"/>
                </a:lnTo>
                <a:lnTo>
                  <a:pt x="1088" y="824"/>
                </a:lnTo>
                <a:lnTo>
                  <a:pt x="1105" y="828"/>
                </a:lnTo>
                <a:lnTo>
                  <a:pt x="1121" y="833"/>
                </a:lnTo>
                <a:lnTo>
                  <a:pt x="1136" y="836"/>
                </a:lnTo>
                <a:lnTo>
                  <a:pt x="1154" y="840"/>
                </a:lnTo>
                <a:lnTo>
                  <a:pt x="1169" y="843"/>
                </a:lnTo>
                <a:lnTo>
                  <a:pt x="1181" y="845"/>
                </a:lnTo>
                <a:lnTo>
                  <a:pt x="1193" y="846"/>
                </a:lnTo>
                <a:lnTo>
                  <a:pt x="1203" y="846"/>
                </a:lnTo>
                <a:lnTo>
                  <a:pt x="1210" y="844"/>
                </a:lnTo>
                <a:lnTo>
                  <a:pt x="1217" y="841"/>
                </a:lnTo>
                <a:lnTo>
                  <a:pt x="1222" y="835"/>
                </a:lnTo>
                <a:lnTo>
                  <a:pt x="1228" y="822"/>
                </a:lnTo>
                <a:lnTo>
                  <a:pt x="1225" y="810"/>
                </a:lnTo>
                <a:lnTo>
                  <a:pt x="1218" y="799"/>
                </a:lnTo>
                <a:lnTo>
                  <a:pt x="1209" y="788"/>
                </a:lnTo>
                <a:close/>
              </a:path>
            </a:pathLst>
          </a:custGeom>
          <a:solidFill>
            <a:srgbClr val="000000"/>
          </a:solidFill>
          <a:ln w="9525">
            <a:solidFill>
              <a:srgbClr val="3333CC"/>
            </a:solidFill>
            <a:round/>
            <a:headEnd/>
            <a:tailEnd/>
          </a:ln>
        </p:spPr>
        <p:txBody>
          <a:bodyPr/>
          <a:lstStyle/>
          <a:p>
            <a:endParaRPr lang="de-CH"/>
          </a:p>
        </p:txBody>
      </p:sp>
      <p:sp>
        <p:nvSpPr>
          <p:cNvPr id="84024" name="Freeform 61"/>
          <p:cNvSpPr>
            <a:spLocks/>
          </p:cNvSpPr>
          <p:nvPr/>
        </p:nvSpPr>
        <p:spPr bwMode="auto">
          <a:xfrm flipH="1">
            <a:off x="7297911" y="3665513"/>
            <a:ext cx="22225" cy="17462"/>
          </a:xfrm>
          <a:custGeom>
            <a:avLst/>
            <a:gdLst>
              <a:gd name="T0" fmla="*/ 2147483647 w 28"/>
              <a:gd name="T1" fmla="*/ 2147483647 h 39"/>
              <a:gd name="T2" fmla="*/ 2147483647 w 28"/>
              <a:gd name="T3" fmla="*/ 2147483647 h 39"/>
              <a:gd name="T4" fmla="*/ 0 w 28"/>
              <a:gd name="T5" fmla="*/ 2147483647 h 39"/>
              <a:gd name="T6" fmla="*/ 2147483647 w 28"/>
              <a:gd name="T7" fmla="*/ 2147483647 h 39"/>
              <a:gd name="T8" fmla="*/ 2147483647 w 28"/>
              <a:gd name="T9" fmla="*/ 2147483647 h 39"/>
              <a:gd name="T10" fmla="*/ 2147483647 w 28"/>
              <a:gd name="T11" fmla="*/ 2147483647 h 39"/>
              <a:gd name="T12" fmla="*/ 2147483647 w 28"/>
              <a:gd name="T13" fmla="*/ 2147483647 h 39"/>
              <a:gd name="T14" fmla="*/ 2147483647 w 28"/>
              <a:gd name="T15" fmla="*/ 2147483647 h 39"/>
              <a:gd name="T16" fmla="*/ 2147483647 w 28"/>
              <a:gd name="T17" fmla="*/ 0 h 39"/>
              <a:gd name="T18" fmla="*/ 2147483647 w 28"/>
              <a:gd name="T19" fmla="*/ 2147483647 h 39"/>
              <a:gd name="T20" fmla="*/ 2147483647 w 28"/>
              <a:gd name="T21" fmla="*/ 2147483647 h 39"/>
              <a:gd name="T22" fmla="*/ 2147483647 w 28"/>
              <a:gd name="T23" fmla="*/ 2147483647 h 39"/>
              <a:gd name="T24" fmla="*/ 2147483647 w 28"/>
              <a:gd name="T25" fmla="*/ 2147483647 h 39"/>
              <a:gd name="T26" fmla="*/ 2147483647 w 28"/>
              <a:gd name="T27" fmla="*/ 2147483647 h 39"/>
              <a:gd name="T28" fmla="*/ 2147483647 w 28"/>
              <a:gd name="T29" fmla="*/ 2147483647 h 39"/>
              <a:gd name="T30" fmla="*/ 2147483647 w 28"/>
              <a:gd name="T31" fmla="*/ 2147483647 h 39"/>
              <a:gd name="T32" fmla="*/ 2147483647 w 28"/>
              <a:gd name="T33" fmla="*/ 2147483647 h 39"/>
              <a:gd name="T34" fmla="*/ 2147483647 w 28"/>
              <a:gd name="T35" fmla="*/ 2147483647 h 39"/>
              <a:gd name="T36" fmla="*/ 2147483647 w 28"/>
              <a:gd name="T37" fmla="*/ 2147483647 h 39"/>
              <a:gd name="T38" fmla="*/ 2147483647 w 28"/>
              <a:gd name="T39" fmla="*/ 2147483647 h 39"/>
              <a:gd name="T40" fmla="*/ 2147483647 w 28"/>
              <a:gd name="T41" fmla="*/ 2147483647 h 39"/>
              <a:gd name="T42" fmla="*/ 2147483647 w 28"/>
              <a:gd name="T43" fmla="*/ 2147483647 h 39"/>
              <a:gd name="T44" fmla="*/ 2147483647 w 28"/>
              <a:gd name="T45" fmla="*/ 0 h 39"/>
              <a:gd name="T46" fmla="*/ 2147483647 w 28"/>
              <a:gd name="T47" fmla="*/ 2147483647 h 39"/>
              <a:gd name="T48" fmla="*/ 2147483647 w 28"/>
              <a:gd name="T49" fmla="*/ 2147483647 h 39"/>
              <a:gd name="T50" fmla="*/ 2147483647 w 28"/>
              <a:gd name="T51" fmla="*/ 2147483647 h 39"/>
              <a:gd name="T52" fmla="*/ 2147483647 w 28"/>
              <a:gd name="T53" fmla="*/ 2147483647 h 39"/>
              <a:gd name="T54" fmla="*/ 2147483647 w 28"/>
              <a:gd name="T55" fmla="*/ 2147483647 h 39"/>
              <a:gd name="T56" fmla="*/ 2147483647 w 28"/>
              <a:gd name="T57" fmla="*/ 2147483647 h 39"/>
              <a:gd name="T58" fmla="*/ 2147483647 w 28"/>
              <a:gd name="T59" fmla="*/ 2147483647 h 39"/>
              <a:gd name="T60" fmla="*/ 2147483647 w 28"/>
              <a:gd name="T61" fmla="*/ 2147483647 h 39"/>
              <a:gd name="T62" fmla="*/ 2147483647 w 28"/>
              <a:gd name="T63" fmla="*/ 2147483647 h 39"/>
              <a:gd name="T64" fmla="*/ 2147483647 w 28"/>
              <a:gd name="T65" fmla="*/ 2147483647 h 39"/>
              <a:gd name="T66" fmla="*/ 2147483647 w 28"/>
              <a:gd name="T67" fmla="*/ 2147483647 h 39"/>
              <a:gd name="T68" fmla="*/ 2147483647 w 28"/>
              <a:gd name="T69" fmla="*/ 2147483647 h 39"/>
              <a:gd name="T70" fmla="*/ 2147483647 w 28"/>
              <a:gd name="T71" fmla="*/ 2147483647 h 39"/>
              <a:gd name="T72" fmla="*/ 2147483647 w 28"/>
              <a:gd name="T73" fmla="*/ 2147483647 h 39"/>
              <a:gd name="T74" fmla="*/ 2147483647 w 28"/>
              <a:gd name="T75" fmla="*/ 2147483647 h 39"/>
              <a:gd name="T76" fmla="*/ 2147483647 w 28"/>
              <a:gd name="T77" fmla="*/ 2147483647 h 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39"/>
              <a:gd name="T119" fmla="*/ 28 w 28"/>
              <a:gd name="T120" fmla="*/ 39 h 3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39">
                <a:moveTo>
                  <a:pt x="3" y="27"/>
                </a:moveTo>
                <a:lnTo>
                  <a:pt x="2" y="23"/>
                </a:lnTo>
                <a:lnTo>
                  <a:pt x="0" y="19"/>
                </a:lnTo>
                <a:lnTo>
                  <a:pt x="2" y="15"/>
                </a:lnTo>
                <a:lnTo>
                  <a:pt x="5" y="10"/>
                </a:lnTo>
                <a:lnTo>
                  <a:pt x="9" y="6"/>
                </a:lnTo>
                <a:lnTo>
                  <a:pt x="13" y="3"/>
                </a:lnTo>
                <a:lnTo>
                  <a:pt x="18" y="1"/>
                </a:lnTo>
                <a:lnTo>
                  <a:pt x="19" y="0"/>
                </a:lnTo>
                <a:lnTo>
                  <a:pt x="18" y="1"/>
                </a:lnTo>
                <a:lnTo>
                  <a:pt x="16" y="4"/>
                </a:lnTo>
                <a:lnTo>
                  <a:pt x="12" y="9"/>
                </a:lnTo>
                <a:lnTo>
                  <a:pt x="10" y="13"/>
                </a:lnTo>
                <a:lnTo>
                  <a:pt x="9" y="16"/>
                </a:lnTo>
                <a:lnTo>
                  <a:pt x="9" y="19"/>
                </a:lnTo>
                <a:lnTo>
                  <a:pt x="9" y="20"/>
                </a:lnTo>
                <a:lnTo>
                  <a:pt x="12" y="19"/>
                </a:lnTo>
                <a:lnTo>
                  <a:pt x="16" y="17"/>
                </a:lnTo>
                <a:lnTo>
                  <a:pt x="18" y="13"/>
                </a:lnTo>
                <a:lnTo>
                  <a:pt x="19" y="9"/>
                </a:lnTo>
                <a:lnTo>
                  <a:pt x="23" y="5"/>
                </a:lnTo>
                <a:lnTo>
                  <a:pt x="27" y="2"/>
                </a:lnTo>
                <a:lnTo>
                  <a:pt x="28" y="0"/>
                </a:lnTo>
                <a:lnTo>
                  <a:pt x="28" y="1"/>
                </a:lnTo>
                <a:lnTo>
                  <a:pt x="27" y="6"/>
                </a:lnTo>
                <a:lnTo>
                  <a:pt x="24" y="13"/>
                </a:lnTo>
                <a:lnTo>
                  <a:pt x="23" y="18"/>
                </a:lnTo>
                <a:lnTo>
                  <a:pt x="22" y="22"/>
                </a:lnTo>
                <a:lnTo>
                  <a:pt x="21" y="23"/>
                </a:lnTo>
                <a:lnTo>
                  <a:pt x="21" y="24"/>
                </a:lnTo>
                <a:lnTo>
                  <a:pt x="21" y="27"/>
                </a:lnTo>
                <a:lnTo>
                  <a:pt x="21" y="32"/>
                </a:lnTo>
                <a:lnTo>
                  <a:pt x="21" y="37"/>
                </a:lnTo>
                <a:lnTo>
                  <a:pt x="19" y="39"/>
                </a:lnTo>
                <a:lnTo>
                  <a:pt x="17" y="36"/>
                </a:lnTo>
                <a:lnTo>
                  <a:pt x="13" y="33"/>
                </a:lnTo>
                <a:lnTo>
                  <a:pt x="12" y="31"/>
                </a:lnTo>
                <a:lnTo>
                  <a:pt x="10" y="37"/>
                </a:lnTo>
                <a:lnTo>
                  <a:pt x="3" y="27"/>
                </a:lnTo>
                <a:close/>
              </a:path>
            </a:pathLst>
          </a:custGeom>
          <a:solidFill>
            <a:srgbClr val="FFFFFF"/>
          </a:solidFill>
          <a:ln w="9525">
            <a:solidFill>
              <a:srgbClr val="3333CC"/>
            </a:solidFill>
            <a:round/>
            <a:headEnd/>
            <a:tailEnd/>
          </a:ln>
        </p:spPr>
        <p:txBody>
          <a:bodyPr/>
          <a:lstStyle/>
          <a:p>
            <a:endParaRPr lang="de-CH"/>
          </a:p>
        </p:txBody>
      </p:sp>
      <p:sp>
        <p:nvSpPr>
          <p:cNvPr id="84025" name="Freeform 62"/>
          <p:cNvSpPr>
            <a:spLocks/>
          </p:cNvSpPr>
          <p:nvPr/>
        </p:nvSpPr>
        <p:spPr bwMode="auto">
          <a:xfrm flipH="1">
            <a:off x="7275686" y="3665513"/>
            <a:ext cx="22225" cy="15875"/>
          </a:xfrm>
          <a:custGeom>
            <a:avLst/>
            <a:gdLst>
              <a:gd name="T0" fmla="*/ 2147483647 w 27"/>
              <a:gd name="T1" fmla="*/ 0 h 34"/>
              <a:gd name="T2" fmla="*/ 2147483647 w 27"/>
              <a:gd name="T3" fmla="*/ 2147483647 h 34"/>
              <a:gd name="T4" fmla="*/ 2147483647 w 27"/>
              <a:gd name="T5" fmla="*/ 2147483647 h 34"/>
              <a:gd name="T6" fmla="*/ 0 w 27"/>
              <a:gd name="T7" fmla="*/ 2147483647 h 34"/>
              <a:gd name="T8" fmla="*/ 2147483647 w 27"/>
              <a:gd name="T9" fmla="*/ 2147483647 h 34"/>
              <a:gd name="T10" fmla="*/ 2147483647 w 27"/>
              <a:gd name="T11" fmla="*/ 2147483647 h 34"/>
              <a:gd name="T12" fmla="*/ 2147483647 w 27"/>
              <a:gd name="T13" fmla="*/ 2147483647 h 34"/>
              <a:gd name="T14" fmla="*/ 2147483647 w 27"/>
              <a:gd name="T15" fmla="*/ 2147483647 h 34"/>
              <a:gd name="T16" fmla="*/ 2147483647 w 27"/>
              <a:gd name="T17" fmla="*/ 2147483647 h 34"/>
              <a:gd name="T18" fmla="*/ 2147483647 w 27"/>
              <a:gd name="T19" fmla="*/ 2147483647 h 34"/>
              <a:gd name="T20" fmla="*/ 2147483647 w 27"/>
              <a:gd name="T21" fmla="*/ 2147483647 h 34"/>
              <a:gd name="T22" fmla="*/ 2147483647 w 27"/>
              <a:gd name="T23" fmla="*/ 2147483647 h 34"/>
              <a:gd name="T24" fmla="*/ 2147483647 w 27"/>
              <a:gd name="T25" fmla="*/ 2147483647 h 34"/>
              <a:gd name="T26" fmla="*/ 2147483647 w 27"/>
              <a:gd name="T27" fmla="*/ 2147483647 h 34"/>
              <a:gd name="T28" fmla="*/ 2147483647 w 27"/>
              <a:gd name="T29" fmla="*/ 2147483647 h 34"/>
              <a:gd name="T30" fmla="*/ 2147483647 w 27"/>
              <a:gd name="T31" fmla="*/ 2147483647 h 34"/>
              <a:gd name="T32" fmla="*/ 2147483647 w 27"/>
              <a:gd name="T33" fmla="*/ 0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34"/>
              <a:gd name="T53" fmla="*/ 27 w 27"/>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34">
                <a:moveTo>
                  <a:pt x="7" y="0"/>
                </a:moveTo>
                <a:lnTo>
                  <a:pt x="6" y="5"/>
                </a:lnTo>
                <a:lnTo>
                  <a:pt x="2" y="16"/>
                </a:lnTo>
                <a:lnTo>
                  <a:pt x="0" y="27"/>
                </a:lnTo>
                <a:lnTo>
                  <a:pt x="1" y="34"/>
                </a:lnTo>
                <a:lnTo>
                  <a:pt x="7" y="32"/>
                </a:lnTo>
                <a:lnTo>
                  <a:pt x="16" y="23"/>
                </a:lnTo>
                <a:lnTo>
                  <a:pt x="23" y="14"/>
                </a:lnTo>
                <a:lnTo>
                  <a:pt x="27" y="10"/>
                </a:lnTo>
                <a:lnTo>
                  <a:pt x="25" y="12"/>
                </a:lnTo>
                <a:lnTo>
                  <a:pt x="20" y="17"/>
                </a:lnTo>
                <a:lnTo>
                  <a:pt x="13" y="21"/>
                </a:lnTo>
                <a:lnTo>
                  <a:pt x="8" y="22"/>
                </a:lnTo>
                <a:lnTo>
                  <a:pt x="7" y="18"/>
                </a:lnTo>
                <a:lnTo>
                  <a:pt x="6" y="11"/>
                </a:lnTo>
                <a:lnTo>
                  <a:pt x="7" y="3"/>
                </a:lnTo>
                <a:lnTo>
                  <a:pt x="7" y="0"/>
                </a:lnTo>
                <a:close/>
              </a:path>
            </a:pathLst>
          </a:custGeom>
          <a:solidFill>
            <a:srgbClr val="FFFFFF"/>
          </a:solidFill>
          <a:ln w="9525">
            <a:solidFill>
              <a:srgbClr val="3333CC"/>
            </a:solidFill>
            <a:round/>
            <a:headEnd/>
            <a:tailEnd/>
          </a:ln>
        </p:spPr>
        <p:txBody>
          <a:bodyPr/>
          <a:lstStyle/>
          <a:p>
            <a:endParaRPr lang="de-CH"/>
          </a:p>
        </p:txBody>
      </p:sp>
      <p:sp>
        <p:nvSpPr>
          <p:cNvPr id="84026" name="Freeform 63"/>
          <p:cNvSpPr>
            <a:spLocks/>
          </p:cNvSpPr>
          <p:nvPr/>
        </p:nvSpPr>
        <p:spPr bwMode="auto">
          <a:xfrm flipH="1">
            <a:off x="7199486" y="3670275"/>
            <a:ext cx="15875" cy="12700"/>
          </a:xfrm>
          <a:custGeom>
            <a:avLst/>
            <a:gdLst>
              <a:gd name="T0" fmla="*/ 0 w 22"/>
              <a:gd name="T1" fmla="*/ 0 h 26"/>
              <a:gd name="T2" fmla="*/ 2147483647 w 22"/>
              <a:gd name="T3" fmla="*/ 2147483647 h 26"/>
              <a:gd name="T4" fmla="*/ 2147483647 w 22"/>
              <a:gd name="T5" fmla="*/ 2147483647 h 26"/>
              <a:gd name="T6" fmla="*/ 2147483647 w 22"/>
              <a:gd name="T7" fmla="*/ 2147483647 h 26"/>
              <a:gd name="T8" fmla="*/ 2147483647 w 22"/>
              <a:gd name="T9" fmla="*/ 2147483647 h 26"/>
              <a:gd name="T10" fmla="*/ 2147483647 w 22"/>
              <a:gd name="T11" fmla="*/ 2147483647 h 26"/>
              <a:gd name="T12" fmla="*/ 2147483647 w 22"/>
              <a:gd name="T13" fmla="*/ 2147483647 h 26"/>
              <a:gd name="T14" fmla="*/ 2147483647 w 22"/>
              <a:gd name="T15" fmla="*/ 2147483647 h 26"/>
              <a:gd name="T16" fmla="*/ 2147483647 w 22"/>
              <a:gd name="T17" fmla="*/ 2147483647 h 26"/>
              <a:gd name="T18" fmla="*/ 2147483647 w 22"/>
              <a:gd name="T19" fmla="*/ 2147483647 h 26"/>
              <a:gd name="T20" fmla="*/ 2147483647 w 22"/>
              <a:gd name="T21" fmla="*/ 2147483647 h 26"/>
              <a:gd name="T22" fmla="*/ 2147483647 w 22"/>
              <a:gd name="T23" fmla="*/ 2147483647 h 26"/>
              <a:gd name="T24" fmla="*/ 0 w 22"/>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26"/>
              <a:gd name="T41" fmla="*/ 22 w 22"/>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26">
                <a:moveTo>
                  <a:pt x="0" y="0"/>
                </a:moveTo>
                <a:lnTo>
                  <a:pt x="3" y="1"/>
                </a:lnTo>
                <a:lnTo>
                  <a:pt x="8" y="4"/>
                </a:lnTo>
                <a:lnTo>
                  <a:pt x="14" y="8"/>
                </a:lnTo>
                <a:lnTo>
                  <a:pt x="18" y="13"/>
                </a:lnTo>
                <a:lnTo>
                  <a:pt x="21" y="19"/>
                </a:lnTo>
                <a:lnTo>
                  <a:pt x="22" y="22"/>
                </a:lnTo>
                <a:lnTo>
                  <a:pt x="22" y="25"/>
                </a:lnTo>
                <a:lnTo>
                  <a:pt x="21" y="26"/>
                </a:lnTo>
                <a:lnTo>
                  <a:pt x="17" y="23"/>
                </a:lnTo>
                <a:lnTo>
                  <a:pt x="9" y="13"/>
                </a:lnTo>
                <a:lnTo>
                  <a:pt x="3" y="4"/>
                </a:lnTo>
                <a:lnTo>
                  <a:pt x="0" y="0"/>
                </a:lnTo>
                <a:close/>
              </a:path>
            </a:pathLst>
          </a:custGeom>
          <a:solidFill>
            <a:srgbClr val="FFFFFF"/>
          </a:solidFill>
          <a:ln w="9525">
            <a:solidFill>
              <a:srgbClr val="3333CC"/>
            </a:solidFill>
            <a:round/>
            <a:headEnd/>
            <a:tailEnd/>
          </a:ln>
        </p:spPr>
        <p:txBody>
          <a:bodyPr/>
          <a:lstStyle/>
          <a:p>
            <a:endParaRPr lang="de-CH"/>
          </a:p>
        </p:txBody>
      </p:sp>
      <p:sp>
        <p:nvSpPr>
          <p:cNvPr id="84027" name="Freeform 64"/>
          <p:cNvSpPr>
            <a:spLocks/>
          </p:cNvSpPr>
          <p:nvPr/>
        </p:nvSpPr>
        <p:spPr bwMode="auto">
          <a:xfrm flipH="1">
            <a:off x="7215361" y="3670275"/>
            <a:ext cx="26988" cy="7938"/>
          </a:xfrm>
          <a:custGeom>
            <a:avLst/>
            <a:gdLst>
              <a:gd name="T0" fmla="*/ 2147483647 w 32"/>
              <a:gd name="T1" fmla="*/ 2147483647 h 21"/>
              <a:gd name="T2" fmla="*/ 2147483647 w 32"/>
              <a:gd name="T3" fmla="*/ 2147483647 h 21"/>
              <a:gd name="T4" fmla="*/ 2147483647 w 32"/>
              <a:gd name="T5" fmla="*/ 2147483647 h 21"/>
              <a:gd name="T6" fmla="*/ 2147483647 w 32"/>
              <a:gd name="T7" fmla="*/ 2147483647 h 21"/>
              <a:gd name="T8" fmla="*/ 2147483647 w 32"/>
              <a:gd name="T9" fmla="*/ 2147483647 h 21"/>
              <a:gd name="T10" fmla="*/ 2147483647 w 32"/>
              <a:gd name="T11" fmla="*/ 2147483647 h 21"/>
              <a:gd name="T12" fmla="*/ 2147483647 w 32"/>
              <a:gd name="T13" fmla="*/ 2147483647 h 21"/>
              <a:gd name="T14" fmla="*/ 2147483647 w 32"/>
              <a:gd name="T15" fmla="*/ 2147483647 h 21"/>
              <a:gd name="T16" fmla="*/ 2147483647 w 32"/>
              <a:gd name="T17" fmla="*/ 2147483647 h 21"/>
              <a:gd name="T18" fmla="*/ 2147483647 w 32"/>
              <a:gd name="T19" fmla="*/ 2147483647 h 21"/>
              <a:gd name="T20" fmla="*/ 2147483647 w 32"/>
              <a:gd name="T21" fmla="*/ 2147483647 h 21"/>
              <a:gd name="T22" fmla="*/ 2147483647 w 32"/>
              <a:gd name="T23" fmla="*/ 2147483647 h 21"/>
              <a:gd name="T24" fmla="*/ 2147483647 w 32"/>
              <a:gd name="T25" fmla="*/ 2147483647 h 21"/>
              <a:gd name="T26" fmla="*/ 2147483647 w 32"/>
              <a:gd name="T27" fmla="*/ 2147483647 h 21"/>
              <a:gd name="T28" fmla="*/ 2147483647 w 32"/>
              <a:gd name="T29" fmla="*/ 2147483647 h 21"/>
              <a:gd name="T30" fmla="*/ 2147483647 w 32"/>
              <a:gd name="T31" fmla="*/ 2147483647 h 21"/>
              <a:gd name="T32" fmla="*/ 2147483647 w 32"/>
              <a:gd name="T33" fmla="*/ 2147483647 h 21"/>
              <a:gd name="T34" fmla="*/ 2147483647 w 32"/>
              <a:gd name="T35" fmla="*/ 2147483647 h 21"/>
              <a:gd name="T36" fmla="*/ 2147483647 w 32"/>
              <a:gd name="T37" fmla="*/ 2147483647 h 21"/>
              <a:gd name="T38" fmla="*/ 2147483647 w 32"/>
              <a:gd name="T39" fmla="*/ 2147483647 h 21"/>
              <a:gd name="T40" fmla="*/ 2147483647 w 32"/>
              <a:gd name="T41" fmla="*/ 2147483647 h 21"/>
              <a:gd name="T42" fmla="*/ 2147483647 w 32"/>
              <a:gd name="T43" fmla="*/ 2147483647 h 21"/>
              <a:gd name="T44" fmla="*/ 2147483647 w 32"/>
              <a:gd name="T45" fmla="*/ 2147483647 h 21"/>
              <a:gd name="T46" fmla="*/ 2147483647 w 32"/>
              <a:gd name="T47" fmla="*/ 2147483647 h 21"/>
              <a:gd name="T48" fmla="*/ 0 w 32"/>
              <a:gd name="T49" fmla="*/ 2147483647 h 21"/>
              <a:gd name="T50" fmla="*/ 2147483647 w 32"/>
              <a:gd name="T51" fmla="*/ 2147483647 h 21"/>
              <a:gd name="T52" fmla="*/ 2147483647 w 32"/>
              <a:gd name="T53" fmla="*/ 0 h 21"/>
              <a:gd name="T54" fmla="*/ 2147483647 w 32"/>
              <a:gd name="T55" fmla="*/ 2147483647 h 21"/>
              <a:gd name="T56" fmla="*/ 2147483647 w 32"/>
              <a:gd name="T57" fmla="*/ 2147483647 h 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
              <a:gd name="T88" fmla="*/ 0 h 21"/>
              <a:gd name="T89" fmla="*/ 32 w 32"/>
              <a:gd name="T90" fmla="*/ 21 h 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 h="21">
                <a:moveTo>
                  <a:pt x="25" y="1"/>
                </a:moveTo>
                <a:lnTo>
                  <a:pt x="26" y="2"/>
                </a:lnTo>
                <a:lnTo>
                  <a:pt x="28" y="5"/>
                </a:lnTo>
                <a:lnTo>
                  <a:pt x="31" y="9"/>
                </a:lnTo>
                <a:lnTo>
                  <a:pt x="32" y="12"/>
                </a:lnTo>
                <a:lnTo>
                  <a:pt x="31" y="14"/>
                </a:lnTo>
                <a:lnTo>
                  <a:pt x="30" y="15"/>
                </a:lnTo>
                <a:lnTo>
                  <a:pt x="27" y="14"/>
                </a:lnTo>
                <a:lnTo>
                  <a:pt x="26" y="13"/>
                </a:lnTo>
                <a:lnTo>
                  <a:pt x="22" y="11"/>
                </a:lnTo>
                <a:lnTo>
                  <a:pt x="18" y="8"/>
                </a:lnTo>
                <a:lnTo>
                  <a:pt x="13" y="5"/>
                </a:lnTo>
                <a:lnTo>
                  <a:pt x="12" y="4"/>
                </a:lnTo>
                <a:lnTo>
                  <a:pt x="12" y="5"/>
                </a:lnTo>
                <a:lnTo>
                  <a:pt x="11" y="7"/>
                </a:lnTo>
                <a:lnTo>
                  <a:pt x="11" y="10"/>
                </a:lnTo>
                <a:lnTo>
                  <a:pt x="12" y="13"/>
                </a:lnTo>
                <a:lnTo>
                  <a:pt x="13" y="15"/>
                </a:lnTo>
                <a:lnTo>
                  <a:pt x="13" y="19"/>
                </a:lnTo>
                <a:lnTo>
                  <a:pt x="13" y="20"/>
                </a:lnTo>
                <a:lnTo>
                  <a:pt x="12" y="21"/>
                </a:lnTo>
                <a:lnTo>
                  <a:pt x="8" y="18"/>
                </a:lnTo>
                <a:lnTo>
                  <a:pt x="5" y="12"/>
                </a:lnTo>
                <a:lnTo>
                  <a:pt x="1" y="6"/>
                </a:lnTo>
                <a:lnTo>
                  <a:pt x="0" y="4"/>
                </a:lnTo>
                <a:lnTo>
                  <a:pt x="7" y="10"/>
                </a:lnTo>
                <a:lnTo>
                  <a:pt x="8" y="0"/>
                </a:lnTo>
                <a:lnTo>
                  <a:pt x="23" y="7"/>
                </a:lnTo>
                <a:lnTo>
                  <a:pt x="25" y="1"/>
                </a:lnTo>
                <a:close/>
              </a:path>
            </a:pathLst>
          </a:custGeom>
          <a:solidFill>
            <a:srgbClr val="FFFFFF"/>
          </a:solidFill>
          <a:ln w="9525">
            <a:solidFill>
              <a:srgbClr val="3333CC"/>
            </a:solidFill>
            <a:round/>
            <a:headEnd/>
            <a:tailEnd/>
          </a:ln>
        </p:spPr>
        <p:txBody>
          <a:bodyPr/>
          <a:lstStyle/>
          <a:p>
            <a:endParaRPr lang="de-CH"/>
          </a:p>
        </p:txBody>
      </p:sp>
      <p:sp>
        <p:nvSpPr>
          <p:cNvPr id="84028" name="Freeform 65"/>
          <p:cNvSpPr>
            <a:spLocks/>
          </p:cNvSpPr>
          <p:nvPr/>
        </p:nvSpPr>
        <p:spPr bwMode="auto">
          <a:xfrm flipH="1">
            <a:off x="7216949" y="3657575"/>
            <a:ext cx="9525" cy="6350"/>
          </a:xfrm>
          <a:custGeom>
            <a:avLst/>
            <a:gdLst>
              <a:gd name="T0" fmla="*/ 0 w 11"/>
              <a:gd name="T1" fmla="*/ 0 h 16"/>
              <a:gd name="T2" fmla="*/ 2147483647 w 11"/>
              <a:gd name="T3" fmla="*/ 2147483647 h 16"/>
              <a:gd name="T4" fmla="*/ 2147483647 w 11"/>
              <a:gd name="T5" fmla="*/ 2147483647 h 16"/>
              <a:gd name="T6" fmla="*/ 2147483647 w 11"/>
              <a:gd name="T7" fmla="*/ 2147483647 h 16"/>
              <a:gd name="T8" fmla="*/ 2147483647 w 11"/>
              <a:gd name="T9" fmla="*/ 2147483647 h 16"/>
              <a:gd name="T10" fmla="*/ 2147483647 w 11"/>
              <a:gd name="T11" fmla="*/ 2147483647 h 16"/>
              <a:gd name="T12" fmla="*/ 2147483647 w 11"/>
              <a:gd name="T13" fmla="*/ 2147483647 h 16"/>
              <a:gd name="T14" fmla="*/ 2147483647 w 11"/>
              <a:gd name="T15" fmla="*/ 2147483647 h 16"/>
              <a:gd name="T16" fmla="*/ 2147483647 w 11"/>
              <a:gd name="T17" fmla="*/ 2147483647 h 16"/>
              <a:gd name="T18" fmla="*/ 0 w 11"/>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6"/>
              <a:gd name="T32" fmla="*/ 11 w 11"/>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6">
                <a:moveTo>
                  <a:pt x="0" y="0"/>
                </a:moveTo>
                <a:lnTo>
                  <a:pt x="1" y="1"/>
                </a:lnTo>
                <a:lnTo>
                  <a:pt x="5" y="2"/>
                </a:lnTo>
                <a:lnTo>
                  <a:pt x="9" y="6"/>
                </a:lnTo>
                <a:lnTo>
                  <a:pt x="11" y="11"/>
                </a:lnTo>
                <a:lnTo>
                  <a:pt x="11" y="15"/>
                </a:lnTo>
                <a:lnTo>
                  <a:pt x="11" y="16"/>
                </a:lnTo>
                <a:lnTo>
                  <a:pt x="10" y="16"/>
                </a:lnTo>
                <a:lnTo>
                  <a:pt x="0" y="0"/>
                </a:lnTo>
                <a:close/>
              </a:path>
            </a:pathLst>
          </a:custGeom>
          <a:solidFill>
            <a:srgbClr val="FFFFFF"/>
          </a:solidFill>
          <a:ln w="9525">
            <a:solidFill>
              <a:srgbClr val="3333CC"/>
            </a:solidFill>
            <a:round/>
            <a:headEnd/>
            <a:tailEnd/>
          </a:ln>
        </p:spPr>
        <p:txBody>
          <a:bodyPr/>
          <a:lstStyle/>
          <a:p>
            <a:endParaRPr lang="de-CH"/>
          </a:p>
        </p:txBody>
      </p:sp>
      <p:sp>
        <p:nvSpPr>
          <p:cNvPr id="84029" name="Freeform 66"/>
          <p:cNvSpPr>
            <a:spLocks/>
          </p:cNvSpPr>
          <p:nvPr/>
        </p:nvSpPr>
        <p:spPr bwMode="auto">
          <a:xfrm flipH="1">
            <a:off x="7189961" y="3713138"/>
            <a:ext cx="6350" cy="7937"/>
          </a:xfrm>
          <a:custGeom>
            <a:avLst/>
            <a:gdLst>
              <a:gd name="T0" fmla="*/ 2147483647 w 8"/>
              <a:gd name="T1" fmla="*/ 0 h 15"/>
              <a:gd name="T2" fmla="*/ 2147483647 w 8"/>
              <a:gd name="T3" fmla="*/ 0 h 15"/>
              <a:gd name="T4" fmla="*/ 2147483647 w 8"/>
              <a:gd name="T5" fmla="*/ 0 h 15"/>
              <a:gd name="T6" fmla="*/ 2147483647 w 8"/>
              <a:gd name="T7" fmla="*/ 2147483647 h 15"/>
              <a:gd name="T8" fmla="*/ 2147483647 w 8"/>
              <a:gd name="T9" fmla="*/ 2147483647 h 15"/>
              <a:gd name="T10" fmla="*/ 0 w 8"/>
              <a:gd name="T11" fmla="*/ 2147483647 h 15"/>
              <a:gd name="T12" fmla="*/ 0 w 8"/>
              <a:gd name="T13" fmla="*/ 2147483647 h 15"/>
              <a:gd name="T14" fmla="*/ 0 w 8"/>
              <a:gd name="T15" fmla="*/ 2147483647 h 15"/>
              <a:gd name="T16" fmla="*/ 0 w 8"/>
              <a:gd name="T17" fmla="*/ 2147483647 h 15"/>
              <a:gd name="T18" fmla="*/ 2147483647 w 8"/>
              <a:gd name="T19" fmla="*/ 2147483647 h 15"/>
              <a:gd name="T20" fmla="*/ 2147483647 w 8"/>
              <a:gd name="T21" fmla="*/ 0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15"/>
              <a:gd name="T35" fmla="*/ 8 w 8"/>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15">
                <a:moveTo>
                  <a:pt x="8" y="0"/>
                </a:moveTo>
                <a:lnTo>
                  <a:pt x="7" y="0"/>
                </a:lnTo>
                <a:lnTo>
                  <a:pt x="5" y="0"/>
                </a:lnTo>
                <a:lnTo>
                  <a:pt x="2" y="1"/>
                </a:lnTo>
                <a:lnTo>
                  <a:pt x="1" y="4"/>
                </a:lnTo>
                <a:lnTo>
                  <a:pt x="0" y="7"/>
                </a:lnTo>
                <a:lnTo>
                  <a:pt x="0" y="11"/>
                </a:lnTo>
                <a:lnTo>
                  <a:pt x="0" y="14"/>
                </a:lnTo>
                <a:lnTo>
                  <a:pt x="0" y="15"/>
                </a:lnTo>
                <a:lnTo>
                  <a:pt x="2" y="12"/>
                </a:lnTo>
                <a:lnTo>
                  <a:pt x="8" y="0"/>
                </a:lnTo>
                <a:close/>
              </a:path>
            </a:pathLst>
          </a:custGeom>
          <a:solidFill>
            <a:srgbClr val="FFFFFF"/>
          </a:solidFill>
          <a:ln w="9525">
            <a:solidFill>
              <a:srgbClr val="3333CC"/>
            </a:solidFill>
            <a:round/>
            <a:headEnd/>
            <a:tailEnd/>
          </a:ln>
        </p:spPr>
        <p:txBody>
          <a:bodyPr/>
          <a:lstStyle/>
          <a:p>
            <a:endParaRPr lang="de-CH"/>
          </a:p>
        </p:txBody>
      </p:sp>
      <p:sp>
        <p:nvSpPr>
          <p:cNvPr id="84030" name="Freeform 67"/>
          <p:cNvSpPr>
            <a:spLocks/>
          </p:cNvSpPr>
          <p:nvPr/>
        </p:nvSpPr>
        <p:spPr bwMode="auto">
          <a:xfrm flipH="1">
            <a:off x="7336011" y="3711550"/>
            <a:ext cx="11113" cy="7938"/>
          </a:xfrm>
          <a:custGeom>
            <a:avLst/>
            <a:gdLst>
              <a:gd name="T0" fmla="*/ 0 w 15"/>
              <a:gd name="T1" fmla="*/ 2147483647 h 15"/>
              <a:gd name="T2" fmla="*/ 2147483647 w 15"/>
              <a:gd name="T3" fmla="*/ 2147483647 h 15"/>
              <a:gd name="T4" fmla="*/ 2147483647 w 15"/>
              <a:gd name="T5" fmla="*/ 0 h 15"/>
              <a:gd name="T6" fmla="*/ 2147483647 w 15"/>
              <a:gd name="T7" fmla="*/ 0 h 15"/>
              <a:gd name="T8" fmla="*/ 2147483647 w 15"/>
              <a:gd name="T9" fmla="*/ 2147483647 h 15"/>
              <a:gd name="T10" fmla="*/ 2147483647 w 15"/>
              <a:gd name="T11" fmla="*/ 2147483647 h 15"/>
              <a:gd name="T12" fmla="*/ 2147483647 w 15"/>
              <a:gd name="T13" fmla="*/ 2147483647 h 15"/>
              <a:gd name="T14" fmla="*/ 2147483647 w 15"/>
              <a:gd name="T15" fmla="*/ 2147483647 h 15"/>
              <a:gd name="T16" fmla="*/ 2147483647 w 15"/>
              <a:gd name="T17" fmla="*/ 2147483647 h 15"/>
              <a:gd name="T18" fmla="*/ 2147483647 w 15"/>
              <a:gd name="T19" fmla="*/ 2147483647 h 15"/>
              <a:gd name="T20" fmla="*/ 0 w 15"/>
              <a:gd name="T21" fmla="*/ 2147483647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15"/>
              <a:gd name="T35" fmla="*/ 15 w 15"/>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15">
                <a:moveTo>
                  <a:pt x="0" y="2"/>
                </a:moveTo>
                <a:lnTo>
                  <a:pt x="1" y="1"/>
                </a:lnTo>
                <a:lnTo>
                  <a:pt x="2" y="0"/>
                </a:lnTo>
                <a:lnTo>
                  <a:pt x="6" y="0"/>
                </a:lnTo>
                <a:lnTo>
                  <a:pt x="9" y="1"/>
                </a:lnTo>
                <a:lnTo>
                  <a:pt x="11" y="4"/>
                </a:lnTo>
                <a:lnTo>
                  <a:pt x="14" y="10"/>
                </a:lnTo>
                <a:lnTo>
                  <a:pt x="15" y="13"/>
                </a:lnTo>
                <a:lnTo>
                  <a:pt x="15" y="15"/>
                </a:lnTo>
                <a:lnTo>
                  <a:pt x="9" y="15"/>
                </a:lnTo>
                <a:lnTo>
                  <a:pt x="0" y="2"/>
                </a:lnTo>
                <a:close/>
              </a:path>
            </a:pathLst>
          </a:custGeom>
          <a:solidFill>
            <a:srgbClr val="FFFFFF"/>
          </a:solidFill>
          <a:ln w="9525">
            <a:solidFill>
              <a:srgbClr val="3333CC"/>
            </a:solidFill>
            <a:round/>
            <a:headEnd/>
            <a:tailEnd/>
          </a:ln>
        </p:spPr>
        <p:txBody>
          <a:bodyPr/>
          <a:lstStyle/>
          <a:p>
            <a:endParaRPr lang="de-CH"/>
          </a:p>
        </p:txBody>
      </p:sp>
      <p:sp>
        <p:nvSpPr>
          <p:cNvPr id="84031" name="Freeform 68"/>
          <p:cNvSpPr>
            <a:spLocks/>
          </p:cNvSpPr>
          <p:nvPr/>
        </p:nvSpPr>
        <p:spPr bwMode="auto">
          <a:xfrm flipH="1">
            <a:off x="7248699" y="3749650"/>
            <a:ext cx="15875" cy="4763"/>
          </a:xfrm>
          <a:custGeom>
            <a:avLst/>
            <a:gdLst>
              <a:gd name="T0" fmla="*/ 2147483647 w 19"/>
              <a:gd name="T1" fmla="*/ 0 h 9"/>
              <a:gd name="T2" fmla="*/ 2147483647 w 19"/>
              <a:gd name="T3" fmla="*/ 2147483647 h 9"/>
              <a:gd name="T4" fmla="*/ 2147483647 w 19"/>
              <a:gd name="T5" fmla="*/ 2147483647 h 9"/>
              <a:gd name="T6" fmla="*/ 0 w 19"/>
              <a:gd name="T7" fmla="*/ 2147483647 h 9"/>
              <a:gd name="T8" fmla="*/ 0 w 19"/>
              <a:gd name="T9" fmla="*/ 2147483647 h 9"/>
              <a:gd name="T10" fmla="*/ 2147483647 w 19"/>
              <a:gd name="T11" fmla="*/ 2147483647 h 9"/>
              <a:gd name="T12" fmla="*/ 2147483647 w 19"/>
              <a:gd name="T13" fmla="*/ 2147483647 h 9"/>
              <a:gd name="T14" fmla="*/ 2147483647 w 19"/>
              <a:gd name="T15" fmla="*/ 2147483647 h 9"/>
              <a:gd name="T16" fmla="*/ 2147483647 w 19"/>
              <a:gd name="T17" fmla="*/ 2147483647 h 9"/>
              <a:gd name="T18" fmla="*/ 2147483647 w 19"/>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9"/>
              <a:gd name="T32" fmla="*/ 19 w 1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9">
                <a:moveTo>
                  <a:pt x="19" y="0"/>
                </a:moveTo>
                <a:lnTo>
                  <a:pt x="2" y="5"/>
                </a:lnTo>
                <a:lnTo>
                  <a:pt x="1" y="6"/>
                </a:lnTo>
                <a:lnTo>
                  <a:pt x="0" y="8"/>
                </a:lnTo>
                <a:lnTo>
                  <a:pt x="0" y="9"/>
                </a:lnTo>
                <a:lnTo>
                  <a:pt x="2" y="9"/>
                </a:lnTo>
                <a:lnTo>
                  <a:pt x="9" y="6"/>
                </a:lnTo>
                <a:lnTo>
                  <a:pt x="14" y="3"/>
                </a:lnTo>
                <a:lnTo>
                  <a:pt x="17" y="1"/>
                </a:lnTo>
                <a:lnTo>
                  <a:pt x="19" y="0"/>
                </a:lnTo>
                <a:close/>
              </a:path>
            </a:pathLst>
          </a:custGeom>
          <a:solidFill>
            <a:srgbClr val="FFFFFF"/>
          </a:solidFill>
          <a:ln w="9525">
            <a:solidFill>
              <a:srgbClr val="3333CC"/>
            </a:solidFill>
            <a:round/>
            <a:headEnd/>
            <a:tailEnd/>
          </a:ln>
        </p:spPr>
        <p:txBody>
          <a:bodyPr/>
          <a:lstStyle/>
          <a:p>
            <a:endParaRPr lang="de-CH"/>
          </a:p>
        </p:txBody>
      </p:sp>
      <p:sp>
        <p:nvSpPr>
          <p:cNvPr id="84032" name="Freeform 69"/>
          <p:cNvSpPr>
            <a:spLocks/>
          </p:cNvSpPr>
          <p:nvPr/>
        </p:nvSpPr>
        <p:spPr bwMode="auto">
          <a:xfrm flipH="1">
            <a:off x="7229649" y="3768700"/>
            <a:ext cx="41275" cy="12700"/>
          </a:xfrm>
          <a:custGeom>
            <a:avLst/>
            <a:gdLst>
              <a:gd name="T0" fmla="*/ 2147483647 w 52"/>
              <a:gd name="T1" fmla="*/ 0 h 32"/>
              <a:gd name="T2" fmla="*/ 2147483647 w 52"/>
              <a:gd name="T3" fmla="*/ 2147483647 h 32"/>
              <a:gd name="T4" fmla="*/ 2147483647 w 52"/>
              <a:gd name="T5" fmla="*/ 2147483647 h 32"/>
              <a:gd name="T6" fmla="*/ 2147483647 w 52"/>
              <a:gd name="T7" fmla="*/ 2147483647 h 32"/>
              <a:gd name="T8" fmla="*/ 2147483647 w 52"/>
              <a:gd name="T9" fmla="*/ 2147483647 h 32"/>
              <a:gd name="T10" fmla="*/ 2147483647 w 52"/>
              <a:gd name="T11" fmla="*/ 2147483647 h 32"/>
              <a:gd name="T12" fmla="*/ 2147483647 w 52"/>
              <a:gd name="T13" fmla="*/ 2147483647 h 32"/>
              <a:gd name="T14" fmla="*/ 2147483647 w 52"/>
              <a:gd name="T15" fmla="*/ 2147483647 h 32"/>
              <a:gd name="T16" fmla="*/ 2147483647 w 52"/>
              <a:gd name="T17" fmla="*/ 2147483647 h 32"/>
              <a:gd name="T18" fmla="*/ 0 w 52"/>
              <a:gd name="T19" fmla="*/ 2147483647 h 32"/>
              <a:gd name="T20" fmla="*/ 2147483647 w 52"/>
              <a:gd name="T21" fmla="*/ 2147483647 h 32"/>
              <a:gd name="T22" fmla="*/ 2147483647 w 52"/>
              <a:gd name="T23" fmla="*/ 2147483647 h 32"/>
              <a:gd name="T24" fmla="*/ 2147483647 w 52"/>
              <a:gd name="T25" fmla="*/ 2147483647 h 32"/>
              <a:gd name="T26" fmla="*/ 2147483647 w 52"/>
              <a:gd name="T27" fmla="*/ 2147483647 h 32"/>
              <a:gd name="T28" fmla="*/ 2147483647 w 52"/>
              <a:gd name="T29" fmla="*/ 2147483647 h 32"/>
              <a:gd name="T30" fmla="*/ 2147483647 w 52"/>
              <a:gd name="T31" fmla="*/ 2147483647 h 32"/>
              <a:gd name="T32" fmla="*/ 2147483647 w 52"/>
              <a:gd name="T33" fmla="*/ 2147483647 h 32"/>
              <a:gd name="T34" fmla="*/ 2147483647 w 52"/>
              <a:gd name="T35" fmla="*/ 2147483647 h 32"/>
              <a:gd name="T36" fmla="*/ 2147483647 w 52"/>
              <a:gd name="T37" fmla="*/ 0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32"/>
              <a:gd name="T59" fmla="*/ 52 w 52"/>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32">
                <a:moveTo>
                  <a:pt x="48" y="0"/>
                </a:moveTo>
                <a:lnTo>
                  <a:pt x="47" y="1"/>
                </a:lnTo>
                <a:lnTo>
                  <a:pt x="43" y="5"/>
                </a:lnTo>
                <a:lnTo>
                  <a:pt x="37" y="10"/>
                </a:lnTo>
                <a:lnTo>
                  <a:pt x="29" y="13"/>
                </a:lnTo>
                <a:lnTo>
                  <a:pt x="21" y="14"/>
                </a:lnTo>
                <a:lnTo>
                  <a:pt x="15" y="16"/>
                </a:lnTo>
                <a:lnTo>
                  <a:pt x="10" y="17"/>
                </a:lnTo>
                <a:lnTo>
                  <a:pt x="9" y="17"/>
                </a:lnTo>
                <a:lnTo>
                  <a:pt x="0" y="32"/>
                </a:lnTo>
                <a:lnTo>
                  <a:pt x="3" y="32"/>
                </a:lnTo>
                <a:lnTo>
                  <a:pt x="8" y="32"/>
                </a:lnTo>
                <a:lnTo>
                  <a:pt x="15" y="31"/>
                </a:lnTo>
                <a:lnTo>
                  <a:pt x="23" y="28"/>
                </a:lnTo>
                <a:lnTo>
                  <a:pt x="31" y="24"/>
                </a:lnTo>
                <a:lnTo>
                  <a:pt x="39" y="19"/>
                </a:lnTo>
                <a:lnTo>
                  <a:pt x="47" y="14"/>
                </a:lnTo>
                <a:lnTo>
                  <a:pt x="52" y="10"/>
                </a:lnTo>
                <a:lnTo>
                  <a:pt x="48" y="0"/>
                </a:lnTo>
                <a:close/>
              </a:path>
            </a:pathLst>
          </a:custGeom>
          <a:solidFill>
            <a:srgbClr val="FFFFFF"/>
          </a:solidFill>
          <a:ln w="9525">
            <a:solidFill>
              <a:srgbClr val="3333CC"/>
            </a:solidFill>
            <a:round/>
            <a:headEnd/>
            <a:tailEnd/>
          </a:ln>
        </p:spPr>
        <p:txBody>
          <a:bodyPr/>
          <a:lstStyle/>
          <a:p>
            <a:endParaRPr lang="de-CH"/>
          </a:p>
        </p:txBody>
      </p:sp>
      <p:sp>
        <p:nvSpPr>
          <p:cNvPr id="84033" name="Freeform 70"/>
          <p:cNvSpPr>
            <a:spLocks/>
          </p:cNvSpPr>
          <p:nvPr/>
        </p:nvSpPr>
        <p:spPr bwMode="auto">
          <a:xfrm flipH="1">
            <a:off x="7336011" y="3779813"/>
            <a:ext cx="115888" cy="25400"/>
          </a:xfrm>
          <a:custGeom>
            <a:avLst/>
            <a:gdLst>
              <a:gd name="T0" fmla="*/ 2147483647 w 152"/>
              <a:gd name="T1" fmla="*/ 0 h 58"/>
              <a:gd name="T2" fmla="*/ 2147483647 w 152"/>
              <a:gd name="T3" fmla="*/ 2147483647 h 58"/>
              <a:gd name="T4" fmla="*/ 2147483647 w 152"/>
              <a:gd name="T5" fmla="*/ 2147483647 h 58"/>
              <a:gd name="T6" fmla="*/ 2147483647 w 152"/>
              <a:gd name="T7" fmla="*/ 2147483647 h 58"/>
              <a:gd name="T8" fmla="*/ 2147483647 w 152"/>
              <a:gd name="T9" fmla="*/ 2147483647 h 58"/>
              <a:gd name="T10" fmla="*/ 2147483647 w 152"/>
              <a:gd name="T11" fmla="*/ 2147483647 h 58"/>
              <a:gd name="T12" fmla="*/ 2147483647 w 152"/>
              <a:gd name="T13" fmla="*/ 2147483647 h 58"/>
              <a:gd name="T14" fmla="*/ 2147483647 w 152"/>
              <a:gd name="T15" fmla="*/ 2147483647 h 58"/>
              <a:gd name="T16" fmla="*/ 2147483647 w 152"/>
              <a:gd name="T17" fmla="*/ 2147483647 h 58"/>
              <a:gd name="T18" fmla="*/ 2147483647 w 152"/>
              <a:gd name="T19" fmla="*/ 2147483647 h 58"/>
              <a:gd name="T20" fmla="*/ 2147483647 w 152"/>
              <a:gd name="T21" fmla="*/ 2147483647 h 58"/>
              <a:gd name="T22" fmla="*/ 2147483647 w 152"/>
              <a:gd name="T23" fmla="*/ 2147483647 h 58"/>
              <a:gd name="T24" fmla="*/ 2147483647 w 152"/>
              <a:gd name="T25" fmla="*/ 2147483647 h 58"/>
              <a:gd name="T26" fmla="*/ 2147483647 w 152"/>
              <a:gd name="T27" fmla="*/ 2147483647 h 58"/>
              <a:gd name="T28" fmla="*/ 2147483647 w 152"/>
              <a:gd name="T29" fmla="*/ 2147483647 h 58"/>
              <a:gd name="T30" fmla="*/ 2147483647 w 152"/>
              <a:gd name="T31" fmla="*/ 2147483647 h 58"/>
              <a:gd name="T32" fmla="*/ 2147483647 w 152"/>
              <a:gd name="T33" fmla="*/ 2147483647 h 58"/>
              <a:gd name="T34" fmla="*/ 2147483647 w 152"/>
              <a:gd name="T35" fmla="*/ 2147483647 h 58"/>
              <a:gd name="T36" fmla="*/ 2147483647 w 152"/>
              <a:gd name="T37" fmla="*/ 2147483647 h 58"/>
              <a:gd name="T38" fmla="*/ 0 w 152"/>
              <a:gd name="T39" fmla="*/ 2147483647 h 58"/>
              <a:gd name="T40" fmla="*/ 0 w 152"/>
              <a:gd name="T41" fmla="*/ 2147483647 h 58"/>
              <a:gd name="T42" fmla="*/ 2147483647 w 152"/>
              <a:gd name="T43" fmla="*/ 2147483647 h 58"/>
              <a:gd name="T44" fmla="*/ 2147483647 w 152"/>
              <a:gd name="T45" fmla="*/ 2147483647 h 58"/>
              <a:gd name="T46" fmla="*/ 2147483647 w 152"/>
              <a:gd name="T47" fmla="*/ 2147483647 h 58"/>
              <a:gd name="T48" fmla="*/ 2147483647 w 152"/>
              <a:gd name="T49" fmla="*/ 2147483647 h 58"/>
              <a:gd name="T50" fmla="*/ 2147483647 w 152"/>
              <a:gd name="T51" fmla="*/ 2147483647 h 58"/>
              <a:gd name="T52" fmla="*/ 2147483647 w 152"/>
              <a:gd name="T53" fmla="*/ 2147483647 h 58"/>
              <a:gd name="T54" fmla="*/ 2147483647 w 152"/>
              <a:gd name="T55" fmla="*/ 2147483647 h 58"/>
              <a:gd name="T56" fmla="*/ 2147483647 w 152"/>
              <a:gd name="T57" fmla="*/ 2147483647 h 58"/>
              <a:gd name="T58" fmla="*/ 2147483647 w 152"/>
              <a:gd name="T59" fmla="*/ 2147483647 h 58"/>
              <a:gd name="T60" fmla="*/ 2147483647 w 152"/>
              <a:gd name="T61" fmla="*/ 2147483647 h 58"/>
              <a:gd name="T62" fmla="*/ 2147483647 w 152"/>
              <a:gd name="T63" fmla="*/ 2147483647 h 58"/>
              <a:gd name="T64" fmla="*/ 2147483647 w 152"/>
              <a:gd name="T65" fmla="*/ 2147483647 h 58"/>
              <a:gd name="T66" fmla="*/ 2147483647 w 152"/>
              <a:gd name="T67" fmla="*/ 2147483647 h 58"/>
              <a:gd name="T68" fmla="*/ 2147483647 w 152"/>
              <a:gd name="T69" fmla="*/ 2147483647 h 58"/>
              <a:gd name="T70" fmla="*/ 2147483647 w 152"/>
              <a:gd name="T71" fmla="*/ 2147483647 h 58"/>
              <a:gd name="T72" fmla="*/ 2147483647 w 152"/>
              <a:gd name="T73" fmla="*/ 2147483647 h 58"/>
              <a:gd name="T74" fmla="*/ 2147483647 w 152"/>
              <a:gd name="T75" fmla="*/ 2147483647 h 58"/>
              <a:gd name="T76" fmla="*/ 2147483647 w 152"/>
              <a:gd name="T77" fmla="*/ 2147483647 h 58"/>
              <a:gd name="T78" fmla="*/ 2147483647 w 152"/>
              <a:gd name="T79" fmla="*/ 2147483647 h 58"/>
              <a:gd name="T80" fmla="*/ 2147483647 w 152"/>
              <a:gd name="T81" fmla="*/ 2147483647 h 58"/>
              <a:gd name="T82" fmla="*/ 2147483647 w 152"/>
              <a:gd name="T83" fmla="*/ 2147483647 h 58"/>
              <a:gd name="T84" fmla="*/ 2147483647 w 152"/>
              <a:gd name="T85" fmla="*/ 2147483647 h 58"/>
              <a:gd name="T86" fmla="*/ 2147483647 w 152"/>
              <a:gd name="T87" fmla="*/ 2147483647 h 58"/>
              <a:gd name="T88" fmla="*/ 2147483647 w 152"/>
              <a:gd name="T89" fmla="*/ 0 h 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2"/>
              <a:gd name="T136" fmla="*/ 0 h 58"/>
              <a:gd name="T137" fmla="*/ 152 w 152"/>
              <a:gd name="T138" fmla="*/ 58 h 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2" h="58">
                <a:moveTo>
                  <a:pt x="152" y="0"/>
                </a:moveTo>
                <a:lnTo>
                  <a:pt x="149" y="2"/>
                </a:lnTo>
                <a:lnTo>
                  <a:pt x="142" y="4"/>
                </a:lnTo>
                <a:lnTo>
                  <a:pt x="132" y="7"/>
                </a:lnTo>
                <a:lnTo>
                  <a:pt x="119" y="11"/>
                </a:lnTo>
                <a:lnTo>
                  <a:pt x="105" y="15"/>
                </a:lnTo>
                <a:lnTo>
                  <a:pt x="93" y="18"/>
                </a:lnTo>
                <a:lnTo>
                  <a:pt x="80" y="21"/>
                </a:lnTo>
                <a:lnTo>
                  <a:pt x="71" y="22"/>
                </a:lnTo>
                <a:lnTo>
                  <a:pt x="63" y="24"/>
                </a:lnTo>
                <a:lnTo>
                  <a:pt x="54" y="25"/>
                </a:lnTo>
                <a:lnTo>
                  <a:pt x="44" y="26"/>
                </a:lnTo>
                <a:lnTo>
                  <a:pt x="35" y="27"/>
                </a:lnTo>
                <a:lnTo>
                  <a:pt x="25" y="28"/>
                </a:lnTo>
                <a:lnTo>
                  <a:pt x="17" y="29"/>
                </a:lnTo>
                <a:lnTo>
                  <a:pt x="12" y="30"/>
                </a:lnTo>
                <a:lnTo>
                  <a:pt x="8" y="31"/>
                </a:lnTo>
                <a:lnTo>
                  <a:pt x="5" y="31"/>
                </a:lnTo>
                <a:lnTo>
                  <a:pt x="1" y="31"/>
                </a:lnTo>
                <a:lnTo>
                  <a:pt x="0" y="33"/>
                </a:lnTo>
                <a:lnTo>
                  <a:pt x="0" y="38"/>
                </a:lnTo>
                <a:lnTo>
                  <a:pt x="1" y="46"/>
                </a:lnTo>
                <a:lnTo>
                  <a:pt x="2" y="52"/>
                </a:lnTo>
                <a:lnTo>
                  <a:pt x="2" y="56"/>
                </a:lnTo>
                <a:lnTo>
                  <a:pt x="2" y="58"/>
                </a:lnTo>
                <a:lnTo>
                  <a:pt x="3" y="55"/>
                </a:lnTo>
                <a:lnTo>
                  <a:pt x="6" y="49"/>
                </a:lnTo>
                <a:lnTo>
                  <a:pt x="10" y="42"/>
                </a:lnTo>
                <a:lnTo>
                  <a:pt x="16" y="39"/>
                </a:lnTo>
                <a:lnTo>
                  <a:pt x="21" y="39"/>
                </a:lnTo>
                <a:lnTo>
                  <a:pt x="27" y="38"/>
                </a:lnTo>
                <a:lnTo>
                  <a:pt x="35" y="37"/>
                </a:lnTo>
                <a:lnTo>
                  <a:pt x="44" y="36"/>
                </a:lnTo>
                <a:lnTo>
                  <a:pt x="53" y="35"/>
                </a:lnTo>
                <a:lnTo>
                  <a:pt x="61" y="33"/>
                </a:lnTo>
                <a:lnTo>
                  <a:pt x="70" y="31"/>
                </a:lnTo>
                <a:lnTo>
                  <a:pt x="79" y="29"/>
                </a:lnTo>
                <a:lnTo>
                  <a:pt x="88" y="26"/>
                </a:lnTo>
                <a:lnTo>
                  <a:pt x="99" y="21"/>
                </a:lnTo>
                <a:lnTo>
                  <a:pt x="112" y="16"/>
                </a:lnTo>
                <a:lnTo>
                  <a:pt x="123" y="12"/>
                </a:lnTo>
                <a:lnTo>
                  <a:pt x="134" y="8"/>
                </a:lnTo>
                <a:lnTo>
                  <a:pt x="143" y="4"/>
                </a:lnTo>
                <a:lnTo>
                  <a:pt x="149" y="2"/>
                </a:lnTo>
                <a:lnTo>
                  <a:pt x="152" y="0"/>
                </a:lnTo>
                <a:close/>
              </a:path>
            </a:pathLst>
          </a:custGeom>
          <a:solidFill>
            <a:srgbClr val="FFFFFF"/>
          </a:solidFill>
          <a:ln w="9525">
            <a:solidFill>
              <a:srgbClr val="3333CC"/>
            </a:solidFill>
            <a:round/>
            <a:headEnd/>
            <a:tailEnd/>
          </a:ln>
        </p:spPr>
        <p:txBody>
          <a:bodyPr/>
          <a:lstStyle/>
          <a:p>
            <a:endParaRPr lang="de-CH"/>
          </a:p>
        </p:txBody>
      </p:sp>
      <p:sp>
        <p:nvSpPr>
          <p:cNvPr id="84034" name="Freeform 71"/>
          <p:cNvSpPr>
            <a:spLocks/>
          </p:cNvSpPr>
          <p:nvPr/>
        </p:nvSpPr>
        <p:spPr bwMode="auto">
          <a:xfrm flipH="1">
            <a:off x="7123286" y="3952850"/>
            <a:ext cx="82550" cy="100013"/>
          </a:xfrm>
          <a:custGeom>
            <a:avLst/>
            <a:gdLst>
              <a:gd name="T0" fmla="*/ 2147483647 w 107"/>
              <a:gd name="T1" fmla="*/ 0 h 239"/>
              <a:gd name="T2" fmla="*/ 2147483647 w 107"/>
              <a:gd name="T3" fmla="*/ 2147483647 h 239"/>
              <a:gd name="T4" fmla="*/ 2147483647 w 107"/>
              <a:gd name="T5" fmla="*/ 2147483647 h 239"/>
              <a:gd name="T6" fmla="*/ 2147483647 w 107"/>
              <a:gd name="T7" fmla="*/ 2147483647 h 239"/>
              <a:gd name="T8" fmla="*/ 2147483647 w 107"/>
              <a:gd name="T9" fmla="*/ 2147483647 h 239"/>
              <a:gd name="T10" fmla="*/ 2147483647 w 107"/>
              <a:gd name="T11" fmla="*/ 2147483647 h 239"/>
              <a:gd name="T12" fmla="*/ 2147483647 w 107"/>
              <a:gd name="T13" fmla="*/ 2147483647 h 239"/>
              <a:gd name="T14" fmla="*/ 2147483647 w 107"/>
              <a:gd name="T15" fmla="*/ 2147483647 h 239"/>
              <a:gd name="T16" fmla="*/ 2147483647 w 107"/>
              <a:gd name="T17" fmla="*/ 2147483647 h 239"/>
              <a:gd name="T18" fmla="*/ 0 w 107"/>
              <a:gd name="T19" fmla="*/ 2147483647 h 239"/>
              <a:gd name="T20" fmla="*/ 2147483647 w 107"/>
              <a:gd name="T21" fmla="*/ 2147483647 h 239"/>
              <a:gd name="T22" fmla="*/ 2147483647 w 107"/>
              <a:gd name="T23" fmla="*/ 2147483647 h 239"/>
              <a:gd name="T24" fmla="*/ 2147483647 w 107"/>
              <a:gd name="T25" fmla="*/ 2147483647 h 239"/>
              <a:gd name="T26" fmla="*/ 2147483647 w 107"/>
              <a:gd name="T27" fmla="*/ 2147483647 h 239"/>
              <a:gd name="T28" fmla="*/ 2147483647 w 107"/>
              <a:gd name="T29" fmla="*/ 2147483647 h 239"/>
              <a:gd name="T30" fmla="*/ 2147483647 w 107"/>
              <a:gd name="T31" fmla="*/ 2147483647 h 239"/>
              <a:gd name="T32" fmla="*/ 2147483647 w 107"/>
              <a:gd name="T33" fmla="*/ 2147483647 h 239"/>
              <a:gd name="T34" fmla="*/ 2147483647 w 107"/>
              <a:gd name="T35" fmla="*/ 2147483647 h 239"/>
              <a:gd name="T36" fmla="*/ 2147483647 w 107"/>
              <a:gd name="T37" fmla="*/ 0 h 2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7"/>
              <a:gd name="T58" fmla="*/ 0 h 239"/>
              <a:gd name="T59" fmla="*/ 107 w 107"/>
              <a:gd name="T60" fmla="*/ 239 h 2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7" h="239">
                <a:moveTo>
                  <a:pt x="68" y="0"/>
                </a:moveTo>
                <a:lnTo>
                  <a:pt x="72" y="8"/>
                </a:lnTo>
                <a:lnTo>
                  <a:pt x="82" y="26"/>
                </a:lnTo>
                <a:lnTo>
                  <a:pt x="92" y="52"/>
                </a:lnTo>
                <a:lnTo>
                  <a:pt x="97" y="77"/>
                </a:lnTo>
                <a:lnTo>
                  <a:pt x="101" y="112"/>
                </a:lnTo>
                <a:lnTo>
                  <a:pt x="103" y="160"/>
                </a:lnTo>
                <a:lnTo>
                  <a:pt x="106" y="201"/>
                </a:lnTo>
                <a:lnTo>
                  <a:pt x="107" y="219"/>
                </a:lnTo>
                <a:lnTo>
                  <a:pt x="0" y="239"/>
                </a:lnTo>
                <a:lnTo>
                  <a:pt x="93" y="214"/>
                </a:lnTo>
                <a:lnTo>
                  <a:pt x="93" y="194"/>
                </a:lnTo>
                <a:lnTo>
                  <a:pt x="92" y="150"/>
                </a:lnTo>
                <a:lnTo>
                  <a:pt x="91" y="103"/>
                </a:lnTo>
                <a:lnTo>
                  <a:pt x="89" y="74"/>
                </a:lnTo>
                <a:lnTo>
                  <a:pt x="86" y="55"/>
                </a:lnTo>
                <a:lnTo>
                  <a:pt x="78" y="31"/>
                </a:lnTo>
                <a:lnTo>
                  <a:pt x="70" y="10"/>
                </a:lnTo>
                <a:lnTo>
                  <a:pt x="68" y="0"/>
                </a:lnTo>
                <a:close/>
              </a:path>
            </a:pathLst>
          </a:custGeom>
          <a:solidFill>
            <a:srgbClr val="FFFFFF"/>
          </a:solidFill>
          <a:ln w="9525">
            <a:solidFill>
              <a:srgbClr val="3333CC"/>
            </a:solidFill>
            <a:round/>
            <a:headEnd/>
            <a:tailEnd/>
          </a:ln>
        </p:spPr>
        <p:txBody>
          <a:bodyPr/>
          <a:lstStyle/>
          <a:p>
            <a:endParaRPr lang="de-CH"/>
          </a:p>
        </p:txBody>
      </p:sp>
      <p:sp>
        <p:nvSpPr>
          <p:cNvPr id="84035" name="Freeform 72"/>
          <p:cNvSpPr>
            <a:spLocks/>
          </p:cNvSpPr>
          <p:nvPr/>
        </p:nvSpPr>
        <p:spPr bwMode="auto">
          <a:xfrm flipH="1">
            <a:off x="6620049" y="3940150"/>
            <a:ext cx="115887" cy="17463"/>
          </a:xfrm>
          <a:custGeom>
            <a:avLst/>
            <a:gdLst>
              <a:gd name="T0" fmla="*/ 2147483647 w 152"/>
              <a:gd name="T1" fmla="*/ 2147483647 h 44"/>
              <a:gd name="T2" fmla="*/ 2147483647 w 152"/>
              <a:gd name="T3" fmla="*/ 2147483647 h 44"/>
              <a:gd name="T4" fmla="*/ 2147483647 w 152"/>
              <a:gd name="T5" fmla="*/ 2147483647 h 44"/>
              <a:gd name="T6" fmla="*/ 2147483647 w 152"/>
              <a:gd name="T7" fmla="*/ 2147483647 h 44"/>
              <a:gd name="T8" fmla="*/ 2147483647 w 152"/>
              <a:gd name="T9" fmla="*/ 2147483647 h 44"/>
              <a:gd name="T10" fmla="*/ 2147483647 w 152"/>
              <a:gd name="T11" fmla="*/ 2147483647 h 44"/>
              <a:gd name="T12" fmla="*/ 2147483647 w 152"/>
              <a:gd name="T13" fmla="*/ 2147483647 h 44"/>
              <a:gd name="T14" fmla="*/ 2147483647 w 152"/>
              <a:gd name="T15" fmla="*/ 2147483647 h 44"/>
              <a:gd name="T16" fmla="*/ 2147483647 w 152"/>
              <a:gd name="T17" fmla="*/ 2147483647 h 44"/>
              <a:gd name="T18" fmla="*/ 2147483647 w 152"/>
              <a:gd name="T19" fmla="*/ 2147483647 h 44"/>
              <a:gd name="T20" fmla="*/ 2147483647 w 152"/>
              <a:gd name="T21" fmla="*/ 2147483647 h 44"/>
              <a:gd name="T22" fmla="*/ 2147483647 w 152"/>
              <a:gd name="T23" fmla="*/ 0 h 44"/>
              <a:gd name="T24" fmla="*/ 2147483647 w 152"/>
              <a:gd name="T25" fmla="*/ 0 h 44"/>
              <a:gd name="T26" fmla="*/ 2147483647 w 152"/>
              <a:gd name="T27" fmla="*/ 2147483647 h 44"/>
              <a:gd name="T28" fmla="*/ 2147483647 w 152"/>
              <a:gd name="T29" fmla="*/ 2147483647 h 44"/>
              <a:gd name="T30" fmla="*/ 2147483647 w 152"/>
              <a:gd name="T31" fmla="*/ 2147483647 h 44"/>
              <a:gd name="T32" fmla="*/ 2147483647 w 152"/>
              <a:gd name="T33" fmla="*/ 2147483647 h 44"/>
              <a:gd name="T34" fmla="*/ 2147483647 w 152"/>
              <a:gd name="T35" fmla="*/ 2147483647 h 44"/>
              <a:gd name="T36" fmla="*/ 2147483647 w 152"/>
              <a:gd name="T37" fmla="*/ 2147483647 h 44"/>
              <a:gd name="T38" fmla="*/ 2147483647 w 152"/>
              <a:gd name="T39" fmla="*/ 2147483647 h 44"/>
              <a:gd name="T40" fmla="*/ 2147483647 w 152"/>
              <a:gd name="T41" fmla="*/ 2147483647 h 44"/>
              <a:gd name="T42" fmla="*/ 2147483647 w 152"/>
              <a:gd name="T43" fmla="*/ 2147483647 h 44"/>
              <a:gd name="T44" fmla="*/ 2147483647 w 152"/>
              <a:gd name="T45" fmla="*/ 2147483647 h 44"/>
              <a:gd name="T46" fmla="*/ 2147483647 w 152"/>
              <a:gd name="T47" fmla="*/ 2147483647 h 44"/>
              <a:gd name="T48" fmla="*/ 2147483647 w 152"/>
              <a:gd name="T49" fmla="*/ 2147483647 h 44"/>
              <a:gd name="T50" fmla="*/ 2147483647 w 152"/>
              <a:gd name="T51" fmla="*/ 2147483647 h 44"/>
              <a:gd name="T52" fmla="*/ 2147483647 w 152"/>
              <a:gd name="T53" fmla="*/ 2147483647 h 44"/>
              <a:gd name="T54" fmla="*/ 2147483647 w 152"/>
              <a:gd name="T55" fmla="*/ 2147483647 h 44"/>
              <a:gd name="T56" fmla="*/ 2147483647 w 152"/>
              <a:gd name="T57" fmla="*/ 2147483647 h 44"/>
              <a:gd name="T58" fmla="*/ 2147483647 w 152"/>
              <a:gd name="T59" fmla="*/ 2147483647 h 44"/>
              <a:gd name="T60" fmla="*/ 2147483647 w 152"/>
              <a:gd name="T61" fmla="*/ 2147483647 h 44"/>
              <a:gd name="T62" fmla="*/ 2147483647 w 152"/>
              <a:gd name="T63" fmla="*/ 2147483647 h 44"/>
              <a:gd name="T64" fmla="*/ 2147483647 w 152"/>
              <a:gd name="T65" fmla="*/ 2147483647 h 44"/>
              <a:gd name="T66" fmla="*/ 2147483647 w 152"/>
              <a:gd name="T67" fmla="*/ 2147483647 h 44"/>
              <a:gd name="T68" fmla="*/ 2147483647 w 152"/>
              <a:gd name="T69" fmla="*/ 2147483647 h 44"/>
              <a:gd name="T70" fmla="*/ 2147483647 w 152"/>
              <a:gd name="T71" fmla="*/ 2147483647 h 44"/>
              <a:gd name="T72" fmla="*/ 2147483647 w 152"/>
              <a:gd name="T73" fmla="*/ 2147483647 h 44"/>
              <a:gd name="T74" fmla="*/ 2147483647 w 152"/>
              <a:gd name="T75" fmla="*/ 2147483647 h 44"/>
              <a:gd name="T76" fmla="*/ 2147483647 w 152"/>
              <a:gd name="T77" fmla="*/ 2147483647 h 44"/>
              <a:gd name="T78" fmla="*/ 2147483647 w 152"/>
              <a:gd name="T79" fmla="*/ 2147483647 h 44"/>
              <a:gd name="T80" fmla="*/ 2147483647 w 152"/>
              <a:gd name="T81" fmla="*/ 2147483647 h 44"/>
              <a:gd name="T82" fmla="*/ 2147483647 w 152"/>
              <a:gd name="T83" fmla="*/ 2147483647 h 44"/>
              <a:gd name="T84" fmla="*/ 2147483647 w 152"/>
              <a:gd name="T85" fmla="*/ 2147483647 h 44"/>
              <a:gd name="T86" fmla="*/ 2147483647 w 152"/>
              <a:gd name="T87" fmla="*/ 2147483647 h 44"/>
              <a:gd name="T88" fmla="*/ 2147483647 w 152"/>
              <a:gd name="T89" fmla="*/ 2147483647 h 44"/>
              <a:gd name="T90" fmla="*/ 2147483647 w 152"/>
              <a:gd name="T91" fmla="*/ 2147483647 h 44"/>
              <a:gd name="T92" fmla="*/ 2147483647 w 152"/>
              <a:gd name="T93" fmla="*/ 2147483647 h 44"/>
              <a:gd name="T94" fmla="*/ 0 w 152"/>
              <a:gd name="T95" fmla="*/ 2147483647 h 44"/>
              <a:gd name="T96" fmla="*/ 2147483647 w 152"/>
              <a:gd name="T97" fmla="*/ 2147483647 h 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2"/>
              <a:gd name="T148" fmla="*/ 0 h 44"/>
              <a:gd name="T149" fmla="*/ 152 w 152"/>
              <a:gd name="T150" fmla="*/ 44 h 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2" h="44">
                <a:moveTo>
                  <a:pt x="2" y="18"/>
                </a:moveTo>
                <a:lnTo>
                  <a:pt x="7" y="14"/>
                </a:lnTo>
                <a:lnTo>
                  <a:pt x="13" y="9"/>
                </a:lnTo>
                <a:lnTo>
                  <a:pt x="21" y="7"/>
                </a:lnTo>
                <a:lnTo>
                  <a:pt x="28" y="6"/>
                </a:lnTo>
                <a:lnTo>
                  <a:pt x="36" y="5"/>
                </a:lnTo>
                <a:lnTo>
                  <a:pt x="42" y="5"/>
                </a:lnTo>
                <a:lnTo>
                  <a:pt x="50" y="5"/>
                </a:lnTo>
                <a:lnTo>
                  <a:pt x="55" y="4"/>
                </a:lnTo>
                <a:lnTo>
                  <a:pt x="61" y="2"/>
                </a:lnTo>
                <a:lnTo>
                  <a:pt x="65" y="1"/>
                </a:lnTo>
                <a:lnTo>
                  <a:pt x="70" y="0"/>
                </a:lnTo>
                <a:lnTo>
                  <a:pt x="75" y="0"/>
                </a:lnTo>
                <a:lnTo>
                  <a:pt x="81" y="1"/>
                </a:lnTo>
                <a:lnTo>
                  <a:pt x="90" y="2"/>
                </a:lnTo>
                <a:lnTo>
                  <a:pt x="99" y="3"/>
                </a:lnTo>
                <a:lnTo>
                  <a:pt x="106" y="3"/>
                </a:lnTo>
                <a:lnTo>
                  <a:pt x="115" y="3"/>
                </a:lnTo>
                <a:lnTo>
                  <a:pt x="125" y="3"/>
                </a:lnTo>
                <a:lnTo>
                  <a:pt x="135" y="3"/>
                </a:lnTo>
                <a:lnTo>
                  <a:pt x="143" y="3"/>
                </a:lnTo>
                <a:lnTo>
                  <a:pt x="147" y="3"/>
                </a:lnTo>
                <a:lnTo>
                  <a:pt x="150" y="3"/>
                </a:lnTo>
                <a:lnTo>
                  <a:pt x="152" y="5"/>
                </a:lnTo>
                <a:lnTo>
                  <a:pt x="150" y="6"/>
                </a:lnTo>
                <a:lnTo>
                  <a:pt x="148" y="7"/>
                </a:lnTo>
                <a:lnTo>
                  <a:pt x="143" y="8"/>
                </a:lnTo>
                <a:lnTo>
                  <a:pt x="138" y="9"/>
                </a:lnTo>
                <a:lnTo>
                  <a:pt x="132" y="9"/>
                </a:lnTo>
                <a:lnTo>
                  <a:pt x="124" y="10"/>
                </a:lnTo>
                <a:lnTo>
                  <a:pt x="118" y="10"/>
                </a:lnTo>
                <a:lnTo>
                  <a:pt x="111" y="10"/>
                </a:lnTo>
                <a:lnTo>
                  <a:pt x="105" y="10"/>
                </a:lnTo>
                <a:lnTo>
                  <a:pt x="95" y="12"/>
                </a:lnTo>
                <a:lnTo>
                  <a:pt x="86" y="18"/>
                </a:lnTo>
                <a:lnTo>
                  <a:pt x="79" y="24"/>
                </a:lnTo>
                <a:lnTo>
                  <a:pt x="72" y="28"/>
                </a:lnTo>
                <a:lnTo>
                  <a:pt x="66" y="32"/>
                </a:lnTo>
                <a:lnTo>
                  <a:pt x="57" y="38"/>
                </a:lnTo>
                <a:lnTo>
                  <a:pt x="46" y="42"/>
                </a:lnTo>
                <a:lnTo>
                  <a:pt x="37" y="44"/>
                </a:lnTo>
                <a:lnTo>
                  <a:pt x="32" y="44"/>
                </a:lnTo>
                <a:lnTo>
                  <a:pt x="26" y="42"/>
                </a:lnTo>
                <a:lnTo>
                  <a:pt x="18" y="40"/>
                </a:lnTo>
                <a:lnTo>
                  <a:pt x="12" y="37"/>
                </a:lnTo>
                <a:lnTo>
                  <a:pt x="6" y="33"/>
                </a:lnTo>
                <a:lnTo>
                  <a:pt x="1" y="28"/>
                </a:lnTo>
                <a:lnTo>
                  <a:pt x="0" y="23"/>
                </a:lnTo>
                <a:lnTo>
                  <a:pt x="2" y="18"/>
                </a:lnTo>
                <a:close/>
              </a:path>
            </a:pathLst>
          </a:custGeom>
          <a:solidFill>
            <a:srgbClr val="FFFFFF"/>
          </a:solidFill>
          <a:ln w="9525">
            <a:solidFill>
              <a:srgbClr val="3333CC"/>
            </a:solidFill>
            <a:round/>
            <a:headEnd/>
            <a:tailEnd/>
          </a:ln>
        </p:spPr>
        <p:txBody>
          <a:bodyPr/>
          <a:lstStyle/>
          <a:p>
            <a:endParaRPr lang="de-CH"/>
          </a:p>
        </p:txBody>
      </p:sp>
      <p:sp>
        <p:nvSpPr>
          <p:cNvPr id="84036" name="Freeform 73"/>
          <p:cNvSpPr>
            <a:spLocks/>
          </p:cNvSpPr>
          <p:nvPr/>
        </p:nvSpPr>
        <p:spPr bwMode="auto">
          <a:xfrm flipH="1">
            <a:off x="7212186" y="3870300"/>
            <a:ext cx="92075" cy="77788"/>
          </a:xfrm>
          <a:custGeom>
            <a:avLst/>
            <a:gdLst>
              <a:gd name="T0" fmla="*/ 2147483647 w 120"/>
              <a:gd name="T1" fmla="*/ 0 h 190"/>
              <a:gd name="T2" fmla="*/ 2147483647 w 120"/>
              <a:gd name="T3" fmla="*/ 2147483647 h 190"/>
              <a:gd name="T4" fmla="*/ 2147483647 w 120"/>
              <a:gd name="T5" fmla="*/ 2147483647 h 190"/>
              <a:gd name="T6" fmla="*/ 2147483647 w 120"/>
              <a:gd name="T7" fmla="*/ 2147483647 h 190"/>
              <a:gd name="T8" fmla="*/ 2147483647 w 120"/>
              <a:gd name="T9" fmla="*/ 2147483647 h 190"/>
              <a:gd name="T10" fmla="*/ 2147483647 w 120"/>
              <a:gd name="T11" fmla="*/ 2147483647 h 190"/>
              <a:gd name="T12" fmla="*/ 2147483647 w 120"/>
              <a:gd name="T13" fmla="*/ 2147483647 h 190"/>
              <a:gd name="T14" fmla="*/ 2147483647 w 120"/>
              <a:gd name="T15" fmla="*/ 2147483647 h 190"/>
              <a:gd name="T16" fmla="*/ 2147483647 w 120"/>
              <a:gd name="T17" fmla="*/ 2147483647 h 190"/>
              <a:gd name="T18" fmla="*/ 0 w 120"/>
              <a:gd name="T19" fmla="*/ 2147483647 h 190"/>
              <a:gd name="T20" fmla="*/ 2147483647 w 120"/>
              <a:gd name="T21" fmla="*/ 2147483647 h 190"/>
              <a:gd name="T22" fmla="*/ 2147483647 w 120"/>
              <a:gd name="T23" fmla="*/ 2147483647 h 190"/>
              <a:gd name="T24" fmla="*/ 2147483647 w 120"/>
              <a:gd name="T25" fmla="*/ 2147483647 h 190"/>
              <a:gd name="T26" fmla="*/ 2147483647 w 120"/>
              <a:gd name="T27" fmla="*/ 2147483647 h 190"/>
              <a:gd name="T28" fmla="*/ 2147483647 w 120"/>
              <a:gd name="T29" fmla="*/ 2147483647 h 190"/>
              <a:gd name="T30" fmla="*/ 2147483647 w 120"/>
              <a:gd name="T31" fmla="*/ 2147483647 h 190"/>
              <a:gd name="T32" fmla="*/ 2147483647 w 120"/>
              <a:gd name="T33" fmla="*/ 2147483647 h 190"/>
              <a:gd name="T34" fmla="*/ 2147483647 w 120"/>
              <a:gd name="T35" fmla="*/ 2147483647 h 190"/>
              <a:gd name="T36" fmla="*/ 2147483647 w 120"/>
              <a:gd name="T37" fmla="*/ 2147483647 h 190"/>
              <a:gd name="T38" fmla="*/ 2147483647 w 120"/>
              <a:gd name="T39" fmla="*/ 2147483647 h 190"/>
              <a:gd name="T40" fmla="*/ 2147483647 w 120"/>
              <a:gd name="T41" fmla="*/ 2147483647 h 190"/>
              <a:gd name="T42" fmla="*/ 2147483647 w 120"/>
              <a:gd name="T43" fmla="*/ 2147483647 h 190"/>
              <a:gd name="T44" fmla="*/ 2147483647 w 120"/>
              <a:gd name="T45" fmla="*/ 2147483647 h 190"/>
              <a:gd name="T46" fmla="*/ 2147483647 w 120"/>
              <a:gd name="T47" fmla="*/ 2147483647 h 190"/>
              <a:gd name="T48" fmla="*/ 2147483647 w 120"/>
              <a:gd name="T49" fmla="*/ 2147483647 h 190"/>
              <a:gd name="T50" fmla="*/ 2147483647 w 120"/>
              <a:gd name="T51" fmla="*/ 2147483647 h 190"/>
              <a:gd name="T52" fmla="*/ 2147483647 w 120"/>
              <a:gd name="T53" fmla="*/ 0 h 1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190"/>
              <a:gd name="T83" fmla="*/ 120 w 120"/>
              <a:gd name="T84" fmla="*/ 190 h 1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190">
                <a:moveTo>
                  <a:pt x="120" y="0"/>
                </a:moveTo>
                <a:lnTo>
                  <a:pt x="116" y="13"/>
                </a:lnTo>
                <a:lnTo>
                  <a:pt x="108" y="42"/>
                </a:lnTo>
                <a:lnTo>
                  <a:pt x="96" y="78"/>
                </a:lnTo>
                <a:lnTo>
                  <a:pt x="86" y="109"/>
                </a:lnTo>
                <a:lnTo>
                  <a:pt x="76" y="136"/>
                </a:lnTo>
                <a:lnTo>
                  <a:pt x="67" y="163"/>
                </a:lnTo>
                <a:lnTo>
                  <a:pt x="59" y="182"/>
                </a:lnTo>
                <a:lnTo>
                  <a:pt x="56" y="190"/>
                </a:lnTo>
                <a:lnTo>
                  <a:pt x="0" y="31"/>
                </a:lnTo>
                <a:lnTo>
                  <a:pt x="2" y="27"/>
                </a:lnTo>
                <a:lnTo>
                  <a:pt x="6" y="21"/>
                </a:lnTo>
                <a:lnTo>
                  <a:pt x="12" y="17"/>
                </a:lnTo>
                <a:lnTo>
                  <a:pt x="16" y="18"/>
                </a:lnTo>
                <a:lnTo>
                  <a:pt x="20" y="24"/>
                </a:lnTo>
                <a:lnTo>
                  <a:pt x="23" y="29"/>
                </a:lnTo>
                <a:lnTo>
                  <a:pt x="26" y="32"/>
                </a:lnTo>
                <a:lnTo>
                  <a:pt x="27" y="33"/>
                </a:lnTo>
                <a:lnTo>
                  <a:pt x="75" y="12"/>
                </a:lnTo>
                <a:lnTo>
                  <a:pt x="76" y="13"/>
                </a:lnTo>
                <a:lnTo>
                  <a:pt x="80" y="17"/>
                </a:lnTo>
                <a:lnTo>
                  <a:pt x="85" y="20"/>
                </a:lnTo>
                <a:lnTo>
                  <a:pt x="90" y="23"/>
                </a:lnTo>
                <a:lnTo>
                  <a:pt x="96" y="20"/>
                </a:lnTo>
                <a:lnTo>
                  <a:pt x="108" y="12"/>
                </a:lnTo>
                <a:lnTo>
                  <a:pt x="116" y="4"/>
                </a:lnTo>
                <a:lnTo>
                  <a:pt x="120" y="0"/>
                </a:lnTo>
                <a:close/>
              </a:path>
            </a:pathLst>
          </a:custGeom>
          <a:solidFill>
            <a:srgbClr val="FFFFFF"/>
          </a:solidFill>
          <a:ln w="9525">
            <a:solidFill>
              <a:srgbClr val="3333CC"/>
            </a:solidFill>
            <a:round/>
            <a:headEnd/>
            <a:tailEnd/>
          </a:ln>
        </p:spPr>
        <p:txBody>
          <a:bodyPr/>
          <a:lstStyle/>
          <a:p>
            <a:endParaRPr lang="de-CH"/>
          </a:p>
        </p:txBody>
      </p:sp>
      <p:sp>
        <p:nvSpPr>
          <p:cNvPr id="84037" name="Freeform 74"/>
          <p:cNvSpPr>
            <a:spLocks/>
          </p:cNvSpPr>
          <p:nvPr/>
        </p:nvSpPr>
        <p:spPr bwMode="auto">
          <a:xfrm flipH="1">
            <a:off x="7248699" y="3976663"/>
            <a:ext cx="25400" cy="9525"/>
          </a:xfrm>
          <a:custGeom>
            <a:avLst/>
            <a:gdLst>
              <a:gd name="T0" fmla="*/ 2147483647 w 29"/>
              <a:gd name="T1" fmla="*/ 2147483647 h 24"/>
              <a:gd name="T2" fmla="*/ 2147483647 w 29"/>
              <a:gd name="T3" fmla="*/ 2147483647 h 24"/>
              <a:gd name="T4" fmla="*/ 2147483647 w 29"/>
              <a:gd name="T5" fmla="*/ 2147483647 h 24"/>
              <a:gd name="T6" fmla="*/ 2147483647 w 29"/>
              <a:gd name="T7" fmla="*/ 2147483647 h 24"/>
              <a:gd name="T8" fmla="*/ 2147483647 w 29"/>
              <a:gd name="T9" fmla="*/ 2147483647 h 24"/>
              <a:gd name="T10" fmla="*/ 2147483647 w 29"/>
              <a:gd name="T11" fmla="*/ 2147483647 h 24"/>
              <a:gd name="T12" fmla="*/ 2147483647 w 29"/>
              <a:gd name="T13" fmla="*/ 2147483647 h 24"/>
              <a:gd name="T14" fmla="*/ 2147483647 w 29"/>
              <a:gd name="T15" fmla="*/ 2147483647 h 24"/>
              <a:gd name="T16" fmla="*/ 2147483647 w 29"/>
              <a:gd name="T17" fmla="*/ 0 h 24"/>
              <a:gd name="T18" fmla="*/ 2147483647 w 29"/>
              <a:gd name="T19" fmla="*/ 2147483647 h 24"/>
              <a:gd name="T20" fmla="*/ 2147483647 w 29"/>
              <a:gd name="T21" fmla="*/ 2147483647 h 24"/>
              <a:gd name="T22" fmla="*/ 2147483647 w 29"/>
              <a:gd name="T23" fmla="*/ 2147483647 h 24"/>
              <a:gd name="T24" fmla="*/ 0 w 29"/>
              <a:gd name="T25" fmla="*/ 2147483647 h 24"/>
              <a:gd name="T26" fmla="*/ 2147483647 w 29"/>
              <a:gd name="T27" fmla="*/ 2147483647 h 24"/>
              <a:gd name="T28" fmla="*/ 2147483647 w 29"/>
              <a:gd name="T29" fmla="*/ 2147483647 h 24"/>
              <a:gd name="T30" fmla="*/ 2147483647 w 29"/>
              <a:gd name="T31" fmla="*/ 2147483647 h 24"/>
              <a:gd name="T32" fmla="*/ 2147483647 w 29"/>
              <a:gd name="T33" fmla="*/ 2147483647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4"/>
              <a:gd name="T53" fmla="*/ 29 w 29"/>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4">
                <a:moveTo>
                  <a:pt x="15" y="24"/>
                </a:moveTo>
                <a:lnTo>
                  <a:pt x="20" y="23"/>
                </a:lnTo>
                <a:lnTo>
                  <a:pt x="25" y="21"/>
                </a:lnTo>
                <a:lnTo>
                  <a:pt x="28" y="16"/>
                </a:lnTo>
                <a:lnTo>
                  <a:pt x="29" y="12"/>
                </a:lnTo>
                <a:lnTo>
                  <a:pt x="28" y="7"/>
                </a:lnTo>
                <a:lnTo>
                  <a:pt x="25" y="3"/>
                </a:lnTo>
                <a:lnTo>
                  <a:pt x="20" y="1"/>
                </a:lnTo>
                <a:lnTo>
                  <a:pt x="15" y="0"/>
                </a:lnTo>
                <a:lnTo>
                  <a:pt x="9" y="1"/>
                </a:lnTo>
                <a:lnTo>
                  <a:pt x="4" y="3"/>
                </a:lnTo>
                <a:lnTo>
                  <a:pt x="2" y="7"/>
                </a:lnTo>
                <a:lnTo>
                  <a:pt x="0" y="12"/>
                </a:lnTo>
                <a:lnTo>
                  <a:pt x="2" y="16"/>
                </a:lnTo>
                <a:lnTo>
                  <a:pt x="4" y="21"/>
                </a:lnTo>
                <a:lnTo>
                  <a:pt x="9" y="23"/>
                </a:lnTo>
                <a:lnTo>
                  <a:pt x="15" y="24"/>
                </a:lnTo>
                <a:close/>
              </a:path>
            </a:pathLst>
          </a:custGeom>
          <a:solidFill>
            <a:srgbClr val="FFFFFF"/>
          </a:solidFill>
          <a:ln w="9525">
            <a:solidFill>
              <a:srgbClr val="3333CC"/>
            </a:solidFill>
            <a:round/>
            <a:headEnd/>
            <a:tailEnd/>
          </a:ln>
        </p:spPr>
        <p:txBody>
          <a:bodyPr/>
          <a:lstStyle/>
          <a:p>
            <a:endParaRPr lang="de-CH"/>
          </a:p>
        </p:txBody>
      </p:sp>
      <p:sp>
        <p:nvSpPr>
          <p:cNvPr id="84038" name="Freeform 75"/>
          <p:cNvSpPr>
            <a:spLocks/>
          </p:cNvSpPr>
          <p:nvPr/>
        </p:nvSpPr>
        <p:spPr bwMode="auto">
          <a:xfrm flipH="1">
            <a:off x="7248699" y="4017938"/>
            <a:ext cx="25400" cy="7937"/>
          </a:xfrm>
          <a:custGeom>
            <a:avLst/>
            <a:gdLst>
              <a:gd name="T0" fmla="*/ 2147483647 w 29"/>
              <a:gd name="T1" fmla="*/ 2147483647 h 23"/>
              <a:gd name="T2" fmla="*/ 2147483647 w 29"/>
              <a:gd name="T3" fmla="*/ 2147483647 h 23"/>
              <a:gd name="T4" fmla="*/ 2147483647 w 29"/>
              <a:gd name="T5" fmla="*/ 2147483647 h 23"/>
              <a:gd name="T6" fmla="*/ 2147483647 w 29"/>
              <a:gd name="T7" fmla="*/ 2147483647 h 23"/>
              <a:gd name="T8" fmla="*/ 2147483647 w 29"/>
              <a:gd name="T9" fmla="*/ 2147483647 h 23"/>
              <a:gd name="T10" fmla="*/ 2147483647 w 29"/>
              <a:gd name="T11" fmla="*/ 2147483647 h 23"/>
              <a:gd name="T12" fmla="*/ 2147483647 w 29"/>
              <a:gd name="T13" fmla="*/ 2147483647 h 23"/>
              <a:gd name="T14" fmla="*/ 2147483647 w 29"/>
              <a:gd name="T15" fmla="*/ 2147483647 h 23"/>
              <a:gd name="T16" fmla="*/ 2147483647 w 29"/>
              <a:gd name="T17" fmla="*/ 0 h 23"/>
              <a:gd name="T18" fmla="*/ 2147483647 w 29"/>
              <a:gd name="T19" fmla="*/ 2147483647 h 23"/>
              <a:gd name="T20" fmla="*/ 2147483647 w 29"/>
              <a:gd name="T21" fmla="*/ 2147483647 h 23"/>
              <a:gd name="T22" fmla="*/ 2147483647 w 29"/>
              <a:gd name="T23" fmla="*/ 2147483647 h 23"/>
              <a:gd name="T24" fmla="*/ 0 w 29"/>
              <a:gd name="T25" fmla="*/ 2147483647 h 23"/>
              <a:gd name="T26" fmla="*/ 2147483647 w 29"/>
              <a:gd name="T27" fmla="*/ 2147483647 h 23"/>
              <a:gd name="T28" fmla="*/ 2147483647 w 29"/>
              <a:gd name="T29" fmla="*/ 2147483647 h 23"/>
              <a:gd name="T30" fmla="*/ 2147483647 w 29"/>
              <a:gd name="T31" fmla="*/ 2147483647 h 23"/>
              <a:gd name="T32" fmla="*/ 2147483647 w 29"/>
              <a:gd name="T33" fmla="*/ 2147483647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3"/>
              <a:gd name="T53" fmla="*/ 29 w 29"/>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3">
                <a:moveTo>
                  <a:pt x="15" y="23"/>
                </a:moveTo>
                <a:lnTo>
                  <a:pt x="20" y="22"/>
                </a:lnTo>
                <a:lnTo>
                  <a:pt x="25" y="20"/>
                </a:lnTo>
                <a:lnTo>
                  <a:pt x="28" y="16"/>
                </a:lnTo>
                <a:lnTo>
                  <a:pt x="29" y="12"/>
                </a:lnTo>
                <a:lnTo>
                  <a:pt x="28" y="6"/>
                </a:lnTo>
                <a:lnTo>
                  <a:pt x="25" y="3"/>
                </a:lnTo>
                <a:lnTo>
                  <a:pt x="20" y="1"/>
                </a:lnTo>
                <a:lnTo>
                  <a:pt x="15" y="0"/>
                </a:lnTo>
                <a:lnTo>
                  <a:pt x="9" y="1"/>
                </a:lnTo>
                <a:lnTo>
                  <a:pt x="4" y="3"/>
                </a:lnTo>
                <a:lnTo>
                  <a:pt x="2" y="6"/>
                </a:lnTo>
                <a:lnTo>
                  <a:pt x="0" y="12"/>
                </a:lnTo>
                <a:lnTo>
                  <a:pt x="2" y="16"/>
                </a:lnTo>
                <a:lnTo>
                  <a:pt x="4" y="20"/>
                </a:lnTo>
                <a:lnTo>
                  <a:pt x="9" y="22"/>
                </a:lnTo>
                <a:lnTo>
                  <a:pt x="15" y="23"/>
                </a:lnTo>
                <a:close/>
              </a:path>
            </a:pathLst>
          </a:custGeom>
          <a:solidFill>
            <a:srgbClr val="FFFFFF"/>
          </a:solidFill>
          <a:ln w="9525">
            <a:solidFill>
              <a:srgbClr val="3333CC"/>
            </a:solidFill>
            <a:round/>
            <a:headEnd/>
            <a:tailEnd/>
          </a:ln>
        </p:spPr>
        <p:txBody>
          <a:bodyPr/>
          <a:lstStyle/>
          <a:p>
            <a:endParaRPr lang="de-CH"/>
          </a:p>
        </p:txBody>
      </p:sp>
      <p:sp>
        <p:nvSpPr>
          <p:cNvPr id="84039" name="Freeform 76"/>
          <p:cNvSpPr>
            <a:spLocks/>
          </p:cNvSpPr>
          <p:nvPr/>
        </p:nvSpPr>
        <p:spPr bwMode="auto">
          <a:xfrm flipH="1">
            <a:off x="7412211" y="3817913"/>
            <a:ext cx="31750" cy="71437"/>
          </a:xfrm>
          <a:custGeom>
            <a:avLst/>
            <a:gdLst>
              <a:gd name="T0" fmla="*/ 0 w 39"/>
              <a:gd name="T1" fmla="*/ 0 h 171"/>
              <a:gd name="T2" fmla="*/ 2147483647 w 39"/>
              <a:gd name="T3" fmla="*/ 2147483647 h 171"/>
              <a:gd name="T4" fmla="*/ 2147483647 w 39"/>
              <a:gd name="T5" fmla="*/ 2147483647 h 171"/>
              <a:gd name="T6" fmla="*/ 2147483647 w 39"/>
              <a:gd name="T7" fmla="*/ 2147483647 h 171"/>
              <a:gd name="T8" fmla="*/ 2147483647 w 39"/>
              <a:gd name="T9" fmla="*/ 2147483647 h 171"/>
              <a:gd name="T10" fmla="*/ 2147483647 w 39"/>
              <a:gd name="T11" fmla="*/ 2147483647 h 171"/>
              <a:gd name="T12" fmla="*/ 2147483647 w 39"/>
              <a:gd name="T13" fmla="*/ 2147483647 h 171"/>
              <a:gd name="T14" fmla="*/ 2147483647 w 39"/>
              <a:gd name="T15" fmla="*/ 2147483647 h 171"/>
              <a:gd name="T16" fmla="*/ 2147483647 w 39"/>
              <a:gd name="T17" fmla="*/ 2147483647 h 171"/>
              <a:gd name="T18" fmla="*/ 2147483647 w 39"/>
              <a:gd name="T19" fmla="*/ 2147483647 h 171"/>
              <a:gd name="T20" fmla="*/ 2147483647 w 39"/>
              <a:gd name="T21" fmla="*/ 2147483647 h 171"/>
              <a:gd name="T22" fmla="*/ 2147483647 w 39"/>
              <a:gd name="T23" fmla="*/ 2147483647 h 171"/>
              <a:gd name="T24" fmla="*/ 2147483647 w 39"/>
              <a:gd name="T25" fmla="*/ 2147483647 h 171"/>
              <a:gd name="T26" fmla="*/ 2147483647 w 39"/>
              <a:gd name="T27" fmla="*/ 2147483647 h 171"/>
              <a:gd name="T28" fmla="*/ 2147483647 w 39"/>
              <a:gd name="T29" fmla="*/ 2147483647 h 171"/>
              <a:gd name="T30" fmla="*/ 2147483647 w 39"/>
              <a:gd name="T31" fmla="*/ 2147483647 h 171"/>
              <a:gd name="T32" fmla="*/ 2147483647 w 39"/>
              <a:gd name="T33" fmla="*/ 2147483647 h 171"/>
              <a:gd name="T34" fmla="*/ 2147483647 w 39"/>
              <a:gd name="T35" fmla="*/ 2147483647 h 171"/>
              <a:gd name="T36" fmla="*/ 2147483647 w 39"/>
              <a:gd name="T37" fmla="*/ 2147483647 h 171"/>
              <a:gd name="T38" fmla="*/ 2147483647 w 39"/>
              <a:gd name="T39" fmla="*/ 2147483647 h 171"/>
              <a:gd name="T40" fmla="*/ 2147483647 w 39"/>
              <a:gd name="T41" fmla="*/ 2147483647 h 171"/>
              <a:gd name="T42" fmla="*/ 2147483647 w 39"/>
              <a:gd name="T43" fmla="*/ 2147483647 h 171"/>
              <a:gd name="T44" fmla="*/ 2147483647 w 39"/>
              <a:gd name="T45" fmla="*/ 2147483647 h 171"/>
              <a:gd name="T46" fmla="*/ 2147483647 w 39"/>
              <a:gd name="T47" fmla="*/ 2147483647 h 171"/>
              <a:gd name="T48" fmla="*/ 0 w 39"/>
              <a:gd name="T49" fmla="*/ 0 h 17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171"/>
              <a:gd name="T77" fmla="*/ 39 w 39"/>
              <a:gd name="T78" fmla="*/ 171 h 17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171">
                <a:moveTo>
                  <a:pt x="0" y="0"/>
                </a:moveTo>
                <a:lnTo>
                  <a:pt x="3" y="5"/>
                </a:lnTo>
                <a:lnTo>
                  <a:pt x="6" y="17"/>
                </a:lnTo>
                <a:lnTo>
                  <a:pt x="10" y="34"/>
                </a:lnTo>
                <a:lnTo>
                  <a:pt x="9" y="51"/>
                </a:lnTo>
                <a:lnTo>
                  <a:pt x="4" y="66"/>
                </a:lnTo>
                <a:lnTo>
                  <a:pt x="1" y="81"/>
                </a:lnTo>
                <a:lnTo>
                  <a:pt x="4" y="97"/>
                </a:lnTo>
                <a:lnTo>
                  <a:pt x="14" y="115"/>
                </a:lnTo>
                <a:lnTo>
                  <a:pt x="25" y="134"/>
                </a:lnTo>
                <a:lnTo>
                  <a:pt x="33" y="150"/>
                </a:lnTo>
                <a:lnTo>
                  <a:pt x="35" y="163"/>
                </a:lnTo>
                <a:lnTo>
                  <a:pt x="39" y="171"/>
                </a:lnTo>
                <a:lnTo>
                  <a:pt x="38" y="163"/>
                </a:lnTo>
                <a:lnTo>
                  <a:pt x="30" y="137"/>
                </a:lnTo>
                <a:lnTo>
                  <a:pt x="20" y="106"/>
                </a:lnTo>
                <a:lnTo>
                  <a:pt x="14" y="86"/>
                </a:lnTo>
                <a:lnTo>
                  <a:pt x="15" y="72"/>
                </a:lnTo>
                <a:lnTo>
                  <a:pt x="19" y="54"/>
                </a:lnTo>
                <a:lnTo>
                  <a:pt x="21" y="37"/>
                </a:lnTo>
                <a:lnTo>
                  <a:pt x="23" y="28"/>
                </a:lnTo>
                <a:lnTo>
                  <a:pt x="16" y="16"/>
                </a:lnTo>
                <a:lnTo>
                  <a:pt x="9" y="7"/>
                </a:lnTo>
                <a:lnTo>
                  <a:pt x="3" y="2"/>
                </a:lnTo>
                <a:lnTo>
                  <a:pt x="0" y="0"/>
                </a:lnTo>
                <a:close/>
              </a:path>
            </a:pathLst>
          </a:custGeom>
          <a:solidFill>
            <a:srgbClr val="FFFFFF"/>
          </a:solidFill>
          <a:ln w="9525">
            <a:solidFill>
              <a:srgbClr val="3333CC"/>
            </a:solidFill>
            <a:round/>
            <a:headEnd/>
            <a:tailEnd/>
          </a:ln>
        </p:spPr>
        <p:txBody>
          <a:bodyPr/>
          <a:lstStyle/>
          <a:p>
            <a:endParaRPr lang="de-CH"/>
          </a:p>
        </p:txBody>
      </p:sp>
      <p:sp>
        <p:nvSpPr>
          <p:cNvPr id="84040" name="Freeform 77"/>
          <p:cNvSpPr>
            <a:spLocks/>
          </p:cNvSpPr>
          <p:nvPr/>
        </p:nvSpPr>
        <p:spPr bwMode="auto">
          <a:xfrm flipH="1">
            <a:off x="7448724" y="3797275"/>
            <a:ext cx="19050" cy="34925"/>
          </a:xfrm>
          <a:custGeom>
            <a:avLst/>
            <a:gdLst>
              <a:gd name="T0" fmla="*/ 2147483647 w 26"/>
              <a:gd name="T1" fmla="*/ 0 h 83"/>
              <a:gd name="T2" fmla="*/ 2147483647 w 26"/>
              <a:gd name="T3" fmla="*/ 2147483647 h 83"/>
              <a:gd name="T4" fmla="*/ 2147483647 w 26"/>
              <a:gd name="T5" fmla="*/ 2147483647 h 83"/>
              <a:gd name="T6" fmla="*/ 2147483647 w 26"/>
              <a:gd name="T7" fmla="*/ 2147483647 h 83"/>
              <a:gd name="T8" fmla="*/ 2147483647 w 26"/>
              <a:gd name="T9" fmla="*/ 2147483647 h 83"/>
              <a:gd name="T10" fmla="*/ 2147483647 w 26"/>
              <a:gd name="T11" fmla="*/ 2147483647 h 83"/>
              <a:gd name="T12" fmla="*/ 2147483647 w 26"/>
              <a:gd name="T13" fmla="*/ 2147483647 h 83"/>
              <a:gd name="T14" fmla="*/ 2147483647 w 26"/>
              <a:gd name="T15" fmla="*/ 2147483647 h 83"/>
              <a:gd name="T16" fmla="*/ 2147483647 w 26"/>
              <a:gd name="T17" fmla="*/ 2147483647 h 83"/>
              <a:gd name="T18" fmla="*/ 2147483647 w 26"/>
              <a:gd name="T19" fmla="*/ 2147483647 h 83"/>
              <a:gd name="T20" fmla="*/ 2147483647 w 26"/>
              <a:gd name="T21" fmla="*/ 2147483647 h 83"/>
              <a:gd name="T22" fmla="*/ 2147483647 w 26"/>
              <a:gd name="T23" fmla="*/ 2147483647 h 83"/>
              <a:gd name="T24" fmla="*/ 2147483647 w 26"/>
              <a:gd name="T25" fmla="*/ 2147483647 h 83"/>
              <a:gd name="T26" fmla="*/ 2147483647 w 26"/>
              <a:gd name="T27" fmla="*/ 2147483647 h 83"/>
              <a:gd name="T28" fmla="*/ 0 w 26"/>
              <a:gd name="T29" fmla="*/ 2147483647 h 83"/>
              <a:gd name="T30" fmla="*/ 0 w 26"/>
              <a:gd name="T31" fmla="*/ 2147483647 h 83"/>
              <a:gd name="T32" fmla="*/ 2147483647 w 26"/>
              <a:gd name="T33" fmla="*/ 0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83"/>
              <a:gd name="T53" fmla="*/ 26 w 26"/>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83">
                <a:moveTo>
                  <a:pt x="3" y="0"/>
                </a:moveTo>
                <a:lnTo>
                  <a:pt x="8" y="9"/>
                </a:lnTo>
                <a:lnTo>
                  <a:pt x="14" y="27"/>
                </a:lnTo>
                <a:lnTo>
                  <a:pt x="20" y="49"/>
                </a:lnTo>
                <a:lnTo>
                  <a:pt x="24" y="69"/>
                </a:lnTo>
                <a:lnTo>
                  <a:pt x="25" y="75"/>
                </a:lnTo>
                <a:lnTo>
                  <a:pt x="26" y="80"/>
                </a:lnTo>
                <a:lnTo>
                  <a:pt x="26" y="83"/>
                </a:lnTo>
                <a:lnTo>
                  <a:pt x="25" y="82"/>
                </a:lnTo>
                <a:lnTo>
                  <a:pt x="20" y="72"/>
                </a:lnTo>
                <a:lnTo>
                  <a:pt x="13" y="55"/>
                </a:lnTo>
                <a:lnTo>
                  <a:pt x="6" y="37"/>
                </a:lnTo>
                <a:lnTo>
                  <a:pt x="3" y="27"/>
                </a:lnTo>
                <a:lnTo>
                  <a:pt x="1" y="19"/>
                </a:lnTo>
                <a:lnTo>
                  <a:pt x="0" y="10"/>
                </a:lnTo>
                <a:lnTo>
                  <a:pt x="0" y="3"/>
                </a:lnTo>
                <a:lnTo>
                  <a:pt x="3" y="0"/>
                </a:lnTo>
                <a:close/>
              </a:path>
            </a:pathLst>
          </a:custGeom>
          <a:solidFill>
            <a:srgbClr val="FFFFFF"/>
          </a:solidFill>
          <a:ln w="9525">
            <a:solidFill>
              <a:srgbClr val="3333CC"/>
            </a:solidFill>
            <a:round/>
            <a:headEnd/>
            <a:tailEnd/>
          </a:ln>
        </p:spPr>
        <p:txBody>
          <a:bodyPr/>
          <a:lstStyle/>
          <a:p>
            <a:endParaRPr lang="de-CH"/>
          </a:p>
        </p:txBody>
      </p:sp>
      <p:sp>
        <p:nvSpPr>
          <p:cNvPr id="84041" name="Freeform 78"/>
          <p:cNvSpPr>
            <a:spLocks/>
          </p:cNvSpPr>
          <p:nvPr/>
        </p:nvSpPr>
        <p:spPr bwMode="auto">
          <a:xfrm flipH="1">
            <a:off x="6758161" y="3782988"/>
            <a:ext cx="441325" cy="160337"/>
          </a:xfrm>
          <a:custGeom>
            <a:avLst/>
            <a:gdLst>
              <a:gd name="T0" fmla="*/ 2147483647 w 574"/>
              <a:gd name="T1" fmla="*/ 2147483647 h 386"/>
              <a:gd name="T2" fmla="*/ 2147483647 w 574"/>
              <a:gd name="T3" fmla="*/ 2147483647 h 386"/>
              <a:gd name="T4" fmla="*/ 2147483647 w 574"/>
              <a:gd name="T5" fmla="*/ 2147483647 h 386"/>
              <a:gd name="T6" fmla="*/ 2147483647 w 574"/>
              <a:gd name="T7" fmla="*/ 2147483647 h 386"/>
              <a:gd name="T8" fmla="*/ 2147483647 w 574"/>
              <a:gd name="T9" fmla="*/ 2147483647 h 386"/>
              <a:gd name="T10" fmla="*/ 2147483647 w 574"/>
              <a:gd name="T11" fmla="*/ 2147483647 h 386"/>
              <a:gd name="T12" fmla="*/ 2147483647 w 574"/>
              <a:gd name="T13" fmla="*/ 2147483647 h 386"/>
              <a:gd name="T14" fmla="*/ 2147483647 w 574"/>
              <a:gd name="T15" fmla="*/ 2147483647 h 386"/>
              <a:gd name="T16" fmla="*/ 2147483647 w 574"/>
              <a:gd name="T17" fmla="*/ 2147483647 h 386"/>
              <a:gd name="T18" fmla="*/ 2147483647 w 574"/>
              <a:gd name="T19" fmla="*/ 2147483647 h 386"/>
              <a:gd name="T20" fmla="*/ 2147483647 w 574"/>
              <a:gd name="T21" fmla="*/ 2147483647 h 386"/>
              <a:gd name="T22" fmla="*/ 2147483647 w 574"/>
              <a:gd name="T23" fmla="*/ 2147483647 h 386"/>
              <a:gd name="T24" fmla="*/ 2147483647 w 574"/>
              <a:gd name="T25" fmla="*/ 2147483647 h 386"/>
              <a:gd name="T26" fmla="*/ 2147483647 w 574"/>
              <a:gd name="T27" fmla="*/ 2147483647 h 386"/>
              <a:gd name="T28" fmla="*/ 2147483647 w 574"/>
              <a:gd name="T29" fmla="*/ 2147483647 h 386"/>
              <a:gd name="T30" fmla="*/ 2147483647 w 574"/>
              <a:gd name="T31" fmla="*/ 2147483647 h 386"/>
              <a:gd name="T32" fmla="*/ 2147483647 w 574"/>
              <a:gd name="T33" fmla="*/ 2147483647 h 386"/>
              <a:gd name="T34" fmla="*/ 2147483647 w 574"/>
              <a:gd name="T35" fmla="*/ 2147483647 h 386"/>
              <a:gd name="T36" fmla="*/ 2147483647 w 574"/>
              <a:gd name="T37" fmla="*/ 2147483647 h 386"/>
              <a:gd name="T38" fmla="*/ 2147483647 w 574"/>
              <a:gd name="T39" fmla="*/ 2147483647 h 386"/>
              <a:gd name="T40" fmla="*/ 2147483647 w 574"/>
              <a:gd name="T41" fmla="*/ 2147483647 h 386"/>
              <a:gd name="T42" fmla="*/ 2147483647 w 574"/>
              <a:gd name="T43" fmla="*/ 2147483647 h 386"/>
              <a:gd name="T44" fmla="*/ 2147483647 w 574"/>
              <a:gd name="T45" fmla="*/ 2147483647 h 386"/>
              <a:gd name="T46" fmla="*/ 2147483647 w 574"/>
              <a:gd name="T47" fmla="*/ 2147483647 h 386"/>
              <a:gd name="T48" fmla="*/ 2147483647 w 574"/>
              <a:gd name="T49" fmla="*/ 2147483647 h 386"/>
              <a:gd name="T50" fmla="*/ 2147483647 w 574"/>
              <a:gd name="T51" fmla="*/ 2147483647 h 386"/>
              <a:gd name="T52" fmla="*/ 2147483647 w 574"/>
              <a:gd name="T53" fmla="*/ 2147483647 h 386"/>
              <a:gd name="T54" fmla="*/ 2147483647 w 574"/>
              <a:gd name="T55" fmla="*/ 2147483647 h 386"/>
              <a:gd name="T56" fmla="*/ 2147483647 w 574"/>
              <a:gd name="T57" fmla="*/ 2147483647 h 386"/>
              <a:gd name="T58" fmla="*/ 2147483647 w 574"/>
              <a:gd name="T59" fmla="*/ 2147483647 h 386"/>
              <a:gd name="T60" fmla="*/ 2147483647 w 574"/>
              <a:gd name="T61" fmla="*/ 2147483647 h 386"/>
              <a:gd name="T62" fmla="*/ 2147483647 w 574"/>
              <a:gd name="T63" fmla="*/ 2147483647 h 386"/>
              <a:gd name="T64" fmla="*/ 2147483647 w 574"/>
              <a:gd name="T65" fmla="*/ 2147483647 h 386"/>
              <a:gd name="T66" fmla="*/ 2147483647 w 574"/>
              <a:gd name="T67" fmla="*/ 2147483647 h 386"/>
              <a:gd name="T68" fmla="*/ 2147483647 w 574"/>
              <a:gd name="T69" fmla="*/ 2147483647 h 386"/>
              <a:gd name="T70" fmla="*/ 2147483647 w 574"/>
              <a:gd name="T71" fmla="*/ 2147483647 h 386"/>
              <a:gd name="T72" fmla="*/ 2147483647 w 574"/>
              <a:gd name="T73" fmla="*/ 2147483647 h 386"/>
              <a:gd name="T74" fmla="*/ 2147483647 w 574"/>
              <a:gd name="T75" fmla="*/ 2147483647 h 386"/>
              <a:gd name="T76" fmla="*/ 2147483647 w 574"/>
              <a:gd name="T77" fmla="*/ 2147483647 h 386"/>
              <a:gd name="T78" fmla="*/ 2147483647 w 574"/>
              <a:gd name="T79" fmla="*/ 2147483647 h 386"/>
              <a:gd name="T80" fmla="*/ 2147483647 w 574"/>
              <a:gd name="T81" fmla="*/ 2147483647 h 386"/>
              <a:gd name="T82" fmla="*/ 2147483647 w 574"/>
              <a:gd name="T83" fmla="*/ 2147483647 h 386"/>
              <a:gd name="T84" fmla="*/ 2147483647 w 574"/>
              <a:gd name="T85" fmla="*/ 2147483647 h 386"/>
              <a:gd name="T86" fmla="*/ 2147483647 w 574"/>
              <a:gd name="T87" fmla="*/ 2147483647 h 386"/>
              <a:gd name="T88" fmla="*/ 2147483647 w 574"/>
              <a:gd name="T89" fmla="*/ 2147483647 h 386"/>
              <a:gd name="T90" fmla="*/ 2147483647 w 574"/>
              <a:gd name="T91" fmla="*/ 2147483647 h 386"/>
              <a:gd name="T92" fmla="*/ 2147483647 w 574"/>
              <a:gd name="T93" fmla="*/ 2147483647 h 386"/>
              <a:gd name="T94" fmla="*/ 2147483647 w 574"/>
              <a:gd name="T95" fmla="*/ 2147483647 h 386"/>
              <a:gd name="T96" fmla="*/ 2147483647 w 574"/>
              <a:gd name="T97" fmla="*/ 2147483647 h 386"/>
              <a:gd name="T98" fmla="*/ 2147483647 w 574"/>
              <a:gd name="T99" fmla="*/ 2147483647 h 386"/>
              <a:gd name="T100" fmla="*/ 2147483647 w 574"/>
              <a:gd name="T101" fmla="*/ 2147483647 h 386"/>
              <a:gd name="T102" fmla="*/ 2147483647 w 574"/>
              <a:gd name="T103" fmla="*/ 2147483647 h 386"/>
              <a:gd name="T104" fmla="*/ 2147483647 w 574"/>
              <a:gd name="T105" fmla="*/ 2147483647 h 386"/>
              <a:gd name="T106" fmla="*/ 2147483647 w 574"/>
              <a:gd name="T107" fmla="*/ 2147483647 h 386"/>
              <a:gd name="T108" fmla="*/ 2147483647 w 574"/>
              <a:gd name="T109" fmla="*/ 2147483647 h 386"/>
              <a:gd name="T110" fmla="*/ 2147483647 w 574"/>
              <a:gd name="T111" fmla="*/ 2147483647 h 3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4"/>
              <a:gd name="T169" fmla="*/ 0 h 386"/>
              <a:gd name="T170" fmla="*/ 574 w 574"/>
              <a:gd name="T171" fmla="*/ 386 h 3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4" h="386">
                <a:moveTo>
                  <a:pt x="447" y="292"/>
                </a:moveTo>
                <a:lnTo>
                  <a:pt x="440" y="285"/>
                </a:lnTo>
                <a:lnTo>
                  <a:pt x="438" y="279"/>
                </a:lnTo>
                <a:lnTo>
                  <a:pt x="435" y="276"/>
                </a:lnTo>
                <a:lnTo>
                  <a:pt x="432" y="273"/>
                </a:lnTo>
                <a:lnTo>
                  <a:pt x="424" y="270"/>
                </a:lnTo>
                <a:lnTo>
                  <a:pt x="419" y="268"/>
                </a:lnTo>
                <a:lnTo>
                  <a:pt x="416" y="266"/>
                </a:lnTo>
                <a:lnTo>
                  <a:pt x="413" y="264"/>
                </a:lnTo>
                <a:lnTo>
                  <a:pt x="408" y="258"/>
                </a:lnTo>
                <a:lnTo>
                  <a:pt x="404" y="258"/>
                </a:lnTo>
                <a:lnTo>
                  <a:pt x="401" y="260"/>
                </a:lnTo>
                <a:lnTo>
                  <a:pt x="398" y="258"/>
                </a:lnTo>
                <a:lnTo>
                  <a:pt x="393" y="256"/>
                </a:lnTo>
                <a:lnTo>
                  <a:pt x="386" y="253"/>
                </a:lnTo>
                <a:lnTo>
                  <a:pt x="380" y="249"/>
                </a:lnTo>
                <a:lnTo>
                  <a:pt x="375" y="243"/>
                </a:lnTo>
                <a:lnTo>
                  <a:pt x="369" y="235"/>
                </a:lnTo>
                <a:lnTo>
                  <a:pt x="354" y="223"/>
                </a:lnTo>
                <a:lnTo>
                  <a:pt x="335" y="206"/>
                </a:lnTo>
                <a:lnTo>
                  <a:pt x="312" y="187"/>
                </a:lnTo>
                <a:lnTo>
                  <a:pt x="289" y="167"/>
                </a:lnTo>
                <a:lnTo>
                  <a:pt x="267" y="149"/>
                </a:lnTo>
                <a:lnTo>
                  <a:pt x="247" y="133"/>
                </a:lnTo>
                <a:lnTo>
                  <a:pt x="233" y="122"/>
                </a:lnTo>
                <a:lnTo>
                  <a:pt x="223" y="114"/>
                </a:lnTo>
                <a:lnTo>
                  <a:pt x="213" y="107"/>
                </a:lnTo>
                <a:lnTo>
                  <a:pt x="205" y="99"/>
                </a:lnTo>
                <a:lnTo>
                  <a:pt x="198" y="92"/>
                </a:lnTo>
                <a:lnTo>
                  <a:pt x="191" y="87"/>
                </a:lnTo>
                <a:lnTo>
                  <a:pt x="188" y="82"/>
                </a:lnTo>
                <a:lnTo>
                  <a:pt x="185" y="77"/>
                </a:lnTo>
                <a:lnTo>
                  <a:pt x="185" y="75"/>
                </a:lnTo>
                <a:lnTo>
                  <a:pt x="188" y="71"/>
                </a:lnTo>
                <a:lnTo>
                  <a:pt x="191" y="68"/>
                </a:lnTo>
                <a:lnTo>
                  <a:pt x="193" y="64"/>
                </a:lnTo>
                <a:lnTo>
                  <a:pt x="193" y="61"/>
                </a:lnTo>
                <a:lnTo>
                  <a:pt x="190" y="60"/>
                </a:lnTo>
                <a:lnTo>
                  <a:pt x="186" y="60"/>
                </a:lnTo>
                <a:lnTo>
                  <a:pt x="181" y="62"/>
                </a:lnTo>
                <a:lnTo>
                  <a:pt x="176" y="64"/>
                </a:lnTo>
                <a:lnTo>
                  <a:pt x="171" y="65"/>
                </a:lnTo>
                <a:lnTo>
                  <a:pt x="168" y="65"/>
                </a:lnTo>
                <a:lnTo>
                  <a:pt x="163" y="65"/>
                </a:lnTo>
                <a:lnTo>
                  <a:pt x="161" y="65"/>
                </a:lnTo>
                <a:lnTo>
                  <a:pt x="161" y="62"/>
                </a:lnTo>
                <a:lnTo>
                  <a:pt x="160" y="55"/>
                </a:lnTo>
                <a:lnTo>
                  <a:pt x="157" y="47"/>
                </a:lnTo>
                <a:lnTo>
                  <a:pt x="155" y="40"/>
                </a:lnTo>
                <a:lnTo>
                  <a:pt x="152" y="36"/>
                </a:lnTo>
                <a:lnTo>
                  <a:pt x="149" y="36"/>
                </a:lnTo>
                <a:lnTo>
                  <a:pt x="145" y="37"/>
                </a:lnTo>
                <a:lnTo>
                  <a:pt x="139" y="38"/>
                </a:lnTo>
                <a:lnTo>
                  <a:pt x="135" y="43"/>
                </a:lnTo>
                <a:lnTo>
                  <a:pt x="126" y="53"/>
                </a:lnTo>
                <a:lnTo>
                  <a:pt x="119" y="65"/>
                </a:lnTo>
                <a:lnTo>
                  <a:pt x="113" y="71"/>
                </a:lnTo>
                <a:lnTo>
                  <a:pt x="111" y="73"/>
                </a:lnTo>
                <a:lnTo>
                  <a:pt x="110" y="74"/>
                </a:lnTo>
                <a:lnTo>
                  <a:pt x="107" y="74"/>
                </a:lnTo>
                <a:lnTo>
                  <a:pt x="101" y="72"/>
                </a:lnTo>
                <a:lnTo>
                  <a:pt x="98" y="66"/>
                </a:lnTo>
                <a:lnTo>
                  <a:pt x="100" y="54"/>
                </a:lnTo>
                <a:lnTo>
                  <a:pt x="98" y="42"/>
                </a:lnTo>
                <a:lnTo>
                  <a:pt x="91" y="31"/>
                </a:lnTo>
                <a:lnTo>
                  <a:pt x="82" y="27"/>
                </a:lnTo>
                <a:lnTo>
                  <a:pt x="71" y="22"/>
                </a:lnTo>
                <a:lnTo>
                  <a:pt x="56" y="17"/>
                </a:lnTo>
                <a:lnTo>
                  <a:pt x="41" y="11"/>
                </a:lnTo>
                <a:lnTo>
                  <a:pt x="25" y="7"/>
                </a:lnTo>
                <a:lnTo>
                  <a:pt x="13" y="3"/>
                </a:lnTo>
                <a:lnTo>
                  <a:pt x="4" y="1"/>
                </a:lnTo>
                <a:lnTo>
                  <a:pt x="0" y="0"/>
                </a:lnTo>
                <a:lnTo>
                  <a:pt x="2" y="4"/>
                </a:lnTo>
                <a:lnTo>
                  <a:pt x="4" y="15"/>
                </a:lnTo>
                <a:lnTo>
                  <a:pt x="10" y="28"/>
                </a:lnTo>
                <a:lnTo>
                  <a:pt x="19" y="42"/>
                </a:lnTo>
                <a:lnTo>
                  <a:pt x="29" y="49"/>
                </a:lnTo>
                <a:lnTo>
                  <a:pt x="34" y="46"/>
                </a:lnTo>
                <a:lnTo>
                  <a:pt x="38" y="40"/>
                </a:lnTo>
                <a:lnTo>
                  <a:pt x="48" y="36"/>
                </a:lnTo>
                <a:lnTo>
                  <a:pt x="59" y="43"/>
                </a:lnTo>
                <a:lnTo>
                  <a:pt x="68" y="64"/>
                </a:lnTo>
                <a:lnTo>
                  <a:pt x="73" y="87"/>
                </a:lnTo>
                <a:lnTo>
                  <a:pt x="76" y="101"/>
                </a:lnTo>
                <a:lnTo>
                  <a:pt x="76" y="120"/>
                </a:lnTo>
                <a:lnTo>
                  <a:pt x="77" y="146"/>
                </a:lnTo>
                <a:lnTo>
                  <a:pt x="81" y="172"/>
                </a:lnTo>
                <a:lnTo>
                  <a:pt x="90" y="186"/>
                </a:lnTo>
                <a:lnTo>
                  <a:pt x="101" y="189"/>
                </a:lnTo>
                <a:lnTo>
                  <a:pt x="112" y="184"/>
                </a:lnTo>
                <a:lnTo>
                  <a:pt x="121" y="169"/>
                </a:lnTo>
                <a:lnTo>
                  <a:pt x="126" y="148"/>
                </a:lnTo>
                <a:lnTo>
                  <a:pt x="129" y="132"/>
                </a:lnTo>
                <a:lnTo>
                  <a:pt x="131" y="120"/>
                </a:lnTo>
                <a:lnTo>
                  <a:pt x="132" y="111"/>
                </a:lnTo>
                <a:lnTo>
                  <a:pt x="135" y="103"/>
                </a:lnTo>
                <a:lnTo>
                  <a:pt x="141" y="70"/>
                </a:lnTo>
                <a:lnTo>
                  <a:pt x="142" y="70"/>
                </a:lnTo>
                <a:lnTo>
                  <a:pt x="146" y="70"/>
                </a:lnTo>
                <a:lnTo>
                  <a:pt x="150" y="72"/>
                </a:lnTo>
                <a:lnTo>
                  <a:pt x="151" y="76"/>
                </a:lnTo>
                <a:lnTo>
                  <a:pt x="152" y="77"/>
                </a:lnTo>
                <a:lnTo>
                  <a:pt x="154" y="79"/>
                </a:lnTo>
                <a:lnTo>
                  <a:pt x="157" y="83"/>
                </a:lnTo>
                <a:lnTo>
                  <a:pt x="161" y="86"/>
                </a:lnTo>
                <a:lnTo>
                  <a:pt x="157" y="94"/>
                </a:lnTo>
                <a:lnTo>
                  <a:pt x="152" y="107"/>
                </a:lnTo>
                <a:lnTo>
                  <a:pt x="149" y="119"/>
                </a:lnTo>
                <a:lnTo>
                  <a:pt x="147" y="130"/>
                </a:lnTo>
                <a:lnTo>
                  <a:pt x="147" y="140"/>
                </a:lnTo>
                <a:lnTo>
                  <a:pt x="149" y="150"/>
                </a:lnTo>
                <a:lnTo>
                  <a:pt x="150" y="155"/>
                </a:lnTo>
                <a:lnTo>
                  <a:pt x="150" y="157"/>
                </a:lnTo>
                <a:lnTo>
                  <a:pt x="151" y="151"/>
                </a:lnTo>
                <a:lnTo>
                  <a:pt x="154" y="137"/>
                </a:lnTo>
                <a:lnTo>
                  <a:pt x="156" y="120"/>
                </a:lnTo>
                <a:lnTo>
                  <a:pt x="161" y="108"/>
                </a:lnTo>
                <a:lnTo>
                  <a:pt x="164" y="104"/>
                </a:lnTo>
                <a:lnTo>
                  <a:pt x="166" y="100"/>
                </a:lnTo>
                <a:lnTo>
                  <a:pt x="170" y="97"/>
                </a:lnTo>
                <a:lnTo>
                  <a:pt x="173" y="95"/>
                </a:lnTo>
                <a:lnTo>
                  <a:pt x="176" y="98"/>
                </a:lnTo>
                <a:lnTo>
                  <a:pt x="180" y="101"/>
                </a:lnTo>
                <a:lnTo>
                  <a:pt x="181" y="103"/>
                </a:lnTo>
                <a:lnTo>
                  <a:pt x="183" y="104"/>
                </a:lnTo>
                <a:lnTo>
                  <a:pt x="357" y="245"/>
                </a:lnTo>
                <a:lnTo>
                  <a:pt x="360" y="246"/>
                </a:lnTo>
                <a:lnTo>
                  <a:pt x="365" y="249"/>
                </a:lnTo>
                <a:lnTo>
                  <a:pt x="366" y="253"/>
                </a:lnTo>
                <a:lnTo>
                  <a:pt x="361" y="257"/>
                </a:lnTo>
                <a:lnTo>
                  <a:pt x="355" y="260"/>
                </a:lnTo>
                <a:lnTo>
                  <a:pt x="349" y="263"/>
                </a:lnTo>
                <a:lnTo>
                  <a:pt x="342" y="267"/>
                </a:lnTo>
                <a:lnTo>
                  <a:pt x="336" y="270"/>
                </a:lnTo>
                <a:lnTo>
                  <a:pt x="332" y="273"/>
                </a:lnTo>
                <a:lnTo>
                  <a:pt x="330" y="275"/>
                </a:lnTo>
                <a:lnTo>
                  <a:pt x="331" y="276"/>
                </a:lnTo>
                <a:lnTo>
                  <a:pt x="335" y="275"/>
                </a:lnTo>
                <a:lnTo>
                  <a:pt x="341" y="273"/>
                </a:lnTo>
                <a:lnTo>
                  <a:pt x="349" y="272"/>
                </a:lnTo>
                <a:lnTo>
                  <a:pt x="356" y="270"/>
                </a:lnTo>
                <a:lnTo>
                  <a:pt x="362" y="268"/>
                </a:lnTo>
                <a:lnTo>
                  <a:pt x="369" y="266"/>
                </a:lnTo>
                <a:lnTo>
                  <a:pt x="374" y="265"/>
                </a:lnTo>
                <a:lnTo>
                  <a:pt x="376" y="264"/>
                </a:lnTo>
                <a:lnTo>
                  <a:pt x="378" y="264"/>
                </a:lnTo>
                <a:lnTo>
                  <a:pt x="380" y="265"/>
                </a:lnTo>
                <a:lnTo>
                  <a:pt x="386" y="267"/>
                </a:lnTo>
                <a:lnTo>
                  <a:pt x="391" y="270"/>
                </a:lnTo>
                <a:lnTo>
                  <a:pt x="391" y="275"/>
                </a:lnTo>
                <a:lnTo>
                  <a:pt x="389" y="279"/>
                </a:lnTo>
                <a:lnTo>
                  <a:pt x="390" y="280"/>
                </a:lnTo>
                <a:lnTo>
                  <a:pt x="394" y="280"/>
                </a:lnTo>
                <a:lnTo>
                  <a:pt x="404" y="277"/>
                </a:lnTo>
                <a:lnTo>
                  <a:pt x="415" y="277"/>
                </a:lnTo>
                <a:lnTo>
                  <a:pt x="424" y="283"/>
                </a:lnTo>
                <a:lnTo>
                  <a:pt x="430" y="289"/>
                </a:lnTo>
                <a:lnTo>
                  <a:pt x="432" y="292"/>
                </a:lnTo>
                <a:lnTo>
                  <a:pt x="570" y="386"/>
                </a:lnTo>
                <a:lnTo>
                  <a:pt x="574" y="378"/>
                </a:lnTo>
                <a:lnTo>
                  <a:pt x="569" y="375"/>
                </a:lnTo>
                <a:lnTo>
                  <a:pt x="555" y="366"/>
                </a:lnTo>
                <a:lnTo>
                  <a:pt x="536" y="354"/>
                </a:lnTo>
                <a:lnTo>
                  <a:pt x="515" y="339"/>
                </a:lnTo>
                <a:lnTo>
                  <a:pt x="492" y="324"/>
                </a:lnTo>
                <a:lnTo>
                  <a:pt x="472" y="310"/>
                </a:lnTo>
                <a:lnTo>
                  <a:pt x="455" y="299"/>
                </a:lnTo>
                <a:lnTo>
                  <a:pt x="447" y="292"/>
                </a:lnTo>
                <a:close/>
              </a:path>
            </a:pathLst>
          </a:custGeom>
          <a:solidFill>
            <a:srgbClr val="FFFFFF"/>
          </a:solidFill>
          <a:ln w="9525">
            <a:solidFill>
              <a:srgbClr val="3333CC"/>
            </a:solidFill>
            <a:round/>
            <a:headEnd/>
            <a:tailEnd/>
          </a:ln>
        </p:spPr>
        <p:txBody>
          <a:bodyPr/>
          <a:lstStyle/>
          <a:p>
            <a:endParaRPr lang="de-CH"/>
          </a:p>
        </p:txBody>
      </p:sp>
      <p:sp>
        <p:nvSpPr>
          <p:cNvPr id="84042" name="Freeform 79"/>
          <p:cNvSpPr>
            <a:spLocks/>
          </p:cNvSpPr>
          <p:nvPr/>
        </p:nvSpPr>
        <p:spPr bwMode="auto">
          <a:xfrm flipH="1">
            <a:off x="7137574" y="4083025"/>
            <a:ext cx="153987" cy="96838"/>
          </a:xfrm>
          <a:custGeom>
            <a:avLst/>
            <a:gdLst>
              <a:gd name="T0" fmla="*/ 2147483647 w 202"/>
              <a:gd name="T1" fmla="*/ 2147483647 h 238"/>
              <a:gd name="T2" fmla="*/ 2147483647 w 202"/>
              <a:gd name="T3" fmla="*/ 2147483647 h 238"/>
              <a:gd name="T4" fmla="*/ 2147483647 w 202"/>
              <a:gd name="T5" fmla="*/ 2147483647 h 238"/>
              <a:gd name="T6" fmla="*/ 2147483647 w 202"/>
              <a:gd name="T7" fmla="*/ 2147483647 h 238"/>
              <a:gd name="T8" fmla="*/ 2147483647 w 202"/>
              <a:gd name="T9" fmla="*/ 2147483647 h 238"/>
              <a:gd name="T10" fmla="*/ 2147483647 w 202"/>
              <a:gd name="T11" fmla="*/ 2147483647 h 238"/>
              <a:gd name="T12" fmla="*/ 2147483647 w 202"/>
              <a:gd name="T13" fmla="*/ 2147483647 h 238"/>
              <a:gd name="T14" fmla="*/ 2147483647 w 202"/>
              <a:gd name="T15" fmla="*/ 2147483647 h 238"/>
              <a:gd name="T16" fmla="*/ 2147483647 w 202"/>
              <a:gd name="T17" fmla="*/ 2147483647 h 238"/>
              <a:gd name="T18" fmla="*/ 2147483647 w 202"/>
              <a:gd name="T19" fmla="*/ 2147483647 h 238"/>
              <a:gd name="T20" fmla="*/ 2147483647 w 202"/>
              <a:gd name="T21" fmla="*/ 2147483647 h 238"/>
              <a:gd name="T22" fmla="*/ 2147483647 w 202"/>
              <a:gd name="T23" fmla="*/ 2147483647 h 238"/>
              <a:gd name="T24" fmla="*/ 2147483647 w 202"/>
              <a:gd name="T25" fmla="*/ 2147483647 h 238"/>
              <a:gd name="T26" fmla="*/ 2147483647 w 202"/>
              <a:gd name="T27" fmla="*/ 2147483647 h 238"/>
              <a:gd name="T28" fmla="*/ 2147483647 w 202"/>
              <a:gd name="T29" fmla="*/ 2147483647 h 238"/>
              <a:gd name="T30" fmla="*/ 2147483647 w 202"/>
              <a:gd name="T31" fmla="*/ 2147483647 h 238"/>
              <a:gd name="T32" fmla="*/ 2147483647 w 202"/>
              <a:gd name="T33" fmla="*/ 2147483647 h 238"/>
              <a:gd name="T34" fmla="*/ 2147483647 w 202"/>
              <a:gd name="T35" fmla="*/ 2147483647 h 238"/>
              <a:gd name="T36" fmla="*/ 2147483647 w 202"/>
              <a:gd name="T37" fmla="*/ 2147483647 h 238"/>
              <a:gd name="T38" fmla="*/ 2147483647 w 202"/>
              <a:gd name="T39" fmla="*/ 2147483647 h 238"/>
              <a:gd name="T40" fmla="*/ 2147483647 w 202"/>
              <a:gd name="T41" fmla="*/ 2147483647 h 238"/>
              <a:gd name="T42" fmla="*/ 2147483647 w 202"/>
              <a:gd name="T43" fmla="*/ 2147483647 h 238"/>
              <a:gd name="T44" fmla="*/ 2147483647 w 202"/>
              <a:gd name="T45" fmla="*/ 2147483647 h 238"/>
              <a:gd name="T46" fmla="*/ 2147483647 w 202"/>
              <a:gd name="T47" fmla="*/ 2147483647 h 238"/>
              <a:gd name="T48" fmla="*/ 2147483647 w 202"/>
              <a:gd name="T49" fmla="*/ 2147483647 h 238"/>
              <a:gd name="T50" fmla="*/ 2147483647 w 202"/>
              <a:gd name="T51" fmla="*/ 2147483647 h 238"/>
              <a:gd name="T52" fmla="*/ 2147483647 w 202"/>
              <a:gd name="T53" fmla="*/ 2147483647 h 238"/>
              <a:gd name="T54" fmla="*/ 2147483647 w 202"/>
              <a:gd name="T55" fmla="*/ 2147483647 h 238"/>
              <a:gd name="T56" fmla="*/ 2147483647 w 202"/>
              <a:gd name="T57" fmla="*/ 2147483647 h 238"/>
              <a:gd name="T58" fmla="*/ 2147483647 w 202"/>
              <a:gd name="T59" fmla="*/ 2147483647 h 238"/>
              <a:gd name="T60" fmla="*/ 2147483647 w 202"/>
              <a:gd name="T61" fmla="*/ 2147483647 h 238"/>
              <a:gd name="T62" fmla="*/ 0 w 202"/>
              <a:gd name="T63" fmla="*/ 2147483647 h 238"/>
              <a:gd name="T64" fmla="*/ 2147483647 w 202"/>
              <a:gd name="T65" fmla="*/ 2147483647 h 238"/>
              <a:gd name="T66" fmla="*/ 2147483647 w 202"/>
              <a:gd name="T67" fmla="*/ 2147483647 h 238"/>
              <a:gd name="T68" fmla="*/ 2147483647 w 202"/>
              <a:gd name="T69" fmla="*/ 2147483647 h 238"/>
              <a:gd name="T70" fmla="*/ 2147483647 w 202"/>
              <a:gd name="T71" fmla="*/ 2147483647 h 238"/>
              <a:gd name="T72" fmla="*/ 2147483647 w 202"/>
              <a:gd name="T73" fmla="*/ 2147483647 h 238"/>
              <a:gd name="T74" fmla="*/ 2147483647 w 202"/>
              <a:gd name="T75" fmla="*/ 2147483647 h 238"/>
              <a:gd name="T76" fmla="*/ 2147483647 w 202"/>
              <a:gd name="T77" fmla="*/ 2147483647 h 238"/>
              <a:gd name="T78" fmla="*/ 2147483647 w 202"/>
              <a:gd name="T79" fmla="*/ 2147483647 h 238"/>
              <a:gd name="T80" fmla="*/ 2147483647 w 202"/>
              <a:gd name="T81" fmla="*/ 2147483647 h 238"/>
              <a:gd name="T82" fmla="*/ 2147483647 w 202"/>
              <a:gd name="T83" fmla="*/ 2147483647 h 238"/>
              <a:gd name="T84" fmla="*/ 2147483647 w 202"/>
              <a:gd name="T85" fmla="*/ 2147483647 h 2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2"/>
              <a:gd name="T130" fmla="*/ 0 h 238"/>
              <a:gd name="T131" fmla="*/ 202 w 202"/>
              <a:gd name="T132" fmla="*/ 238 h 2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2" h="238">
                <a:moveTo>
                  <a:pt x="194" y="50"/>
                </a:moveTo>
                <a:lnTo>
                  <a:pt x="196" y="34"/>
                </a:lnTo>
                <a:lnTo>
                  <a:pt x="199" y="18"/>
                </a:lnTo>
                <a:lnTo>
                  <a:pt x="201" y="6"/>
                </a:lnTo>
                <a:lnTo>
                  <a:pt x="202" y="0"/>
                </a:lnTo>
                <a:lnTo>
                  <a:pt x="199" y="7"/>
                </a:lnTo>
                <a:lnTo>
                  <a:pt x="187" y="22"/>
                </a:lnTo>
                <a:lnTo>
                  <a:pt x="171" y="45"/>
                </a:lnTo>
                <a:lnTo>
                  <a:pt x="153" y="72"/>
                </a:lnTo>
                <a:lnTo>
                  <a:pt x="134" y="99"/>
                </a:lnTo>
                <a:lnTo>
                  <a:pt x="118" y="122"/>
                </a:lnTo>
                <a:lnTo>
                  <a:pt x="105" y="141"/>
                </a:lnTo>
                <a:lnTo>
                  <a:pt x="100" y="149"/>
                </a:lnTo>
                <a:lnTo>
                  <a:pt x="99" y="154"/>
                </a:lnTo>
                <a:lnTo>
                  <a:pt x="102" y="154"/>
                </a:lnTo>
                <a:lnTo>
                  <a:pt x="108" y="151"/>
                </a:lnTo>
                <a:lnTo>
                  <a:pt x="121" y="142"/>
                </a:lnTo>
                <a:lnTo>
                  <a:pt x="128" y="134"/>
                </a:lnTo>
                <a:lnTo>
                  <a:pt x="138" y="124"/>
                </a:lnTo>
                <a:lnTo>
                  <a:pt x="148" y="111"/>
                </a:lnTo>
                <a:lnTo>
                  <a:pt x="160" y="98"/>
                </a:lnTo>
                <a:lnTo>
                  <a:pt x="170" y="85"/>
                </a:lnTo>
                <a:lnTo>
                  <a:pt x="178" y="74"/>
                </a:lnTo>
                <a:lnTo>
                  <a:pt x="186" y="64"/>
                </a:lnTo>
                <a:lnTo>
                  <a:pt x="191" y="58"/>
                </a:lnTo>
                <a:lnTo>
                  <a:pt x="186" y="73"/>
                </a:lnTo>
                <a:lnTo>
                  <a:pt x="181" y="90"/>
                </a:lnTo>
                <a:lnTo>
                  <a:pt x="175" y="109"/>
                </a:lnTo>
                <a:lnTo>
                  <a:pt x="168" y="127"/>
                </a:lnTo>
                <a:lnTo>
                  <a:pt x="160" y="145"/>
                </a:lnTo>
                <a:lnTo>
                  <a:pt x="152" y="154"/>
                </a:lnTo>
                <a:lnTo>
                  <a:pt x="144" y="157"/>
                </a:lnTo>
                <a:lnTo>
                  <a:pt x="138" y="159"/>
                </a:lnTo>
                <a:lnTo>
                  <a:pt x="133" y="162"/>
                </a:lnTo>
                <a:lnTo>
                  <a:pt x="123" y="165"/>
                </a:lnTo>
                <a:lnTo>
                  <a:pt x="111" y="168"/>
                </a:lnTo>
                <a:lnTo>
                  <a:pt x="95" y="171"/>
                </a:lnTo>
                <a:lnTo>
                  <a:pt x="82" y="175"/>
                </a:lnTo>
                <a:lnTo>
                  <a:pt x="69" y="179"/>
                </a:lnTo>
                <a:lnTo>
                  <a:pt x="60" y="183"/>
                </a:lnTo>
                <a:lnTo>
                  <a:pt x="55" y="186"/>
                </a:lnTo>
                <a:lnTo>
                  <a:pt x="55" y="188"/>
                </a:lnTo>
                <a:lnTo>
                  <a:pt x="59" y="189"/>
                </a:lnTo>
                <a:lnTo>
                  <a:pt x="65" y="190"/>
                </a:lnTo>
                <a:lnTo>
                  <a:pt x="74" y="190"/>
                </a:lnTo>
                <a:lnTo>
                  <a:pt x="85" y="189"/>
                </a:lnTo>
                <a:lnTo>
                  <a:pt x="98" y="188"/>
                </a:lnTo>
                <a:lnTo>
                  <a:pt x="113" y="187"/>
                </a:lnTo>
                <a:lnTo>
                  <a:pt x="128" y="186"/>
                </a:lnTo>
                <a:lnTo>
                  <a:pt x="141" y="186"/>
                </a:lnTo>
                <a:lnTo>
                  <a:pt x="146" y="188"/>
                </a:lnTo>
                <a:lnTo>
                  <a:pt x="144" y="192"/>
                </a:lnTo>
                <a:lnTo>
                  <a:pt x="138" y="197"/>
                </a:lnTo>
                <a:lnTo>
                  <a:pt x="129" y="203"/>
                </a:lnTo>
                <a:lnTo>
                  <a:pt x="117" y="210"/>
                </a:lnTo>
                <a:lnTo>
                  <a:pt x="104" y="215"/>
                </a:lnTo>
                <a:lnTo>
                  <a:pt x="90" y="219"/>
                </a:lnTo>
                <a:lnTo>
                  <a:pt x="75" y="222"/>
                </a:lnTo>
                <a:lnTo>
                  <a:pt x="58" y="224"/>
                </a:lnTo>
                <a:lnTo>
                  <a:pt x="39" y="228"/>
                </a:lnTo>
                <a:lnTo>
                  <a:pt x="23" y="230"/>
                </a:lnTo>
                <a:lnTo>
                  <a:pt x="9" y="233"/>
                </a:lnTo>
                <a:lnTo>
                  <a:pt x="1" y="234"/>
                </a:lnTo>
                <a:lnTo>
                  <a:pt x="0" y="236"/>
                </a:lnTo>
                <a:lnTo>
                  <a:pt x="7" y="237"/>
                </a:lnTo>
                <a:lnTo>
                  <a:pt x="21" y="238"/>
                </a:lnTo>
                <a:lnTo>
                  <a:pt x="36" y="238"/>
                </a:lnTo>
                <a:lnTo>
                  <a:pt x="51" y="238"/>
                </a:lnTo>
                <a:lnTo>
                  <a:pt x="67" y="237"/>
                </a:lnTo>
                <a:lnTo>
                  <a:pt x="80" y="237"/>
                </a:lnTo>
                <a:lnTo>
                  <a:pt x="94" y="236"/>
                </a:lnTo>
                <a:lnTo>
                  <a:pt x="105" y="236"/>
                </a:lnTo>
                <a:lnTo>
                  <a:pt x="117" y="235"/>
                </a:lnTo>
                <a:lnTo>
                  <a:pt x="127" y="234"/>
                </a:lnTo>
                <a:lnTo>
                  <a:pt x="137" y="232"/>
                </a:lnTo>
                <a:lnTo>
                  <a:pt x="147" y="230"/>
                </a:lnTo>
                <a:lnTo>
                  <a:pt x="156" y="226"/>
                </a:lnTo>
                <a:lnTo>
                  <a:pt x="163" y="223"/>
                </a:lnTo>
                <a:lnTo>
                  <a:pt x="170" y="221"/>
                </a:lnTo>
                <a:lnTo>
                  <a:pt x="175" y="220"/>
                </a:lnTo>
                <a:lnTo>
                  <a:pt x="176" y="219"/>
                </a:lnTo>
                <a:lnTo>
                  <a:pt x="195" y="46"/>
                </a:lnTo>
                <a:lnTo>
                  <a:pt x="195" y="47"/>
                </a:lnTo>
                <a:lnTo>
                  <a:pt x="194" y="49"/>
                </a:lnTo>
                <a:lnTo>
                  <a:pt x="194" y="50"/>
                </a:lnTo>
                <a:close/>
              </a:path>
            </a:pathLst>
          </a:custGeom>
          <a:solidFill>
            <a:srgbClr val="FFFFFF"/>
          </a:solidFill>
          <a:ln w="9525">
            <a:solidFill>
              <a:srgbClr val="3333CC"/>
            </a:solidFill>
            <a:round/>
            <a:headEnd/>
            <a:tailEnd/>
          </a:ln>
        </p:spPr>
        <p:txBody>
          <a:bodyPr/>
          <a:lstStyle/>
          <a:p>
            <a:endParaRPr lang="de-CH"/>
          </a:p>
        </p:txBody>
      </p:sp>
      <p:sp>
        <p:nvSpPr>
          <p:cNvPr id="84043" name="Freeform 80"/>
          <p:cNvSpPr>
            <a:spLocks/>
          </p:cNvSpPr>
          <p:nvPr/>
        </p:nvSpPr>
        <p:spPr bwMode="auto">
          <a:xfrm flipH="1">
            <a:off x="7186786" y="4386238"/>
            <a:ext cx="52388" cy="50800"/>
          </a:xfrm>
          <a:custGeom>
            <a:avLst/>
            <a:gdLst>
              <a:gd name="T0" fmla="*/ 2147483647 w 66"/>
              <a:gd name="T1" fmla="*/ 2147483647 h 124"/>
              <a:gd name="T2" fmla="*/ 2147483647 w 66"/>
              <a:gd name="T3" fmla="*/ 2147483647 h 124"/>
              <a:gd name="T4" fmla="*/ 2147483647 w 66"/>
              <a:gd name="T5" fmla="*/ 2147483647 h 124"/>
              <a:gd name="T6" fmla="*/ 2147483647 w 66"/>
              <a:gd name="T7" fmla="*/ 2147483647 h 124"/>
              <a:gd name="T8" fmla="*/ 2147483647 w 66"/>
              <a:gd name="T9" fmla="*/ 2147483647 h 124"/>
              <a:gd name="T10" fmla="*/ 2147483647 w 66"/>
              <a:gd name="T11" fmla="*/ 2147483647 h 124"/>
              <a:gd name="T12" fmla="*/ 2147483647 w 66"/>
              <a:gd name="T13" fmla="*/ 2147483647 h 124"/>
              <a:gd name="T14" fmla="*/ 2147483647 w 66"/>
              <a:gd name="T15" fmla="*/ 2147483647 h 124"/>
              <a:gd name="T16" fmla="*/ 2147483647 w 66"/>
              <a:gd name="T17" fmla="*/ 2147483647 h 124"/>
              <a:gd name="T18" fmla="*/ 2147483647 w 66"/>
              <a:gd name="T19" fmla="*/ 2147483647 h 124"/>
              <a:gd name="T20" fmla="*/ 2147483647 w 66"/>
              <a:gd name="T21" fmla="*/ 2147483647 h 124"/>
              <a:gd name="T22" fmla="*/ 2147483647 w 66"/>
              <a:gd name="T23" fmla="*/ 2147483647 h 124"/>
              <a:gd name="T24" fmla="*/ 2147483647 w 66"/>
              <a:gd name="T25" fmla="*/ 2147483647 h 124"/>
              <a:gd name="T26" fmla="*/ 2147483647 w 66"/>
              <a:gd name="T27" fmla="*/ 2147483647 h 124"/>
              <a:gd name="T28" fmla="*/ 2147483647 w 66"/>
              <a:gd name="T29" fmla="*/ 2147483647 h 124"/>
              <a:gd name="T30" fmla="*/ 2147483647 w 66"/>
              <a:gd name="T31" fmla="*/ 2147483647 h 124"/>
              <a:gd name="T32" fmla="*/ 0 w 66"/>
              <a:gd name="T33" fmla="*/ 2147483647 h 124"/>
              <a:gd name="T34" fmla="*/ 0 w 66"/>
              <a:gd name="T35" fmla="*/ 2147483647 h 124"/>
              <a:gd name="T36" fmla="*/ 2147483647 w 66"/>
              <a:gd name="T37" fmla="*/ 2147483647 h 124"/>
              <a:gd name="T38" fmla="*/ 2147483647 w 66"/>
              <a:gd name="T39" fmla="*/ 2147483647 h 124"/>
              <a:gd name="T40" fmla="*/ 2147483647 w 66"/>
              <a:gd name="T41" fmla="*/ 2147483647 h 124"/>
              <a:gd name="T42" fmla="*/ 2147483647 w 66"/>
              <a:gd name="T43" fmla="*/ 2147483647 h 124"/>
              <a:gd name="T44" fmla="*/ 2147483647 w 66"/>
              <a:gd name="T45" fmla="*/ 2147483647 h 124"/>
              <a:gd name="T46" fmla="*/ 2147483647 w 66"/>
              <a:gd name="T47" fmla="*/ 0 h 124"/>
              <a:gd name="T48" fmla="*/ 2147483647 w 66"/>
              <a:gd name="T49" fmla="*/ 2147483647 h 124"/>
              <a:gd name="T50" fmla="*/ 2147483647 w 66"/>
              <a:gd name="T51" fmla="*/ 2147483647 h 124"/>
              <a:gd name="T52" fmla="*/ 2147483647 w 66"/>
              <a:gd name="T53" fmla="*/ 2147483647 h 124"/>
              <a:gd name="T54" fmla="*/ 2147483647 w 66"/>
              <a:gd name="T55" fmla="*/ 2147483647 h 124"/>
              <a:gd name="T56" fmla="*/ 2147483647 w 66"/>
              <a:gd name="T57" fmla="*/ 2147483647 h 1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
              <a:gd name="T88" fmla="*/ 0 h 124"/>
              <a:gd name="T89" fmla="*/ 66 w 66"/>
              <a:gd name="T90" fmla="*/ 124 h 12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 h="124">
                <a:moveTo>
                  <a:pt x="46" y="45"/>
                </a:moveTo>
                <a:lnTo>
                  <a:pt x="49" y="53"/>
                </a:lnTo>
                <a:lnTo>
                  <a:pt x="58" y="71"/>
                </a:lnTo>
                <a:lnTo>
                  <a:pt x="66" y="92"/>
                </a:lnTo>
                <a:lnTo>
                  <a:pt x="63" y="110"/>
                </a:lnTo>
                <a:lnTo>
                  <a:pt x="58" y="115"/>
                </a:lnTo>
                <a:lnTo>
                  <a:pt x="53" y="120"/>
                </a:lnTo>
                <a:lnTo>
                  <a:pt x="48" y="123"/>
                </a:lnTo>
                <a:lnTo>
                  <a:pt x="43" y="124"/>
                </a:lnTo>
                <a:lnTo>
                  <a:pt x="37" y="123"/>
                </a:lnTo>
                <a:lnTo>
                  <a:pt x="32" y="121"/>
                </a:lnTo>
                <a:lnTo>
                  <a:pt x="27" y="116"/>
                </a:lnTo>
                <a:lnTo>
                  <a:pt x="22" y="111"/>
                </a:lnTo>
                <a:lnTo>
                  <a:pt x="15" y="104"/>
                </a:lnTo>
                <a:lnTo>
                  <a:pt x="9" y="94"/>
                </a:lnTo>
                <a:lnTo>
                  <a:pt x="4" y="81"/>
                </a:lnTo>
                <a:lnTo>
                  <a:pt x="0" y="58"/>
                </a:lnTo>
                <a:lnTo>
                  <a:pt x="0" y="40"/>
                </a:lnTo>
                <a:lnTo>
                  <a:pt x="4" y="26"/>
                </a:lnTo>
                <a:lnTo>
                  <a:pt x="8" y="17"/>
                </a:lnTo>
                <a:lnTo>
                  <a:pt x="9" y="11"/>
                </a:lnTo>
                <a:lnTo>
                  <a:pt x="10" y="5"/>
                </a:lnTo>
                <a:lnTo>
                  <a:pt x="14" y="1"/>
                </a:lnTo>
                <a:lnTo>
                  <a:pt x="20" y="0"/>
                </a:lnTo>
                <a:lnTo>
                  <a:pt x="28" y="7"/>
                </a:lnTo>
                <a:lnTo>
                  <a:pt x="34" y="16"/>
                </a:lnTo>
                <a:lnTo>
                  <a:pt x="39" y="25"/>
                </a:lnTo>
                <a:lnTo>
                  <a:pt x="42" y="34"/>
                </a:lnTo>
                <a:lnTo>
                  <a:pt x="46" y="45"/>
                </a:lnTo>
                <a:close/>
              </a:path>
            </a:pathLst>
          </a:custGeom>
          <a:solidFill>
            <a:srgbClr val="FFFFFF"/>
          </a:solidFill>
          <a:ln w="9525">
            <a:solidFill>
              <a:srgbClr val="3333CC"/>
            </a:solidFill>
            <a:round/>
            <a:headEnd/>
            <a:tailEnd/>
          </a:ln>
        </p:spPr>
        <p:txBody>
          <a:bodyPr/>
          <a:lstStyle/>
          <a:p>
            <a:endParaRPr lang="de-CH"/>
          </a:p>
        </p:txBody>
      </p:sp>
      <p:sp>
        <p:nvSpPr>
          <p:cNvPr id="84044" name="Freeform 81"/>
          <p:cNvSpPr>
            <a:spLocks/>
          </p:cNvSpPr>
          <p:nvPr/>
        </p:nvSpPr>
        <p:spPr bwMode="auto">
          <a:xfrm flipH="1">
            <a:off x="7332836" y="4392588"/>
            <a:ext cx="66675" cy="28575"/>
          </a:xfrm>
          <a:custGeom>
            <a:avLst/>
            <a:gdLst>
              <a:gd name="T0" fmla="*/ 2147483647 w 88"/>
              <a:gd name="T1" fmla="*/ 0 h 69"/>
              <a:gd name="T2" fmla="*/ 2147483647 w 88"/>
              <a:gd name="T3" fmla="*/ 2147483647 h 69"/>
              <a:gd name="T4" fmla="*/ 2147483647 w 88"/>
              <a:gd name="T5" fmla="*/ 2147483647 h 69"/>
              <a:gd name="T6" fmla="*/ 2147483647 w 88"/>
              <a:gd name="T7" fmla="*/ 2147483647 h 69"/>
              <a:gd name="T8" fmla="*/ 2147483647 w 88"/>
              <a:gd name="T9" fmla="*/ 2147483647 h 69"/>
              <a:gd name="T10" fmla="*/ 2147483647 w 88"/>
              <a:gd name="T11" fmla="*/ 2147483647 h 69"/>
              <a:gd name="T12" fmla="*/ 2147483647 w 88"/>
              <a:gd name="T13" fmla="*/ 2147483647 h 69"/>
              <a:gd name="T14" fmla="*/ 2147483647 w 88"/>
              <a:gd name="T15" fmla="*/ 2147483647 h 69"/>
              <a:gd name="T16" fmla="*/ 2147483647 w 88"/>
              <a:gd name="T17" fmla="*/ 2147483647 h 69"/>
              <a:gd name="T18" fmla="*/ 2147483647 w 88"/>
              <a:gd name="T19" fmla="*/ 2147483647 h 69"/>
              <a:gd name="T20" fmla="*/ 2147483647 w 88"/>
              <a:gd name="T21" fmla="*/ 2147483647 h 69"/>
              <a:gd name="T22" fmla="*/ 0 w 88"/>
              <a:gd name="T23" fmla="*/ 2147483647 h 69"/>
              <a:gd name="T24" fmla="*/ 2147483647 w 88"/>
              <a:gd name="T25" fmla="*/ 2147483647 h 69"/>
              <a:gd name="T26" fmla="*/ 2147483647 w 88"/>
              <a:gd name="T27" fmla="*/ 2147483647 h 69"/>
              <a:gd name="T28" fmla="*/ 2147483647 w 88"/>
              <a:gd name="T29" fmla="*/ 2147483647 h 69"/>
              <a:gd name="T30" fmla="*/ 2147483647 w 88"/>
              <a:gd name="T31" fmla="*/ 2147483647 h 69"/>
              <a:gd name="T32" fmla="*/ 2147483647 w 88"/>
              <a:gd name="T33" fmla="*/ 2147483647 h 69"/>
              <a:gd name="T34" fmla="*/ 2147483647 w 88"/>
              <a:gd name="T35" fmla="*/ 2147483647 h 69"/>
              <a:gd name="T36" fmla="*/ 2147483647 w 88"/>
              <a:gd name="T37" fmla="*/ 2147483647 h 69"/>
              <a:gd name="T38" fmla="*/ 2147483647 w 88"/>
              <a:gd name="T39" fmla="*/ 2147483647 h 69"/>
              <a:gd name="T40" fmla="*/ 2147483647 w 88"/>
              <a:gd name="T41" fmla="*/ 2147483647 h 69"/>
              <a:gd name="T42" fmla="*/ 2147483647 w 88"/>
              <a:gd name="T43" fmla="*/ 2147483647 h 69"/>
              <a:gd name="T44" fmla="*/ 2147483647 w 88"/>
              <a:gd name="T45" fmla="*/ 2147483647 h 69"/>
              <a:gd name="T46" fmla="*/ 2147483647 w 88"/>
              <a:gd name="T47" fmla="*/ 2147483647 h 69"/>
              <a:gd name="T48" fmla="*/ 2147483647 w 88"/>
              <a:gd name="T49" fmla="*/ 0 h 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8"/>
              <a:gd name="T76" fmla="*/ 0 h 69"/>
              <a:gd name="T77" fmla="*/ 88 w 88"/>
              <a:gd name="T78" fmla="*/ 69 h 6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8" h="69">
                <a:moveTo>
                  <a:pt x="84" y="0"/>
                </a:moveTo>
                <a:lnTo>
                  <a:pt x="80" y="2"/>
                </a:lnTo>
                <a:lnTo>
                  <a:pt x="72" y="8"/>
                </a:lnTo>
                <a:lnTo>
                  <a:pt x="61" y="17"/>
                </a:lnTo>
                <a:lnTo>
                  <a:pt x="49" y="26"/>
                </a:lnTo>
                <a:lnTo>
                  <a:pt x="38" y="35"/>
                </a:lnTo>
                <a:lnTo>
                  <a:pt x="26" y="44"/>
                </a:lnTo>
                <a:lnTo>
                  <a:pt x="17" y="50"/>
                </a:lnTo>
                <a:lnTo>
                  <a:pt x="12" y="53"/>
                </a:lnTo>
                <a:lnTo>
                  <a:pt x="7" y="56"/>
                </a:lnTo>
                <a:lnTo>
                  <a:pt x="2" y="58"/>
                </a:lnTo>
                <a:lnTo>
                  <a:pt x="0" y="62"/>
                </a:lnTo>
                <a:lnTo>
                  <a:pt x="1" y="65"/>
                </a:lnTo>
                <a:lnTo>
                  <a:pt x="7" y="67"/>
                </a:lnTo>
                <a:lnTo>
                  <a:pt x="16" y="68"/>
                </a:lnTo>
                <a:lnTo>
                  <a:pt x="25" y="69"/>
                </a:lnTo>
                <a:lnTo>
                  <a:pt x="31" y="69"/>
                </a:lnTo>
                <a:lnTo>
                  <a:pt x="36" y="66"/>
                </a:lnTo>
                <a:lnTo>
                  <a:pt x="44" y="57"/>
                </a:lnTo>
                <a:lnTo>
                  <a:pt x="55" y="46"/>
                </a:lnTo>
                <a:lnTo>
                  <a:pt x="66" y="32"/>
                </a:lnTo>
                <a:lnTo>
                  <a:pt x="77" y="20"/>
                </a:lnTo>
                <a:lnTo>
                  <a:pt x="84" y="9"/>
                </a:lnTo>
                <a:lnTo>
                  <a:pt x="88" y="2"/>
                </a:lnTo>
                <a:lnTo>
                  <a:pt x="84" y="0"/>
                </a:lnTo>
                <a:close/>
              </a:path>
            </a:pathLst>
          </a:custGeom>
          <a:solidFill>
            <a:srgbClr val="FFFFFF"/>
          </a:solidFill>
          <a:ln w="9525">
            <a:solidFill>
              <a:srgbClr val="3333CC"/>
            </a:solidFill>
            <a:round/>
            <a:headEnd/>
            <a:tailEnd/>
          </a:ln>
        </p:spPr>
        <p:txBody>
          <a:bodyPr/>
          <a:lstStyle/>
          <a:p>
            <a:endParaRPr lang="de-CH"/>
          </a:p>
        </p:txBody>
      </p:sp>
      <p:sp>
        <p:nvSpPr>
          <p:cNvPr id="84045" name="Freeform 82"/>
          <p:cNvSpPr>
            <a:spLocks/>
          </p:cNvSpPr>
          <p:nvPr/>
        </p:nvSpPr>
        <p:spPr bwMode="auto">
          <a:xfrm flipH="1">
            <a:off x="7377286" y="4425925"/>
            <a:ext cx="44450" cy="9525"/>
          </a:xfrm>
          <a:custGeom>
            <a:avLst/>
            <a:gdLst>
              <a:gd name="T0" fmla="*/ 2147483647 w 58"/>
              <a:gd name="T1" fmla="*/ 0 h 21"/>
              <a:gd name="T2" fmla="*/ 2147483647 w 58"/>
              <a:gd name="T3" fmla="*/ 2147483647 h 21"/>
              <a:gd name="T4" fmla="*/ 2147483647 w 58"/>
              <a:gd name="T5" fmla="*/ 2147483647 h 21"/>
              <a:gd name="T6" fmla="*/ 2147483647 w 58"/>
              <a:gd name="T7" fmla="*/ 2147483647 h 21"/>
              <a:gd name="T8" fmla="*/ 2147483647 w 58"/>
              <a:gd name="T9" fmla="*/ 2147483647 h 21"/>
              <a:gd name="T10" fmla="*/ 2147483647 w 58"/>
              <a:gd name="T11" fmla="*/ 2147483647 h 21"/>
              <a:gd name="T12" fmla="*/ 2147483647 w 58"/>
              <a:gd name="T13" fmla="*/ 2147483647 h 21"/>
              <a:gd name="T14" fmla="*/ 0 w 58"/>
              <a:gd name="T15" fmla="*/ 2147483647 h 21"/>
              <a:gd name="T16" fmla="*/ 0 w 58"/>
              <a:gd name="T17" fmla="*/ 2147483647 h 21"/>
              <a:gd name="T18" fmla="*/ 2147483647 w 58"/>
              <a:gd name="T19" fmla="*/ 2147483647 h 21"/>
              <a:gd name="T20" fmla="*/ 2147483647 w 58"/>
              <a:gd name="T21" fmla="*/ 2147483647 h 21"/>
              <a:gd name="T22" fmla="*/ 2147483647 w 58"/>
              <a:gd name="T23" fmla="*/ 2147483647 h 21"/>
              <a:gd name="T24" fmla="*/ 2147483647 w 58"/>
              <a:gd name="T25" fmla="*/ 2147483647 h 21"/>
              <a:gd name="T26" fmla="*/ 2147483647 w 58"/>
              <a:gd name="T27" fmla="*/ 2147483647 h 21"/>
              <a:gd name="T28" fmla="*/ 2147483647 w 58"/>
              <a:gd name="T29" fmla="*/ 2147483647 h 21"/>
              <a:gd name="T30" fmla="*/ 2147483647 w 58"/>
              <a:gd name="T31" fmla="*/ 2147483647 h 21"/>
              <a:gd name="T32" fmla="*/ 2147483647 w 58"/>
              <a:gd name="T33" fmla="*/ 2147483647 h 21"/>
              <a:gd name="T34" fmla="*/ 2147483647 w 58"/>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21"/>
              <a:gd name="T56" fmla="*/ 58 w 58"/>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21">
                <a:moveTo>
                  <a:pt x="39" y="0"/>
                </a:moveTo>
                <a:lnTo>
                  <a:pt x="38" y="2"/>
                </a:lnTo>
                <a:lnTo>
                  <a:pt x="33" y="3"/>
                </a:lnTo>
                <a:lnTo>
                  <a:pt x="26" y="6"/>
                </a:lnTo>
                <a:lnTo>
                  <a:pt x="18" y="9"/>
                </a:lnTo>
                <a:lnTo>
                  <a:pt x="10" y="12"/>
                </a:lnTo>
                <a:lnTo>
                  <a:pt x="5" y="15"/>
                </a:lnTo>
                <a:lnTo>
                  <a:pt x="0" y="18"/>
                </a:lnTo>
                <a:lnTo>
                  <a:pt x="0" y="20"/>
                </a:lnTo>
                <a:lnTo>
                  <a:pt x="4" y="21"/>
                </a:lnTo>
                <a:lnTo>
                  <a:pt x="12" y="20"/>
                </a:lnTo>
                <a:lnTo>
                  <a:pt x="21" y="18"/>
                </a:lnTo>
                <a:lnTo>
                  <a:pt x="32" y="15"/>
                </a:lnTo>
                <a:lnTo>
                  <a:pt x="42" y="11"/>
                </a:lnTo>
                <a:lnTo>
                  <a:pt x="49" y="8"/>
                </a:lnTo>
                <a:lnTo>
                  <a:pt x="56" y="6"/>
                </a:lnTo>
                <a:lnTo>
                  <a:pt x="58" y="5"/>
                </a:lnTo>
                <a:lnTo>
                  <a:pt x="39" y="0"/>
                </a:lnTo>
                <a:close/>
              </a:path>
            </a:pathLst>
          </a:custGeom>
          <a:solidFill>
            <a:srgbClr val="FFFFFF"/>
          </a:solidFill>
          <a:ln w="9525">
            <a:solidFill>
              <a:srgbClr val="3333CC"/>
            </a:solidFill>
            <a:round/>
            <a:headEnd/>
            <a:tailEnd/>
          </a:ln>
        </p:spPr>
        <p:txBody>
          <a:bodyPr/>
          <a:lstStyle/>
          <a:p>
            <a:endParaRPr lang="de-CH"/>
          </a:p>
        </p:txBody>
      </p:sp>
      <p:sp>
        <p:nvSpPr>
          <p:cNvPr id="84046" name="Freeform 83"/>
          <p:cNvSpPr>
            <a:spLocks/>
          </p:cNvSpPr>
          <p:nvPr/>
        </p:nvSpPr>
        <p:spPr bwMode="auto">
          <a:xfrm flipH="1">
            <a:off x="7215361" y="4443388"/>
            <a:ext cx="23813" cy="12700"/>
          </a:xfrm>
          <a:custGeom>
            <a:avLst/>
            <a:gdLst>
              <a:gd name="T0" fmla="*/ 0 w 31"/>
              <a:gd name="T1" fmla="*/ 2147483647 h 36"/>
              <a:gd name="T2" fmla="*/ 2147483647 w 31"/>
              <a:gd name="T3" fmla="*/ 2147483647 h 36"/>
              <a:gd name="T4" fmla="*/ 2147483647 w 31"/>
              <a:gd name="T5" fmla="*/ 2147483647 h 36"/>
              <a:gd name="T6" fmla="*/ 2147483647 w 31"/>
              <a:gd name="T7" fmla="*/ 2147483647 h 36"/>
              <a:gd name="T8" fmla="*/ 2147483647 w 31"/>
              <a:gd name="T9" fmla="*/ 2147483647 h 36"/>
              <a:gd name="T10" fmla="*/ 2147483647 w 31"/>
              <a:gd name="T11" fmla="*/ 2147483647 h 36"/>
              <a:gd name="T12" fmla="*/ 2147483647 w 31"/>
              <a:gd name="T13" fmla="*/ 2147483647 h 36"/>
              <a:gd name="T14" fmla="*/ 2147483647 w 31"/>
              <a:gd name="T15" fmla="*/ 2147483647 h 36"/>
              <a:gd name="T16" fmla="*/ 2147483647 w 31"/>
              <a:gd name="T17" fmla="*/ 2147483647 h 36"/>
              <a:gd name="T18" fmla="*/ 2147483647 w 31"/>
              <a:gd name="T19" fmla="*/ 2147483647 h 36"/>
              <a:gd name="T20" fmla="*/ 2147483647 w 31"/>
              <a:gd name="T21" fmla="*/ 2147483647 h 36"/>
              <a:gd name="T22" fmla="*/ 2147483647 w 31"/>
              <a:gd name="T23" fmla="*/ 0 h 36"/>
              <a:gd name="T24" fmla="*/ 2147483647 w 31"/>
              <a:gd name="T25" fmla="*/ 0 h 36"/>
              <a:gd name="T26" fmla="*/ 0 w 31"/>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
              <a:gd name="T43" fmla="*/ 0 h 36"/>
              <a:gd name="T44" fmla="*/ 31 w 31"/>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 h="36">
                <a:moveTo>
                  <a:pt x="0" y="5"/>
                </a:moveTo>
                <a:lnTo>
                  <a:pt x="1" y="8"/>
                </a:lnTo>
                <a:lnTo>
                  <a:pt x="6" y="15"/>
                </a:lnTo>
                <a:lnTo>
                  <a:pt x="13" y="22"/>
                </a:lnTo>
                <a:lnTo>
                  <a:pt x="19" y="31"/>
                </a:lnTo>
                <a:lnTo>
                  <a:pt x="25" y="35"/>
                </a:lnTo>
                <a:lnTo>
                  <a:pt x="29" y="36"/>
                </a:lnTo>
                <a:lnTo>
                  <a:pt x="30" y="35"/>
                </a:lnTo>
                <a:lnTo>
                  <a:pt x="31" y="34"/>
                </a:lnTo>
                <a:lnTo>
                  <a:pt x="16" y="3"/>
                </a:lnTo>
                <a:lnTo>
                  <a:pt x="14" y="2"/>
                </a:lnTo>
                <a:lnTo>
                  <a:pt x="9" y="0"/>
                </a:lnTo>
                <a:lnTo>
                  <a:pt x="3" y="0"/>
                </a:lnTo>
                <a:lnTo>
                  <a:pt x="0" y="5"/>
                </a:lnTo>
                <a:close/>
              </a:path>
            </a:pathLst>
          </a:custGeom>
          <a:solidFill>
            <a:srgbClr val="FFFFFF"/>
          </a:solidFill>
          <a:ln w="9525">
            <a:solidFill>
              <a:srgbClr val="3333CC"/>
            </a:solidFill>
            <a:round/>
            <a:headEnd/>
            <a:tailEnd/>
          </a:ln>
        </p:spPr>
        <p:txBody>
          <a:bodyPr/>
          <a:lstStyle/>
          <a:p>
            <a:endParaRPr lang="de-CH"/>
          </a:p>
        </p:txBody>
      </p:sp>
      <p:sp>
        <p:nvSpPr>
          <p:cNvPr id="84047" name="Freeform 84"/>
          <p:cNvSpPr>
            <a:spLocks/>
          </p:cNvSpPr>
          <p:nvPr/>
        </p:nvSpPr>
        <p:spPr bwMode="auto">
          <a:xfrm flipH="1">
            <a:off x="7193136" y="3779813"/>
            <a:ext cx="160338" cy="87312"/>
          </a:xfrm>
          <a:custGeom>
            <a:avLst/>
            <a:gdLst>
              <a:gd name="T0" fmla="*/ 2147483647 w 209"/>
              <a:gd name="T1" fmla="*/ 2147483647 h 214"/>
              <a:gd name="T2" fmla="*/ 2147483647 w 209"/>
              <a:gd name="T3" fmla="*/ 2147483647 h 214"/>
              <a:gd name="T4" fmla="*/ 2147483647 w 209"/>
              <a:gd name="T5" fmla="*/ 2147483647 h 214"/>
              <a:gd name="T6" fmla="*/ 2147483647 w 209"/>
              <a:gd name="T7" fmla="*/ 2147483647 h 214"/>
              <a:gd name="T8" fmla="*/ 2147483647 w 209"/>
              <a:gd name="T9" fmla="*/ 2147483647 h 214"/>
              <a:gd name="T10" fmla="*/ 2147483647 w 209"/>
              <a:gd name="T11" fmla="*/ 2147483647 h 214"/>
              <a:gd name="T12" fmla="*/ 2147483647 w 209"/>
              <a:gd name="T13" fmla="*/ 2147483647 h 214"/>
              <a:gd name="T14" fmla="*/ 2147483647 w 209"/>
              <a:gd name="T15" fmla="*/ 2147483647 h 214"/>
              <a:gd name="T16" fmla="*/ 2147483647 w 209"/>
              <a:gd name="T17" fmla="*/ 2147483647 h 214"/>
              <a:gd name="T18" fmla="*/ 2147483647 w 209"/>
              <a:gd name="T19" fmla="*/ 2147483647 h 214"/>
              <a:gd name="T20" fmla="*/ 2147483647 w 209"/>
              <a:gd name="T21" fmla="*/ 2147483647 h 214"/>
              <a:gd name="T22" fmla="*/ 2147483647 w 209"/>
              <a:gd name="T23" fmla="*/ 2147483647 h 214"/>
              <a:gd name="T24" fmla="*/ 2147483647 w 209"/>
              <a:gd name="T25" fmla="*/ 2147483647 h 214"/>
              <a:gd name="T26" fmla="*/ 2147483647 w 209"/>
              <a:gd name="T27" fmla="*/ 2147483647 h 214"/>
              <a:gd name="T28" fmla="*/ 2147483647 w 209"/>
              <a:gd name="T29" fmla="*/ 2147483647 h 214"/>
              <a:gd name="T30" fmla="*/ 2147483647 w 209"/>
              <a:gd name="T31" fmla="*/ 2147483647 h 214"/>
              <a:gd name="T32" fmla="*/ 2147483647 w 209"/>
              <a:gd name="T33" fmla="*/ 2147483647 h 214"/>
              <a:gd name="T34" fmla="*/ 2147483647 w 209"/>
              <a:gd name="T35" fmla="*/ 2147483647 h 214"/>
              <a:gd name="T36" fmla="*/ 2147483647 w 209"/>
              <a:gd name="T37" fmla="*/ 2147483647 h 214"/>
              <a:gd name="T38" fmla="*/ 2147483647 w 209"/>
              <a:gd name="T39" fmla="*/ 2147483647 h 214"/>
              <a:gd name="T40" fmla="*/ 2147483647 w 209"/>
              <a:gd name="T41" fmla="*/ 2147483647 h 214"/>
              <a:gd name="T42" fmla="*/ 2147483647 w 209"/>
              <a:gd name="T43" fmla="*/ 2147483647 h 214"/>
              <a:gd name="T44" fmla="*/ 2147483647 w 209"/>
              <a:gd name="T45" fmla="*/ 2147483647 h 214"/>
              <a:gd name="T46" fmla="*/ 2147483647 w 209"/>
              <a:gd name="T47" fmla="*/ 2147483647 h 214"/>
              <a:gd name="T48" fmla="*/ 2147483647 w 209"/>
              <a:gd name="T49" fmla="*/ 2147483647 h 214"/>
              <a:gd name="T50" fmla="*/ 2147483647 w 209"/>
              <a:gd name="T51" fmla="*/ 2147483647 h 214"/>
              <a:gd name="T52" fmla="*/ 2147483647 w 209"/>
              <a:gd name="T53" fmla="*/ 2147483647 h 214"/>
              <a:gd name="T54" fmla="*/ 2147483647 w 209"/>
              <a:gd name="T55" fmla="*/ 2147483647 h 214"/>
              <a:gd name="T56" fmla="*/ 2147483647 w 209"/>
              <a:gd name="T57" fmla="*/ 2147483647 h 214"/>
              <a:gd name="T58" fmla="*/ 2147483647 w 209"/>
              <a:gd name="T59" fmla="*/ 2147483647 h 214"/>
              <a:gd name="T60" fmla="*/ 2147483647 w 209"/>
              <a:gd name="T61" fmla="*/ 2147483647 h 214"/>
              <a:gd name="T62" fmla="*/ 2147483647 w 209"/>
              <a:gd name="T63" fmla="*/ 2147483647 h 214"/>
              <a:gd name="T64" fmla="*/ 2147483647 w 209"/>
              <a:gd name="T65" fmla="*/ 2147483647 h 214"/>
              <a:gd name="T66" fmla="*/ 2147483647 w 209"/>
              <a:gd name="T67" fmla="*/ 2147483647 h 214"/>
              <a:gd name="T68" fmla="*/ 2147483647 w 209"/>
              <a:gd name="T69" fmla="*/ 2147483647 h 214"/>
              <a:gd name="T70" fmla="*/ 2147483647 w 209"/>
              <a:gd name="T71" fmla="*/ 2147483647 h 214"/>
              <a:gd name="T72" fmla="*/ 2147483647 w 209"/>
              <a:gd name="T73" fmla="*/ 2147483647 h 214"/>
              <a:gd name="T74" fmla="*/ 2147483647 w 209"/>
              <a:gd name="T75" fmla="*/ 2147483647 h 214"/>
              <a:gd name="T76" fmla="*/ 2147483647 w 209"/>
              <a:gd name="T77" fmla="*/ 2147483647 h 214"/>
              <a:gd name="T78" fmla="*/ 2147483647 w 209"/>
              <a:gd name="T79" fmla="*/ 2147483647 h 214"/>
              <a:gd name="T80" fmla="*/ 2147483647 w 209"/>
              <a:gd name="T81" fmla="*/ 2147483647 h 214"/>
              <a:gd name="T82" fmla="*/ 2147483647 w 209"/>
              <a:gd name="T83" fmla="*/ 2147483647 h 214"/>
              <a:gd name="T84" fmla="*/ 2147483647 w 209"/>
              <a:gd name="T85" fmla="*/ 2147483647 h 214"/>
              <a:gd name="T86" fmla="*/ 2147483647 w 209"/>
              <a:gd name="T87" fmla="*/ 2147483647 h 214"/>
              <a:gd name="T88" fmla="*/ 2147483647 w 209"/>
              <a:gd name="T89" fmla="*/ 2147483647 h 214"/>
              <a:gd name="T90" fmla="*/ 2147483647 w 209"/>
              <a:gd name="T91" fmla="*/ 2147483647 h 214"/>
              <a:gd name="T92" fmla="*/ 2147483647 w 209"/>
              <a:gd name="T93" fmla="*/ 2147483647 h 214"/>
              <a:gd name="T94" fmla="*/ 2147483647 w 209"/>
              <a:gd name="T95" fmla="*/ 2147483647 h 214"/>
              <a:gd name="T96" fmla="*/ 2147483647 w 209"/>
              <a:gd name="T97" fmla="*/ 2147483647 h 214"/>
              <a:gd name="T98" fmla="*/ 2147483647 w 209"/>
              <a:gd name="T99" fmla="*/ 2147483647 h 214"/>
              <a:gd name="T100" fmla="*/ 2147483647 w 209"/>
              <a:gd name="T101" fmla="*/ 2147483647 h 214"/>
              <a:gd name="T102" fmla="*/ 2147483647 w 209"/>
              <a:gd name="T103" fmla="*/ 2147483647 h 214"/>
              <a:gd name="T104" fmla="*/ 2147483647 w 209"/>
              <a:gd name="T105" fmla="*/ 2147483647 h 214"/>
              <a:gd name="T106" fmla="*/ 2147483647 w 209"/>
              <a:gd name="T107" fmla="*/ 2147483647 h 214"/>
              <a:gd name="T108" fmla="*/ 2147483647 w 209"/>
              <a:gd name="T109" fmla="*/ 2147483647 h 214"/>
              <a:gd name="T110" fmla="*/ 2147483647 w 209"/>
              <a:gd name="T111" fmla="*/ 2147483647 h 214"/>
              <a:gd name="T112" fmla="*/ 2147483647 w 209"/>
              <a:gd name="T113" fmla="*/ 2147483647 h 214"/>
              <a:gd name="T114" fmla="*/ 2147483647 w 209"/>
              <a:gd name="T115" fmla="*/ 2147483647 h 214"/>
              <a:gd name="T116" fmla="*/ 2147483647 w 209"/>
              <a:gd name="T117" fmla="*/ 2147483647 h 214"/>
              <a:gd name="T118" fmla="*/ 2147483647 w 209"/>
              <a:gd name="T119" fmla="*/ 2147483647 h 2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9"/>
              <a:gd name="T181" fmla="*/ 0 h 214"/>
              <a:gd name="T182" fmla="*/ 209 w 209"/>
              <a:gd name="T183" fmla="*/ 214 h 2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9" h="214">
                <a:moveTo>
                  <a:pt x="174" y="51"/>
                </a:moveTo>
                <a:lnTo>
                  <a:pt x="179" y="59"/>
                </a:lnTo>
                <a:lnTo>
                  <a:pt x="184" y="68"/>
                </a:lnTo>
                <a:lnTo>
                  <a:pt x="192" y="79"/>
                </a:lnTo>
                <a:lnTo>
                  <a:pt x="200" y="90"/>
                </a:lnTo>
                <a:lnTo>
                  <a:pt x="207" y="98"/>
                </a:lnTo>
                <a:lnTo>
                  <a:pt x="203" y="89"/>
                </a:lnTo>
                <a:lnTo>
                  <a:pt x="194" y="75"/>
                </a:lnTo>
                <a:lnTo>
                  <a:pt x="186" y="60"/>
                </a:lnTo>
                <a:lnTo>
                  <a:pt x="181" y="48"/>
                </a:lnTo>
                <a:lnTo>
                  <a:pt x="175" y="31"/>
                </a:lnTo>
                <a:lnTo>
                  <a:pt x="170" y="16"/>
                </a:lnTo>
                <a:lnTo>
                  <a:pt x="168" y="6"/>
                </a:lnTo>
                <a:lnTo>
                  <a:pt x="166" y="1"/>
                </a:lnTo>
                <a:lnTo>
                  <a:pt x="163" y="2"/>
                </a:lnTo>
                <a:lnTo>
                  <a:pt x="159" y="6"/>
                </a:lnTo>
                <a:lnTo>
                  <a:pt x="155" y="9"/>
                </a:lnTo>
                <a:lnTo>
                  <a:pt x="153" y="12"/>
                </a:lnTo>
                <a:lnTo>
                  <a:pt x="149" y="14"/>
                </a:lnTo>
                <a:lnTo>
                  <a:pt x="144" y="17"/>
                </a:lnTo>
                <a:lnTo>
                  <a:pt x="137" y="19"/>
                </a:lnTo>
                <a:lnTo>
                  <a:pt x="130" y="21"/>
                </a:lnTo>
                <a:lnTo>
                  <a:pt x="122" y="22"/>
                </a:lnTo>
                <a:lnTo>
                  <a:pt x="112" y="22"/>
                </a:lnTo>
                <a:lnTo>
                  <a:pt x="101" y="20"/>
                </a:lnTo>
                <a:lnTo>
                  <a:pt x="92" y="18"/>
                </a:lnTo>
                <a:lnTo>
                  <a:pt x="83" y="15"/>
                </a:lnTo>
                <a:lnTo>
                  <a:pt x="76" y="12"/>
                </a:lnTo>
                <a:lnTo>
                  <a:pt x="68" y="9"/>
                </a:lnTo>
                <a:lnTo>
                  <a:pt x="62" y="6"/>
                </a:lnTo>
                <a:lnTo>
                  <a:pt x="57" y="2"/>
                </a:lnTo>
                <a:lnTo>
                  <a:pt x="54" y="1"/>
                </a:lnTo>
                <a:lnTo>
                  <a:pt x="53" y="0"/>
                </a:lnTo>
                <a:lnTo>
                  <a:pt x="49" y="6"/>
                </a:lnTo>
                <a:lnTo>
                  <a:pt x="42" y="19"/>
                </a:lnTo>
                <a:lnTo>
                  <a:pt x="33" y="37"/>
                </a:lnTo>
                <a:lnTo>
                  <a:pt x="27" y="53"/>
                </a:lnTo>
                <a:lnTo>
                  <a:pt x="24" y="69"/>
                </a:lnTo>
                <a:lnTo>
                  <a:pt x="23" y="88"/>
                </a:lnTo>
                <a:lnTo>
                  <a:pt x="22" y="108"/>
                </a:lnTo>
                <a:lnTo>
                  <a:pt x="21" y="124"/>
                </a:lnTo>
                <a:lnTo>
                  <a:pt x="18" y="135"/>
                </a:lnTo>
                <a:lnTo>
                  <a:pt x="16" y="144"/>
                </a:lnTo>
                <a:lnTo>
                  <a:pt x="13" y="150"/>
                </a:lnTo>
                <a:lnTo>
                  <a:pt x="10" y="153"/>
                </a:lnTo>
                <a:lnTo>
                  <a:pt x="5" y="154"/>
                </a:lnTo>
                <a:lnTo>
                  <a:pt x="0" y="155"/>
                </a:lnTo>
                <a:lnTo>
                  <a:pt x="2" y="158"/>
                </a:lnTo>
                <a:lnTo>
                  <a:pt x="14" y="164"/>
                </a:lnTo>
                <a:lnTo>
                  <a:pt x="32" y="170"/>
                </a:lnTo>
                <a:lnTo>
                  <a:pt x="42" y="171"/>
                </a:lnTo>
                <a:lnTo>
                  <a:pt x="46" y="167"/>
                </a:lnTo>
                <a:lnTo>
                  <a:pt x="44" y="156"/>
                </a:lnTo>
                <a:lnTo>
                  <a:pt x="42" y="131"/>
                </a:lnTo>
                <a:lnTo>
                  <a:pt x="44" y="95"/>
                </a:lnTo>
                <a:lnTo>
                  <a:pt x="48" y="60"/>
                </a:lnTo>
                <a:lnTo>
                  <a:pt x="51" y="43"/>
                </a:lnTo>
                <a:lnTo>
                  <a:pt x="54" y="41"/>
                </a:lnTo>
                <a:lnTo>
                  <a:pt x="58" y="40"/>
                </a:lnTo>
                <a:lnTo>
                  <a:pt x="62" y="43"/>
                </a:lnTo>
                <a:lnTo>
                  <a:pt x="66" y="51"/>
                </a:lnTo>
                <a:lnTo>
                  <a:pt x="68" y="74"/>
                </a:lnTo>
                <a:lnTo>
                  <a:pt x="70" y="111"/>
                </a:lnTo>
                <a:lnTo>
                  <a:pt x="70" y="148"/>
                </a:lnTo>
                <a:lnTo>
                  <a:pt x="68" y="167"/>
                </a:lnTo>
                <a:lnTo>
                  <a:pt x="66" y="174"/>
                </a:lnTo>
                <a:lnTo>
                  <a:pt x="65" y="183"/>
                </a:lnTo>
                <a:lnTo>
                  <a:pt x="67" y="190"/>
                </a:lnTo>
                <a:lnTo>
                  <a:pt x="77" y="193"/>
                </a:lnTo>
                <a:lnTo>
                  <a:pt x="85" y="193"/>
                </a:lnTo>
                <a:lnTo>
                  <a:pt x="92" y="193"/>
                </a:lnTo>
                <a:lnTo>
                  <a:pt x="98" y="194"/>
                </a:lnTo>
                <a:lnTo>
                  <a:pt x="105" y="194"/>
                </a:lnTo>
                <a:lnTo>
                  <a:pt x="109" y="195"/>
                </a:lnTo>
                <a:lnTo>
                  <a:pt x="112" y="197"/>
                </a:lnTo>
                <a:lnTo>
                  <a:pt x="114" y="199"/>
                </a:lnTo>
                <a:lnTo>
                  <a:pt x="112" y="201"/>
                </a:lnTo>
                <a:lnTo>
                  <a:pt x="107" y="207"/>
                </a:lnTo>
                <a:lnTo>
                  <a:pt x="104" y="212"/>
                </a:lnTo>
                <a:lnTo>
                  <a:pt x="105" y="214"/>
                </a:lnTo>
                <a:lnTo>
                  <a:pt x="116" y="213"/>
                </a:lnTo>
                <a:lnTo>
                  <a:pt x="130" y="208"/>
                </a:lnTo>
                <a:lnTo>
                  <a:pt x="137" y="198"/>
                </a:lnTo>
                <a:lnTo>
                  <a:pt x="139" y="187"/>
                </a:lnTo>
                <a:lnTo>
                  <a:pt x="132" y="171"/>
                </a:lnTo>
                <a:lnTo>
                  <a:pt x="125" y="147"/>
                </a:lnTo>
                <a:lnTo>
                  <a:pt x="119" y="110"/>
                </a:lnTo>
                <a:lnTo>
                  <a:pt x="112" y="71"/>
                </a:lnTo>
                <a:lnTo>
                  <a:pt x="109" y="39"/>
                </a:lnTo>
                <a:lnTo>
                  <a:pt x="112" y="37"/>
                </a:lnTo>
                <a:lnTo>
                  <a:pt x="117" y="35"/>
                </a:lnTo>
                <a:lnTo>
                  <a:pt x="121" y="34"/>
                </a:lnTo>
                <a:lnTo>
                  <a:pt x="122" y="34"/>
                </a:lnTo>
                <a:lnTo>
                  <a:pt x="125" y="38"/>
                </a:lnTo>
                <a:lnTo>
                  <a:pt x="130" y="49"/>
                </a:lnTo>
                <a:lnTo>
                  <a:pt x="137" y="61"/>
                </a:lnTo>
                <a:lnTo>
                  <a:pt x="144" y="73"/>
                </a:lnTo>
                <a:lnTo>
                  <a:pt x="149" y="81"/>
                </a:lnTo>
                <a:lnTo>
                  <a:pt x="153" y="84"/>
                </a:lnTo>
                <a:lnTo>
                  <a:pt x="155" y="80"/>
                </a:lnTo>
                <a:lnTo>
                  <a:pt x="155" y="71"/>
                </a:lnTo>
                <a:lnTo>
                  <a:pt x="154" y="59"/>
                </a:lnTo>
                <a:lnTo>
                  <a:pt x="153" y="50"/>
                </a:lnTo>
                <a:lnTo>
                  <a:pt x="153" y="43"/>
                </a:lnTo>
                <a:lnTo>
                  <a:pt x="155" y="39"/>
                </a:lnTo>
                <a:lnTo>
                  <a:pt x="158" y="50"/>
                </a:lnTo>
                <a:lnTo>
                  <a:pt x="165" y="74"/>
                </a:lnTo>
                <a:lnTo>
                  <a:pt x="171" y="104"/>
                </a:lnTo>
                <a:lnTo>
                  <a:pt x="174" y="131"/>
                </a:lnTo>
                <a:lnTo>
                  <a:pt x="173" y="152"/>
                </a:lnTo>
                <a:lnTo>
                  <a:pt x="173" y="170"/>
                </a:lnTo>
                <a:lnTo>
                  <a:pt x="173" y="184"/>
                </a:lnTo>
                <a:lnTo>
                  <a:pt x="174" y="192"/>
                </a:lnTo>
                <a:lnTo>
                  <a:pt x="180" y="191"/>
                </a:lnTo>
                <a:lnTo>
                  <a:pt x="192" y="179"/>
                </a:lnTo>
                <a:lnTo>
                  <a:pt x="204" y="165"/>
                </a:lnTo>
                <a:lnTo>
                  <a:pt x="209" y="158"/>
                </a:lnTo>
                <a:lnTo>
                  <a:pt x="207" y="148"/>
                </a:lnTo>
                <a:lnTo>
                  <a:pt x="199" y="121"/>
                </a:lnTo>
                <a:lnTo>
                  <a:pt x="188" y="86"/>
                </a:lnTo>
                <a:lnTo>
                  <a:pt x="174" y="51"/>
                </a:lnTo>
                <a:close/>
              </a:path>
            </a:pathLst>
          </a:custGeom>
          <a:solidFill>
            <a:srgbClr val="FFFFFF"/>
          </a:solidFill>
          <a:ln w="9525">
            <a:solidFill>
              <a:srgbClr val="3333CC"/>
            </a:solidFill>
            <a:round/>
            <a:headEnd/>
            <a:tailEnd/>
          </a:ln>
        </p:spPr>
        <p:txBody>
          <a:bodyPr/>
          <a:lstStyle/>
          <a:p>
            <a:endParaRPr lang="de-CH"/>
          </a:p>
        </p:txBody>
      </p:sp>
      <p:sp>
        <p:nvSpPr>
          <p:cNvPr id="84048" name="Freeform 85"/>
          <p:cNvSpPr>
            <a:spLocks/>
          </p:cNvSpPr>
          <p:nvPr/>
        </p:nvSpPr>
        <p:spPr bwMode="auto">
          <a:xfrm flipH="1">
            <a:off x="7221711" y="3797275"/>
            <a:ext cx="3175" cy="0"/>
          </a:xfrm>
          <a:custGeom>
            <a:avLst/>
            <a:gdLst>
              <a:gd name="T0" fmla="*/ 2147483647 w 2"/>
              <a:gd name="T1" fmla="*/ 0 h 4"/>
              <a:gd name="T2" fmla="*/ 2147483647 w 2"/>
              <a:gd name="T3" fmla="*/ 0 h 4"/>
              <a:gd name="T4" fmla="*/ 2147483647 w 2"/>
              <a:gd name="T5" fmla="*/ 0 h 4"/>
              <a:gd name="T6" fmla="*/ 2147483647 w 2"/>
              <a:gd name="T7" fmla="*/ 0 h 4"/>
              <a:gd name="T8" fmla="*/ 0 w 2"/>
              <a:gd name="T9" fmla="*/ 0 h 4"/>
              <a:gd name="T10" fmla="*/ 2147483647 w 2"/>
              <a:gd name="T11" fmla="*/ 0 h 4"/>
              <a:gd name="T12" fmla="*/ 2147483647 w 2"/>
              <a:gd name="T13" fmla="*/ 0 h 4"/>
              <a:gd name="T14" fmla="*/ 2147483647 w 2"/>
              <a:gd name="T15" fmla="*/ 0 h 4"/>
              <a:gd name="T16" fmla="*/ 2147483647 w 2"/>
              <a:gd name="T17" fmla="*/ 0 h 4"/>
              <a:gd name="T18" fmla="*/ 2147483647 w 2"/>
              <a:gd name="T19" fmla="*/ 0 h 4"/>
              <a:gd name="T20" fmla="*/ 2147483647 w 2"/>
              <a:gd name="T21" fmla="*/ 0 h 4"/>
              <a:gd name="T22" fmla="*/ 2147483647 w 2"/>
              <a:gd name="T23" fmla="*/ 0 h 4"/>
              <a:gd name="T24" fmla="*/ 2147483647 w 2"/>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
              <a:gd name="T40" fmla="*/ 0 h 4"/>
              <a:gd name="T41" fmla="*/ 2 w 2"/>
              <a:gd name="T42" fmla="*/ 0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 h="4">
                <a:moveTo>
                  <a:pt x="2" y="4"/>
                </a:moveTo>
                <a:lnTo>
                  <a:pt x="2" y="3"/>
                </a:lnTo>
                <a:lnTo>
                  <a:pt x="1" y="2"/>
                </a:lnTo>
                <a:lnTo>
                  <a:pt x="1" y="1"/>
                </a:lnTo>
                <a:lnTo>
                  <a:pt x="0" y="0"/>
                </a:lnTo>
                <a:lnTo>
                  <a:pt x="1" y="0"/>
                </a:lnTo>
                <a:lnTo>
                  <a:pt x="1" y="1"/>
                </a:lnTo>
                <a:lnTo>
                  <a:pt x="1" y="2"/>
                </a:lnTo>
                <a:lnTo>
                  <a:pt x="2" y="4"/>
                </a:lnTo>
                <a:close/>
              </a:path>
            </a:pathLst>
          </a:custGeom>
          <a:solidFill>
            <a:srgbClr val="FFFFFF"/>
          </a:solidFill>
          <a:ln w="9525">
            <a:solidFill>
              <a:srgbClr val="3333CC"/>
            </a:solidFill>
            <a:round/>
            <a:headEnd/>
            <a:tailEnd/>
          </a:ln>
        </p:spPr>
        <p:txBody>
          <a:bodyPr/>
          <a:lstStyle/>
          <a:p>
            <a:endParaRPr lang="de-CH"/>
          </a:p>
        </p:txBody>
      </p:sp>
      <p:sp>
        <p:nvSpPr>
          <p:cNvPr id="84049" name="Freeform 86"/>
          <p:cNvSpPr>
            <a:spLocks/>
          </p:cNvSpPr>
          <p:nvPr/>
        </p:nvSpPr>
        <p:spPr bwMode="auto">
          <a:xfrm flipH="1">
            <a:off x="6597824" y="3954438"/>
            <a:ext cx="107950" cy="33337"/>
          </a:xfrm>
          <a:custGeom>
            <a:avLst/>
            <a:gdLst>
              <a:gd name="T0" fmla="*/ 2147483647 w 144"/>
              <a:gd name="T1" fmla="*/ 2147483647 h 81"/>
              <a:gd name="T2" fmla="*/ 2147483647 w 144"/>
              <a:gd name="T3" fmla="*/ 2147483647 h 81"/>
              <a:gd name="T4" fmla="*/ 2147483647 w 144"/>
              <a:gd name="T5" fmla="*/ 2147483647 h 81"/>
              <a:gd name="T6" fmla="*/ 2147483647 w 144"/>
              <a:gd name="T7" fmla="*/ 2147483647 h 81"/>
              <a:gd name="T8" fmla="*/ 2147483647 w 144"/>
              <a:gd name="T9" fmla="*/ 2147483647 h 81"/>
              <a:gd name="T10" fmla="*/ 2147483647 w 144"/>
              <a:gd name="T11" fmla="*/ 2147483647 h 81"/>
              <a:gd name="T12" fmla="*/ 2147483647 w 144"/>
              <a:gd name="T13" fmla="*/ 0 h 81"/>
              <a:gd name="T14" fmla="*/ 2147483647 w 144"/>
              <a:gd name="T15" fmla="*/ 2147483647 h 81"/>
              <a:gd name="T16" fmla="*/ 2147483647 w 144"/>
              <a:gd name="T17" fmla="*/ 2147483647 h 81"/>
              <a:gd name="T18" fmla="*/ 2147483647 w 144"/>
              <a:gd name="T19" fmla="*/ 2147483647 h 81"/>
              <a:gd name="T20" fmla="*/ 2147483647 w 144"/>
              <a:gd name="T21" fmla="*/ 2147483647 h 81"/>
              <a:gd name="T22" fmla="*/ 2147483647 w 144"/>
              <a:gd name="T23" fmla="*/ 2147483647 h 81"/>
              <a:gd name="T24" fmla="*/ 2147483647 w 144"/>
              <a:gd name="T25" fmla="*/ 2147483647 h 81"/>
              <a:gd name="T26" fmla="*/ 2147483647 w 144"/>
              <a:gd name="T27" fmla="*/ 2147483647 h 81"/>
              <a:gd name="T28" fmla="*/ 2147483647 w 144"/>
              <a:gd name="T29" fmla="*/ 2147483647 h 81"/>
              <a:gd name="T30" fmla="*/ 2147483647 w 144"/>
              <a:gd name="T31" fmla="*/ 2147483647 h 81"/>
              <a:gd name="T32" fmla="*/ 2147483647 w 144"/>
              <a:gd name="T33" fmla="*/ 2147483647 h 81"/>
              <a:gd name="T34" fmla="*/ 2147483647 w 144"/>
              <a:gd name="T35" fmla="*/ 2147483647 h 81"/>
              <a:gd name="T36" fmla="*/ 0 w 144"/>
              <a:gd name="T37" fmla="*/ 2147483647 h 81"/>
              <a:gd name="T38" fmla="*/ 2147483647 w 144"/>
              <a:gd name="T39" fmla="*/ 2147483647 h 81"/>
              <a:gd name="T40" fmla="*/ 2147483647 w 144"/>
              <a:gd name="T41" fmla="*/ 2147483647 h 81"/>
              <a:gd name="T42" fmla="*/ 2147483647 w 144"/>
              <a:gd name="T43" fmla="*/ 2147483647 h 81"/>
              <a:gd name="T44" fmla="*/ 2147483647 w 144"/>
              <a:gd name="T45" fmla="*/ 2147483647 h 81"/>
              <a:gd name="T46" fmla="*/ 2147483647 w 144"/>
              <a:gd name="T47" fmla="*/ 2147483647 h 81"/>
              <a:gd name="T48" fmla="*/ 2147483647 w 144"/>
              <a:gd name="T49" fmla="*/ 2147483647 h 81"/>
              <a:gd name="T50" fmla="*/ 2147483647 w 144"/>
              <a:gd name="T51" fmla="*/ 2147483647 h 81"/>
              <a:gd name="T52" fmla="*/ 2147483647 w 144"/>
              <a:gd name="T53" fmla="*/ 2147483647 h 81"/>
              <a:gd name="T54" fmla="*/ 2147483647 w 144"/>
              <a:gd name="T55" fmla="*/ 2147483647 h 81"/>
              <a:gd name="T56" fmla="*/ 2147483647 w 144"/>
              <a:gd name="T57" fmla="*/ 2147483647 h 81"/>
              <a:gd name="T58" fmla="*/ 2147483647 w 144"/>
              <a:gd name="T59" fmla="*/ 2147483647 h 81"/>
              <a:gd name="T60" fmla="*/ 2147483647 w 144"/>
              <a:gd name="T61" fmla="*/ 2147483647 h 81"/>
              <a:gd name="T62" fmla="*/ 2147483647 w 144"/>
              <a:gd name="T63" fmla="*/ 2147483647 h 81"/>
              <a:gd name="T64" fmla="*/ 2147483647 w 144"/>
              <a:gd name="T65" fmla="*/ 2147483647 h 81"/>
              <a:gd name="T66" fmla="*/ 2147483647 w 144"/>
              <a:gd name="T67" fmla="*/ 2147483647 h 81"/>
              <a:gd name="T68" fmla="*/ 2147483647 w 144"/>
              <a:gd name="T69" fmla="*/ 2147483647 h 81"/>
              <a:gd name="T70" fmla="*/ 2147483647 w 144"/>
              <a:gd name="T71" fmla="*/ 2147483647 h 81"/>
              <a:gd name="T72" fmla="*/ 2147483647 w 144"/>
              <a:gd name="T73" fmla="*/ 2147483647 h 81"/>
              <a:gd name="T74" fmla="*/ 2147483647 w 144"/>
              <a:gd name="T75" fmla="*/ 2147483647 h 81"/>
              <a:gd name="T76" fmla="*/ 2147483647 w 144"/>
              <a:gd name="T77" fmla="*/ 2147483647 h 81"/>
              <a:gd name="T78" fmla="*/ 2147483647 w 144"/>
              <a:gd name="T79" fmla="*/ 2147483647 h 81"/>
              <a:gd name="T80" fmla="*/ 2147483647 w 144"/>
              <a:gd name="T81" fmla="*/ 2147483647 h 81"/>
              <a:gd name="T82" fmla="*/ 2147483647 w 144"/>
              <a:gd name="T83" fmla="*/ 2147483647 h 81"/>
              <a:gd name="T84" fmla="*/ 2147483647 w 144"/>
              <a:gd name="T85" fmla="*/ 2147483647 h 81"/>
              <a:gd name="T86" fmla="*/ 2147483647 w 144"/>
              <a:gd name="T87" fmla="*/ 2147483647 h 81"/>
              <a:gd name="T88" fmla="*/ 2147483647 w 144"/>
              <a:gd name="T89" fmla="*/ 2147483647 h 81"/>
              <a:gd name="T90" fmla="*/ 2147483647 w 144"/>
              <a:gd name="T91" fmla="*/ 2147483647 h 81"/>
              <a:gd name="T92" fmla="*/ 2147483647 w 144"/>
              <a:gd name="T93" fmla="*/ 2147483647 h 81"/>
              <a:gd name="T94" fmla="*/ 2147483647 w 144"/>
              <a:gd name="T95" fmla="*/ 2147483647 h 81"/>
              <a:gd name="T96" fmla="*/ 2147483647 w 144"/>
              <a:gd name="T97" fmla="*/ 2147483647 h 81"/>
              <a:gd name="T98" fmla="*/ 2147483647 w 144"/>
              <a:gd name="T99" fmla="*/ 2147483647 h 81"/>
              <a:gd name="T100" fmla="*/ 2147483647 w 144"/>
              <a:gd name="T101" fmla="*/ 2147483647 h 81"/>
              <a:gd name="T102" fmla="*/ 2147483647 w 144"/>
              <a:gd name="T103" fmla="*/ 2147483647 h 81"/>
              <a:gd name="T104" fmla="*/ 2147483647 w 144"/>
              <a:gd name="T105" fmla="*/ 2147483647 h 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4"/>
              <a:gd name="T160" fmla="*/ 0 h 81"/>
              <a:gd name="T161" fmla="*/ 144 w 144"/>
              <a:gd name="T162" fmla="*/ 81 h 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4" h="81">
                <a:moveTo>
                  <a:pt x="91" y="36"/>
                </a:moveTo>
                <a:lnTo>
                  <a:pt x="93" y="34"/>
                </a:lnTo>
                <a:lnTo>
                  <a:pt x="96" y="34"/>
                </a:lnTo>
                <a:lnTo>
                  <a:pt x="98" y="34"/>
                </a:lnTo>
                <a:lnTo>
                  <a:pt x="101" y="35"/>
                </a:lnTo>
                <a:lnTo>
                  <a:pt x="107" y="39"/>
                </a:lnTo>
                <a:lnTo>
                  <a:pt x="115" y="42"/>
                </a:lnTo>
                <a:lnTo>
                  <a:pt x="121" y="45"/>
                </a:lnTo>
                <a:lnTo>
                  <a:pt x="127" y="50"/>
                </a:lnTo>
                <a:lnTo>
                  <a:pt x="126" y="48"/>
                </a:lnTo>
                <a:lnTo>
                  <a:pt x="123" y="46"/>
                </a:lnTo>
                <a:lnTo>
                  <a:pt x="122" y="45"/>
                </a:lnTo>
                <a:lnTo>
                  <a:pt x="62" y="0"/>
                </a:lnTo>
                <a:lnTo>
                  <a:pt x="62" y="1"/>
                </a:lnTo>
                <a:lnTo>
                  <a:pt x="61" y="6"/>
                </a:lnTo>
                <a:lnTo>
                  <a:pt x="57" y="11"/>
                </a:lnTo>
                <a:lnTo>
                  <a:pt x="52" y="17"/>
                </a:lnTo>
                <a:lnTo>
                  <a:pt x="43" y="23"/>
                </a:lnTo>
                <a:lnTo>
                  <a:pt x="33" y="30"/>
                </a:lnTo>
                <a:lnTo>
                  <a:pt x="24" y="36"/>
                </a:lnTo>
                <a:lnTo>
                  <a:pt x="19" y="40"/>
                </a:lnTo>
                <a:lnTo>
                  <a:pt x="22" y="42"/>
                </a:lnTo>
                <a:lnTo>
                  <a:pt x="29" y="40"/>
                </a:lnTo>
                <a:lnTo>
                  <a:pt x="39" y="37"/>
                </a:lnTo>
                <a:lnTo>
                  <a:pt x="52" y="33"/>
                </a:lnTo>
                <a:lnTo>
                  <a:pt x="58" y="33"/>
                </a:lnTo>
                <a:lnTo>
                  <a:pt x="57" y="37"/>
                </a:lnTo>
                <a:lnTo>
                  <a:pt x="49" y="44"/>
                </a:lnTo>
                <a:lnTo>
                  <a:pt x="39" y="52"/>
                </a:lnTo>
                <a:lnTo>
                  <a:pt x="33" y="55"/>
                </a:lnTo>
                <a:lnTo>
                  <a:pt x="27" y="57"/>
                </a:lnTo>
                <a:lnTo>
                  <a:pt x="19" y="58"/>
                </a:lnTo>
                <a:lnTo>
                  <a:pt x="14" y="58"/>
                </a:lnTo>
                <a:lnTo>
                  <a:pt x="8" y="58"/>
                </a:lnTo>
                <a:lnTo>
                  <a:pt x="4" y="57"/>
                </a:lnTo>
                <a:lnTo>
                  <a:pt x="2" y="56"/>
                </a:lnTo>
                <a:lnTo>
                  <a:pt x="0" y="56"/>
                </a:lnTo>
                <a:lnTo>
                  <a:pt x="3" y="57"/>
                </a:lnTo>
                <a:lnTo>
                  <a:pt x="10" y="59"/>
                </a:lnTo>
                <a:lnTo>
                  <a:pt x="19" y="61"/>
                </a:lnTo>
                <a:lnTo>
                  <a:pt x="27" y="64"/>
                </a:lnTo>
                <a:lnTo>
                  <a:pt x="28" y="64"/>
                </a:lnTo>
                <a:lnTo>
                  <a:pt x="30" y="65"/>
                </a:lnTo>
                <a:lnTo>
                  <a:pt x="34" y="66"/>
                </a:lnTo>
                <a:lnTo>
                  <a:pt x="38" y="67"/>
                </a:lnTo>
                <a:lnTo>
                  <a:pt x="37" y="65"/>
                </a:lnTo>
                <a:lnTo>
                  <a:pt x="37" y="63"/>
                </a:lnTo>
                <a:lnTo>
                  <a:pt x="38" y="62"/>
                </a:lnTo>
                <a:lnTo>
                  <a:pt x="39" y="60"/>
                </a:lnTo>
                <a:lnTo>
                  <a:pt x="42" y="59"/>
                </a:lnTo>
                <a:lnTo>
                  <a:pt x="44" y="58"/>
                </a:lnTo>
                <a:lnTo>
                  <a:pt x="47" y="58"/>
                </a:lnTo>
                <a:lnTo>
                  <a:pt x="49" y="59"/>
                </a:lnTo>
                <a:lnTo>
                  <a:pt x="56" y="63"/>
                </a:lnTo>
                <a:lnTo>
                  <a:pt x="63" y="66"/>
                </a:lnTo>
                <a:lnTo>
                  <a:pt x="69" y="71"/>
                </a:lnTo>
                <a:lnTo>
                  <a:pt x="76" y="75"/>
                </a:lnTo>
                <a:lnTo>
                  <a:pt x="85" y="76"/>
                </a:lnTo>
                <a:lnTo>
                  <a:pt x="92" y="78"/>
                </a:lnTo>
                <a:lnTo>
                  <a:pt x="100" y="79"/>
                </a:lnTo>
                <a:lnTo>
                  <a:pt x="106" y="80"/>
                </a:lnTo>
                <a:lnTo>
                  <a:pt x="101" y="78"/>
                </a:lnTo>
                <a:lnTo>
                  <a:pt x="96" y="75"/>
                </a:lnTo>
                <a:lnTo>
                  <a:pt x="91" y="73"/>
                </a:lnTo>
                <a:lnTo>
                  <a:pt x="86" y="70"/>
                </a:lnTo>
                <a:lnTo>
                  <a:pt x="81" y="67"/>
                </a:lnTo>
                <a:lnTo>
                  <a:pt x="77" y="64"/>
                </a:lnTo>
                <a:lnTo>
                  <a:pt x="72" y="61"/>
                </a:lnTo>
                <a:lnTo>
                  <a:pt x="67" y="58"/>
                </a:lnTo>
                <a:lnTo>
                  <a:pt x="64" y="56"/>
                </a:lnTo>
                <a:lnTo>
                  <a:pt x="64" y="54"/>
                </a:lnTo>
                <a:lnTo>
                  <a:pt x="64" y="52"/>
                </a:lnTo>
                <a:lnTo>
                  <a:pt x="66" y="50"/>
                </a:lnTo>
                <a:lnTo>
                  <a:pt x="68" y="49"/>
                </a:lnTo>
                <a:lnTo>
                  <a:pt x="71" y="48"/>
                </a:lnTo>
                <a:lnTo>
                  <a:pt x="73" y="48"/>
                </a:lnTo>
                <a:lnTo>
                  <a:pt x="76" y="49"/>
                </a:lnTo>
                <a:lnTo>
                  <a:pt x="83" y="53"/>
                </a:lnTo>
                <a:lnTo>
                  <a:pt x="91" y="58"/>
                </a:lnTo>
                <a:lnTo>
                  <a:pt x="98" y="62"/>
                </a:lnTo>
                <a:lnTo>
                  <a:pt x="107" y="66"/>
                </a:lnTo>
                <a:lnTo>
                  <a:pt x="115" y="71"/>
                </a:lnTo>
                <a:lnTo>
                  <a:pt x="123" y="74"/>
                </a:lnTo>
                <a:lnTo>
                  <a:pt x="131" y="78"/>
                </a:lnTo>
                <a:lnTo>
                  <a:pt x="140" y="81"/>
                </a:lnTo>
                <a:lnTo>
                  <a:pt x="141" y="80"/>
                </a:lnTo>
                <a:lnTo>
                  <a:pt x="142" y="79"/>
                </a:lnTo>
                <a:lnTo>
                  <a:pt x="142" y="77"/>
                </a:lnTo>
                <a:lnTo>
                  <a:pt x="144" y="74"/>
                </a:lnTo>
                <a:lnTo>
                  <a:pt x="144" y="73"/>
                </a:lnTo>
                <a:lnTo>
                  <a:pt x="144" y="72"/>
                </a:lnTo>
                <a:lnTo>
                  <a:pt x="137" y="68"/>
                </a:lnTo>
                <a:lnTo>
                  <a:pt x="131" y="65"/>
                </a:lnTo>
                <a:lnTo>
                  <a:pt x="123" y="62"/>
                </a:lnTo>
                <a:lnTo>
                  <a:pt x="117" y="58"/>
                </a:lnTo>
                <a:lnTo>
                  <a:pt x="111" y="55"/>
                </a:lnTo>
                <a:lnTo>
                  <a:pt x="105" y="52"/>
                </a:lnTo>
                <a:lnTo>
                  <a:pt x="98" y="48"/>
                </a:lnTo>
                <a:lnTo>
                  <a:pt x="92" y="44"/>
                </a:lnTo>
                <a:lnTo>
                  <a:pt x="91" y="42"/>
                </a:lnTo>
                <a:lnTo>
                  <a:pt x="90" y="40"/>
                </a:lnTo>
                <a:lnTo>
                  <a:pt x="90" y="38"/>
                </a:lnTo>
                <a:lnTo>
                  <a:pt x="91" y="36"/>
                </a:lnTo>
                <a:close/>
              </a:path>
            </a:pathLst>
          </a:custGeom>
          <a:solidFill>
            <a:srgbClr val="FFFFFF"/>
          </a:solidFill>
          <a:ln w="9525">
            <a:solidFill>
              <a:srgbClr val="3333CC"/>
            </a:solidFill>
            <a:round/>
            <a:headEnd/>
            <a:tailEnd/>
          </a:ln>
        </p:spPr>
        <p:txBody>
          <a:bodyPr/>
          <a:lstStyle/>
          <a:p>
            <a:endParaRPr lang="de-CH"/>
          </a:p>
        </p:txBody>
      </p:sp>
      <p:sp>
        <p:nvSpPr>
          <p:cNvPr id="84050" name="Freeform 87"/>
          <p:cNvSpPr>
            <a:spLocks/>
          </p:cNvSpPr>
          <p:nvPr/>
        </p:nvSpPr>
        <p:spPr bwMode="auto">
          <a:xfrm flipH="1">
            <a:off x="7291561" y="3740125"/>
            <a:ext cx="28575" cy="23813"/>
          </a:xfrm>
          <a:custGeom>
            <a:avLst/>
            <a:gdLst>
              <a:gd name="T0" fmla="*/ 0 w 35"/>
              <a:gd name="T1" fmla="*/ 0 h 57"/>
              <a:gd name="T2" fmla="*/ 2147483647 w 35"/>
              <a:gd name="T3" fmla="*/ 2147483647 h 57"/>
              <a:gd name="T4" fmla="*/ 2147483647 w 35"/>
              <a:gd name="T5" fmla="*/ 2147483647 h 57"/>
              <a:gd name="T6" fmla="*/ 2147483647 w 35"/>
              <a:gd name="T7" fmla="*/ 2147483647 h 57"/>
              <a:gd name="T8" fmla="*/ 2147483647 w 35"/>
              <a:gd name="T9" fmla="*/ 2147483647 h 57"/>
              <a:gd name="T10" fmla="*/ 2147483647 w 35"/>
              <a:gd name="T11" fmla="*/ 2147483647 h 57"/>
              <a:gd name="T12" fmla="*/ 2147483647 w 35"/>
              <a:gd name="T13" fmla="*/ 2147483647 h 57"/>
              <a:gd name="T14" fmla="*/ 2147483647 w 35"/>
              <a:gd name="T15" fmla="*/ 2147483647 h 57"/>
              <a:gd name="T16" fmla="*/ 2147483647 w 35"/>
              <a:gd name="T17" fmla="*/ 2147483647 h 57"/>
              <a:gd name="T18" fmla="*/ 2147483647 w 35"/>
              <a:gd name="T19" fmla="*/ 2147483647 h 57"/>
              <a:gd name="T20" fmla="*/ 2147483647 w 35"/>
              <a:gd name="T21" fmla="*/ 2147483647 h 57"/>
              <a:gd name="T22" fmla="*/ 2147483647 w 35"/>
              <a:gd name="T23" fmla="*/ 2147483647 h 57"/>
              <a:gd name="T24" fmla="*/ 2147483647 w 35"/>
              <a:gd name="T25" fmla="*/ 2147483647 h 57"/>
              <a:gd name="T26" fmla="*/ 2147483647 w 35"/>
              <a:gd name="T27" fmla="*/ 2147483647 h 57"/>
              <a:gd name="T28" fmla="*/ 2147483647 w 35"/>
              <a:gd name="T29" fmla="*/ 2147483647 h 57"/>
              <a:gd name="T30" fmla="*/ 2147483647 w 35"/>
              <a:gd name="T31" fmla="*/ 2147483647 h 57"/>
              <a:gd name="T32" fmla="*/ 0 w 35"/>
              <a:gd name="T33" fmla="*/ 0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57"/>
              <a:gd name="T53" fmla="*/ 35 w 35"/>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57">
                <a:moveTo>
                  <a:pt x="0" y="0"/>
                </a:moveTo>
                <a:lnTo>
                  <a:pt x="1" y="5"/>
                </a:lnTo>
                <a:lnTo>
                  <a:pt x="5" y="17"/>
                </a:lnTo>
                <a:lnTo>
                  <a:pt x="8" y="28"/>
                </a:lnTo>
                <a:lnTo>
                  <a:pt x="11" y="36"/>
                </a:lnTo>
                <a:lnTo>
                  <a:pt x="16" y="41"/>
                </a:lnTo>
                <a:lnTo>
                  <a:pt x="24" y="47"/>
                </a:lnTo>
                <a:lnTo>
                  <a:pt x="31" y="54"/>
                </a:lnTo>
                <a:lnTo>
                  <a:pt x="35" y="57"/>
                </a:lnTo>
                <a:lnTo>
                  <a:pt x="32" y="54"/>
                </a:lnTo>
                <a:lnTo>
                  <a:pt x="25" y="47"/>
                </a:lnTo>
                <a:lnTo>
                  <a:pt x="17" y="40"/>
                </a:lnTo>
                <a:lnTo>
                  <a:pt x="12" y="33"/>
                </a:lnTo>
                <a:lnTo>
                  <a:pt x="10" y="24"/>
                </a:lnTo>
                <a:lnTo>
                  <a:pt x="5" y="14"/>
                </a:lnTo>
                <a:lnTo>
                  <a:pt x="1" y="4"/>
                </a:lnTo>
                <a:lnTo>
                  <a:pt x="0" y="0"/>
                </a:lnTo>
                <a:close/>
              </a:path>
            </a:pathLst>
          </a:custGeom>
          <a:solidFill>
            <a:srgbClr val="FFFFFF"/>
          </a:solidFill>
          <a:ln w="9525">
            <a:solidFill>
              <a:srgbClr val="3333CC"/>
            </a:solidFill>
            <a:round/>
            <a:headEnd/>
            <a:tailEnd/>
          </a:ln>
        </p:spPr>
        <p:txBody>
          <a:bodyPr/>
          <a:lstStyle/>
          <a:p>
            <a:endParaRPr lang="de-CH"/>
          </a:p>
        </p:txBody>
      </p:sp>
      <p:sp>
        <p:nvSpPr>
          <p:cNvPr id="84051" name="Freeform 88"/>
          <p:cNvSpPr>
            <a:spLocks/>
          </p:cNvSpPr>
          <p:nvPr/>
        </p:nvSpPr>
        <p:spPr bwMode="auto">
          <a:xfrm flipH="1">
            <a:off x="7202661" y="3684563"/>
            <a:ext cx="107950" cy="79375"/>
          </a:xfrm>
          <a:custGeom>
            <a:avLst/>
            <a:gdLst>
              <a:gd name="T0" fmla="*/ 2147483647 w 140"/>
              <a:gd name="T1" fmla="*/ 2147483647 h 197"/>
              <a:gd name="T2" fmla="*/ 2147483647 w 140"/>
              <a:gd name="T3" fmla="*/ 2147483647 h 197"/>
              <a:gd name="T4" fmla="*/ 2147483647 w 140"/>
              <a:gd name="T5" fmla="*/ 2147483647 h 197"/>
              <a:gd name="T6" fmla="*/ 2147483647 w 140"/>
              <a:gd name="T7" fmla="*/ 2147483647 h 197"/>
              <a:gd name="T8" fmla="*/ 2147483647 w 140"/>
              <a:gd name="T9" fmla="*/ 2147483647 h 197"/>
              <a:gd name="T10" fmla="*/ 2147483647 w 140"/>
              <a:gd name="T11" fmla="*/ 2147483647 h 197"/>
              <a:gd name="T12" fmla="*/ 2147483647 w 140"/>
              <a:gd name="T13" fmla="*/ 2147483647 h 197"/>
              <a:gd name="T14" fmla="*/ 2147483647 w 140"/>
              <a:gd name="T15" fmla="*/ 2147483647 h 197"/>
              <a:gd name="T16" fmla="*/ 2147483647 w 140"/>
              <a:gd name="T17" fmla="*/ 0 h 197"/>
              <a:gd name="T18" fmla="*/ 2147483647 w 140"/>
              <a:gd name="T19" fmla="*/ 0 h 197"/>
              <a:gd name="T20" fmla="*/ 2147483647 w 140"/>
              <a:gd name="T21" fmla="*/ 2147483647 h 197"/>
              <a:gd name="T22" fmla="*/ 2147483647 w 140"/>
              <a:gd name="T23" fmla="*/ 2147483647 h 197"/>
              <a:gd name="T24" fmla="*/ 2147483647 w 140"/>
              <a:gd name="T25" fmla="*/ 2147483647 h 197"/>
              <a:gd name="T26" fmla="*/ 2147483647 w 140"/>
              <a:gd name="T27" fmla="*/ 2147483647 h 197"/>
              <a:gd name="T28" fmla="*/ 2147483647 w 140"/>
              <a:gd name="T29" fmla="*/ 2147483647 h 197"/>
              <a:gd name="T30" fmla="*/ 2147483647 w 140"/>
              <a:gd name="T31" fmla="*/ 2147483647 h 197"/>
              <a:gd name="T32" fmla="*/ 2147483647 w 140"/>
              <a:gd name="T33" fmla="*/ 2147483647 h 197"/>
              <a:gd name="T34" fmla="*/ 2147483647 w 140"/>
              <a:gd name="T35" fmla="*/ 2147483647 h 197"/>
              <a:gd name="T36" fmla="*/ 2147483647 w 140"/>
              <a:gd name="T37" fmla="*/ 2147483647 h 197"/>
              <a:gd name="T38" fmla="*/ 2147483647 w 140"/>
              <a:gd name="T39" fmla="*/ 2147483647 h 197"/>
              <a:gd name="T40" fmla="*/ 2147483647 w 140"/>
              <a:gd name="T41" fmla="*/ 2147483647 h 197"/>
              <a:gd name="T42" fmla="*/ 2147483647 w 140"/>
              <a:gd name="T43" fmla="*/ 2147483647 h 197"/>
              <a:gd name="T44" fmla="*/ 2147483647 w 140"/>
              <a:gd name="T45" fmla="*/ 2147483647 h 197"/>
              <a:gd name="T46" fmla="*/ 2147483647 w 140"/>
              <a:gd name="T47" fmla="*/ 2147483647 h 197"/>
              <a:gd name="T48" fmla="*/ 2147483647 w 140"/>
              <a:gd name="T49" fmla="*/ 2147483647 h 197"/>
              <a:gd name="T50" fmla="*/ 2147483647 w 140"/>
              <a:gd name="T51" fmla="*/ 2147483647 h 197"/>
              <a:gd name="T52" fmla="*/ 2147483647 w 140"/>
              <a:gd name="T53" fmla="*/ 2147483647 h 197"/>
              <a:gd name="T54" fmla="*/ 2147483647 w 140"/>
              <a:gd name="T55" fmla="*/ 2147483647 h 197"/>
              <a:gd name="T56" fmla="*/ 2147483647 w 140"/>
              <a:gd name="T57" fmla="*/ 2147483647 h 197"/>
              <a:gd name="T58" fmla="*/ 2147483647 w 140"/>
              <a:gd name="T59" fmla="*/ 2147483647 h 197"/>
              <a:gd name="T60" fmla="*/ 2147483647 w 140"/>
              <a:gd name="T61" fmla="*/ 2147483647 h 197"/>
              <a:gd name="T62" fmla="*/ 2147483647 w 140"/>
              <a:gd name="T63" fmla="*/ 2147483647 h 197"/>
              <a:gd name="T64" fmla="*/ 2147483647 w 140"/>
              <a:gd name="T65" fmla="*/ 2147483647 h 197"/>
              <a:gd name="T66" fmla="*/ 2147483647 w 140"/>
              <a:gd name="T67" fmla="*/ 2147483647 h 197"/>
              <a:gd name="T68" fmla="*/ 2147483647 w 140"/>
              <a:gd name="T69" fmla="*/ 2147483647 h 197"/>
              <a:gd name="T70" fmla="*/ 2147483647 w 140"/>
              <a:gd name="T71" fmla="*/ 2147483647 h 197"/>
              <a:gd name="T72" fmla="*/ 2147483647 w 140"/>
              <a:gd name="T73" fmla="*/ 2147483647 h 197"/>
              <a:gd name="T74" fmla="*/ 2147483647 w 140"/>
              <a:gd name="T75" fmla="*/ 2147483647 h 197"/>
              <a:gd name="T76" fmla="*/ 2147483647 w 140"/>
              <a:gd name="T77" fmla="*/ 2147483647 h 197"/>
              <a:gd name="T78" fmla="*/ 2147483647 w 140"/>
              <a:gd name="T79" fmla="*/ 2147483647 h 197"/>
              <a:gd name="T80" fmla="*/ 2147483647 w 140"/>
              <a:gd name="T81" fmla="*/ 2147483647 h 197"/>
              <a:gd name="T82" fmla="*/ 2147483647 w 140"/>
              <a:gd name="T83" fmla="*/ 2147483647 h 197"/>
              <a:gd name="T84" fmla="*/ 2147483647 w 140"/>
              <a:gd name="T85" fmla="*/ 2147483647 h 197"/>
              <a:gd name="T86" fmla="*/ 2147483647 w 140"/>
              <a:gd name="T87" fmla="*/ 2147483647 h 197"/>
              <a:gd name="T88" fmla="*/ 2147483647 w 140"/>
              <a:gd name="T89" fmla="*/ 2147483647 h 197"/>
              <a:gd name="T90" fmla="*/ 2147483647 w 140"/>
              <a:gd name="T91" fmla="*/ 2147483647 h 197"/>
              <a:gd name="T92" fmla="*/ 2147483647 w 140"/>
              <a:gd name="T93" fmla="*/ 2147483647 h 1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0"/>
              <a:gd name="T142" fmla="*/ 0 h 197"/>
              <a:gd name="T143" fmla="*/ 140 w 140"/>
              <a:gd name="T144" fmla="*/ 197 h 1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0" h="197">
                <a:moveTo>
                  <a:pt x="140" y="28"/>
                </a:moveTo>
                <a:lnTo>
                  <a:pt x="139" y="22"/>
                </a:lnTo>
                <a:lnTo>
                  <a:pt x="127" y="33"/>
                </a:lnTo>
                <a:lnTo>
                  <a:pt x="123" y="28"/>
                </a:lnTo>
                <a:lnTo>
                  <a:pt x="122" y="26"/>
                </a:lnTo>
                <a:lnTo>
                  <a:pt x="121" y="23"/>
                </a:lnTo>
                <a:lnTo>
                  <a:pt x="118" y="21"/>
                </a:lnTo>
                <a:lnTo>
                  <a:pt x="117" y="19"/>
                </a:lnTo>
                <a:lnTo>
                  <a:pt x="116" y="18"/>
                </a:lnTo>
                <a:lnTo>
                  <a:pt x="116" y="17"/>
                </a:lnTo>
                <a:lnTo>
                  <a:pt x="115" y="17"/>
                </a:lnTo>
                <a:lnTo>
                  <a:pt x="113" y="16"/>
                </a:lnTo>
                <a:lnTo>
                  <a:pt x="113" y="15"/>
                </a:lnTo>
                <a:lnTo>
                  <a:pt x="115" y="14"/>
                </a:lnTo>
                <a:lnTo>
                  <a:pt x="117" y="11"/>
                </a:lnTo>
                <a:lnTo>
                  <a:pt x="118" y="7"/>
                </a:lnTo>
                <a:lnTo>
                  <a:pt x="117" y="5"/>
                </a:lnTo>
                <a:lnTo>
                  <a:pt x="106" y="11"/>
                </a:lnTo>
                <a:lnTo>
                  <a:pt x="108" y="1"/>
                </a:lnTo>
                <a:lnTo>
                  <a:pt x="100" y="7"/>
                </a:lnTo>
                <a:lnTo>
                  <a:pt x="90" y="3"/>
                </a:lnTo>
                <a:lnTo>
                  <a:pt x="81" y="1"/>
                </a:lnTo>
                <a:lnTo>
                  <a:pt x="72" y="0"/>
                </a:lnTo>
                <a:lnTo>
                  <a:pt x="64" y="0"/>
                </a:lnTo>
                <a:lnTo>
                  <a:pt x="59" y="0"/>
                </a:lnTo>
                <a:lnTo>
                  <a:pt x="56" y="0"/>
                </a:lnTo>
                <a:lnTo>
                  <a:pt x="51" y="0"/>
                </a:lnTo>
                <a:lnTo>
                  <a:pt x="46" y="1"/>
                </a:lnTo>
                <a:lnTo>
                  <a:pt x="39" y="3"/>
                </a:lnTo>
                <a:lnTo>
                  <a:pt x="33" y="5"/>
                </a:lnTo>
                <a:lnTo>
                  <a:pt x="25" y="9"/>
                </a:lnTo>
                <a:lnTo>
                  <a:pt x="15" y="14"/>
                </a:lnTo>
                <a:lnTo>
                  <a:pt x="9" y="20"/>
                </a:lnTo>
                <a:lnTo>
                  <a:pt x="4" y="29"/>
                </a:lnTo>
                <a:lnTo>
                  <a:pt x="2" y="38"/>
                </a:lnTo>
                <a:lnTo>
                  <a:pt x="0" y="42"/>
                </a:lnTo>
                <a:lnTo>
                  <a:pt x="2" y="44"/>
                </a:lnTo>
                <a:lnTo>
                  <a:pt x="5" y="48"/>
                </a:lnTo>
                <a:lnTo>
                  <a:pt x="9" y="55"/>
                </a:lnTo>
                <a:lnTo>
                  <a:pt x="13" y="59"/>
                </a:lnTo>
                <a:lnTo>
                  <a:pt x="17" y="60"/>
                </a:lnTo>
                <a:lnTo>
                  <a:pt x="19" y="61"/>
                </a:lnTo>
                <a:lnTo>
                  <a:pt x="20" y="60"/>
                </a:lnTo>
                <a:lnTo>
                  <a:pt x="24" y="60"/>
                </a:lnTo>
                <a:lnTo>
                  <a:pt x="28" y="61"/>
                </a:lnTo>
                <a:lnTo>
                  <a:pt x="33" y="62"/>
                </a:lnTo>
                <a:lnTo>
                  <a:pt x="38" y="64"/>
                </a:lnTo>
                <a:lnTo>
                  <a:pt x="44" y="70"/>
                </a:lnTo>
                <a:lnTo>
                  <a:pt x="51" y="76"/>
                </a:lnTo>
                <a:lnTo>
                  <a:pt x="53" y="77"/>
                </a:lnTo>
                <a:lnTo>
                  <a:pt x="54" y="78"/>
                </a:lnTo>
                <a:lnTo>
                  <a:pt x="54" y="81"/>
                </a:lnTo>
                <a:lnTo>
                  <a:pt x="54" y="87"/>
                </a:lnTo>
                <a:lnTo>
                  <a:pt x="54" y="94"/>
                </a:lnTo>
                <a:lnTo>
                  <a:pt x="54" y="103"/>
                </a:lnTo>
                <a:lnTo>
                  <a:pt x="54" y="107"/>
                </a:lnTo>
                <a:lnTo>
                  <a:pt x="54" y="109"/>
                </a:lnTo>
                <a:lnTo>
                  <a:pt x="53" y="111"/>
                </a:lnTo>
                <a:lnTo>
                  <a:pt x="51" y="112"/>
                </a:lnTo>
                <a:lnTo>
                  <a:pt x="49" y="115"/>
                </a:lnTo>
                <a:lnTo>
                  <a:pt x="49" y="118"/>
                </a:lnTo>
                <a:lnTo>
                  <a:pt x="51" y="122"/>
                </a:lnTo>
                <a:lnTo>
                  <a:pt x="53" y="125"/>
                </a:lnTo>
                <a:lnTo>
                  <a:pt x="57" y="126"/>
                </a:lnTo>
                <a:lnTo>
                  <a:pt x="61" y="126"/>
                </a:lnTo>
                <a:lnTo>
                  <a:pt x="62" y="125"/>
                </a:lnTo>
                <a:lnTo>
                  <a:pt x="64" y="123"/>
                </a:lnTo>
                <a:lnTo>
                  <a:pt x="66" y="119"/>
                </a:lnTo>
                <a:lnTo>
                  <a:pt x="69" y="118"/>
                </a:lnTo>
                <a:lnTo>
                  <a:pt x="72" y="121"/>
                </a:lnTo>
                <a:lnTo>
                  <a:pt x="74" y="124"/>
                </a:lnTo>
                <a:lnTo>
                  <a:pt x="76" y="126"/>
                </a:lnTo>
                <a:lnTo>
                  <a:pt x="77" y="126"/>
                </a:lnTo>
                <a:lnTo>
                  <a:pt x="76" y="128"/>
                </a:lnTo>
                <a:lnTo>
                  <a:pt x="71" y="131"/>
                </a:lnTo>
                <a:lnTo>
                  <a:pt x="67" y="134"/>
                </a:lnTo>
                <a:lnTo>
                  <a:pt x="64" y="135"/>
                </a:lnTo>
                <a:lnTo>
                  <a:pt x="63" y="136"/>
                </a:lnTo>
                <a:lnTo>
                  <a:pt x="61" y="136"/>
                </a:lnTo>
                <a:lnTo>
                  <a:pt x="59" y="136"/>
                </a:lnTo>
                <a:lnTo>
                  <a:pt x="58" y="136"/>
                </a:lnTo>
                <a:lnTo>
                  <a:pt x="58" y="138"/>
                </a:lnTo>
                <a:lnTo>
                  <a:pt x="58" y="144"/>
                </a:lnTo>
                <a:lnTo>
                  <a:pt x="59" y="147"/>
                </a:lnTo>
                <a:lnTo>
                  <a:pt x="59" y="149"/>
                </a:lnTo>
                <a:lnTo>
                  <a:pt x="61" y="150"/>
                </a:lnTo>
                <a:lnTo>
                  <a:pt x="62" y="150"/>
                </a:lnTo>
                <a:lnTo>
                  <a:pt x="64" y="149"/>
                </a:lnTo>
                <a:lnTo>
                  <a:pt x="68" y="148"/>
                </a:lnTo>
                <a:lnTo>
                  <a:pt x="74" y="148"/>
                </a:lnTo>
                <a:lnTo>
                  <a:pt x="81" y="148"/>
                </a:lnTo>
                <a:lnTo>
                  <a:pt x="88" y="148"/>
                </a:lnTo>
                <a:lnTo>
                  <a:pt x="93" y="148"/>
                </a:lnTo>
                <a:lnTo>
                  <a:pt x="96" y="148"/>
                </a:lnTo>
                <a:lnTo>
                  <a:pt x="82" y="166"/>
                </a:lnTo>
                <a:lnTo>
                  <a:pt x="81" y="167"/>
                </a:lnTo>
                <a:lnTo>
                  <a:pt x="77" y="169"/>
                </a:lnTo>
                <a:lnTo>
                  <a:pt x="71" y="171"/>
                </a:lnTo>
                <a:lnTo>
                  <a:pt x="63" y="173"/>
                </a:lnTo>
                <a:lnTo>
                  <a:pt x="58" y="174"/>
                </a:lnTo>
                <a:lnTo>
                  <a:pt x="56" y="174"/>
                </a:lnTo>
                <a:lnTo>
                  <a:pt x="54" y="176"/>
                </a:lnTo>
                <a:lnTo>
                  <a:pt x="53" y="178"/>
                </a:lnTo>
                <a:lnTo>
                  <a:pt x="51" y="182"/>
                </a:lnTo>
                <a:lnTo>
                  <a:pt x="51" y="189"/>
                </a:lnTo>
                <a:lnTo>
                  <a:pt x="52" y="194"/>
                </a:lnTo>
                <a:lnTo>
                  <a:pt x="54" y="197"/>
                </a:lnTo>
                <a:lnTo>
                  <a:pt x="59" y="197"/>
                </a:lnTo>
                <a:lnTo>
                  <a:pt x="68" y="197"/>
                </a:lnTo>
                <a:lnTo>
                  <a:pt x="76" y="196"/>
                </a:lnTo>
                <a:lnTo>
                  <a:pt x="81" y="193"/>
                </a:lnTo>
                <a:lnTo>
                  <a:pt x="86" y="189"/>
                </a:lnTo>
                <a:lnTo>
                  <a:pt x="91" y="184"/>
                </a:lnTo>
                <a:lnTo>
                  <a:pt x="97" y="178"/>
                </a:lnTo>
                <a:lnTo>
                  <a:pt x="105" y="169"/>
                </a:lnTo>
                <a:lnTo>
                  <a:pt x="112" y="155"/>
                </a:lnTo>
                <a:lnTo>
                  <a:pt x="118" y="139"/>
                </a:lnTo>
                <a:lnTo>
                  <a:pt x="122" y="124"/>
                </a:lnTo>
                <a:lnTo>
                  <a:pt x="125" y="111"/>
                </a:lnTo>
                <a:lnTo>
                  <a:pt x="116" y="126"/>
                </a:lnTo>
                <a:lnTo>
                  <a:pt x="116" y="125"/>
                </a:lnTo>
                <a:lnTo>
                  <a:pt x="115" y="121"/>
                </a:lnTo>
                <a:lnTo>
                  <a:pt x="115" y="116"/>
                </a:lnTo>
                <a:lnTo>
                  <a:pt x="116" y="112"/>
                </a:lnTo>
                <a:lnTo>
                  <a:pt x="118" y="107"/>
                </a:lnTo>
                <a:lnTo>
                  <a:pt x="122" y="100"/>
                </a:lnTo>
                <a:lnTo>
                  <a:pt x="125" y="91"/>
                </a:lnTo>
                <a:lnTo>
                  <a:pt x="127" y="86"/>
                </a:lnTo>
                <a:lnTo>
                  <a:pt x="128" y="79"/>
                </a:lnTo>
                <a:lnTo>
                  <a:pt x="130" y="72"/>
                </a:lnTo>
                <a:lnTo>
                  <a:pt x="131" y="67"/>
                </a:lnTo>
                <a:lnTo>
                  <a:pt x="132" y="63"/>
                </a:lnTo>
                <a:lnTo>
                  <a:pt x="132" y="60"/>
                </a:lnTo>
                <a:lnTo>
                  <a:pt x="132" y="56"/>
                </a:lnTo>
                <a:lnTo>
                  <a:pt x="132" y="50"/>
                </a:lnTo>
                <a:lnTo>
                  <a:pt x="131" y="45"/>
                </a:lnTo>
                <a:lnTo>
                  <a:pt x="140" y="28"/>
                </a:lnTo>
                <a:close/>
              </a:path>
            </a:pathLst>
          </a:custGeom>
          <a:solidFill>
            <a:srgbClr val="FFFFFF"/>
          </a:solidFill>
          <a:ln w="9525">
            <a:solidFill>
              <a:srgbClr val="3333CC"/>
            </a:solidFill>
            <a:round/>
            <a:headEnd/>
            <a:tailEnd/>
          </a:ln>
        </p:spPr>
        <p:txBody>
          <a:bodyPr/>
          <a:lstStyle/>
          <a:p>
            <a:endParaRPr lang="de-CH"/>
          </a:p>
        </p:txBody>
      </p:sp>
      <p:sp>
        <p:nvSpPr>
          <p:cNvPr id="84052" name="Freeform 89"/>
          <p:cNvSpPr>
            <a:spLocks/>
          </p:cNvSpPr>
          <p:nvPr/>
        </p:nvSpPr>
        <p:spPr bwMode="auto">
          <a:xfrm flipH="1">
            <a:off x="7212186" y="3708375"/>
            <a:ext cx="46038" cy="12700"/>
          </a:xfrm>
          <a:custGeom>
            <a:avLst/>
            <a:gdLst>
              <a:gd name="T0" fmla="*/ 2147483647 w 60"/>
              <a:gd name="T1" fmla="*/ 2147483647 h 28"/>
              <a:gd name="T2" fmla="*/ 2147483647 w 60"/>
              <a:gd name="T3" fmla="*/ 2147483647 h 28"/>
              <a:gd name="T4" fmla="*/ 2147483647 w 60"/>
              <a:gd name="T5" fmla="*/ 2147483647 h 28"/>
              <a:gd name="T6" fmla="*/ 2147483647 w 60"/>
              <a:gd name="T7" fmla="*/ 2147483647 h 28"/>
              <a:gd name="T8" fmla="*/ 2147483647 w 60"/>
              <a:gd name="T9" fmla="*/ 2147483647 h 28"/>
              <a:gd name="T10" fmla="*/ 2147483647 w 60"/>
              <a:gd name="T11" fmla="*/ 2147483647 h 28"/>
              <a:gd name="T12" fmla="*/ 2147483647 w 60"/>
              <a:gd name="T13" fmla="*/ 2147483647 h 28"/>
              <a:gd name="T14" fmla="*/ 2147483647 w 60"/>
              <a:gd name="T15" fmla="*/ 2147483647 h 28"/>
              <a:gd name="T16" fmla="*/ 2147483647 w 60"/>
              <a:gd name="T17" fmla="*/ 0 h 28"/>
              <a:gd name="T18" fmla="*/ 2147483647 w 60"/>
              <a:gd name="T19" fmla="*/ 2147483647 h 28"/>
              <a:gd name="T20" fmla="*/ 2147483647 w 60"/>
              <a:gd name="T21" fmla="*/ 2147483647 h 28"/>
              <a:gd name="T22" fmla="*/ 2147483647 w 60"/>
              <a:gd name="T23" fmla="*/ 2147483647 h 28"/>
              <a:gd name="T24" fmla="*/ 2147483647 w 60"/>
              <a:gd name="T25" fmla="*/ 2147483647 h 28"/>
              <a:gd name="T26" fmla="*/ 2147483647 w 60"/>
              <a:gd name="T27" fmla="*/ 2147483647 h 28"/>
              <a:gd name="T28" fmla="*/ 2147483647 w 60"/>
              <a:gd name="T29" fmla="*/ 2147483647 h 28"/>
              <a:gd name="T30" fmla="*/ 2147483647 w 60"/>
              <a:gd name="T31" fmla="*/ 2147483647 h 28"/>
              <a:gd name="T32" fmla="*/ 2147483647 w 60"/>
              <a:gd name="T33" fmla="*/ 2147483647 h 28"/>
              <a:gd name="T34" fmla="*/ 2147483647 w 60"/>
              <a:gd name="T35" fmla="*/ 2147483647 h 28"/>
              <a:gd name="T36" fmla="*/ 2147483647 w 60"/>
              <a:gd name="T37" fmla="*/ 2147483647 h 28"/>
              <a:gd name="T38" fmla="*/ 0 w 60"/>
              <a:gd name="T39" fmla="*/ 2147483647 h 28"/>
              <a:gd name="T40" fmla="*/ 2147483647 w 60"/>
              <a:gd name="T41" fmla="*/ 2147483647 h 28"/>
              <a:gd name="T42" fmla="*/ 2147483647 w 60"/>
              <a:gd name="T43" fmla="*/ 2147483647 h 28"/>
              <a:gd name="T44" fmla="*/ 2147483647 w 60"/>
              <a:gd name="T45" fmla="*/ 2147483647 h 28"/>
              <a:gd name="T46" fmla="*/ 2147483647 w 60"/>
              <a:gd name="T47" fmla="*/ 2147483647 h 28"/>
              <a:gd name="T48" fmla="*/ 2147483647 w 60"/>
              <a:gd name="T49" fmla="*/ 2147483647 h 28"/>
              <a:gd name="T50" fmla="*/ 2147483647 w 60"/>
              <a:gd name="T51" fmla="*/ 2147483647 h 28"/>
              <a:gd name="T52" fmla="*/ 2147483647 w 60"/>
              <a:gd name="T53" fmla="*/ 2147483647 h 28"/>
              <a:gd name="T54" fmla="*/ 2147483647 w 60"/>
              <a:gd name="T55" fmla="*/ 2147483647 h 28"/>
              <a:gd name="T56" fmla="*/ 2147483647 w 60"/>
              <a:gd name="T57" fmla="*/ 2147483647 h 28"/>
              <a:gd name="T58" fmla="*/ 2147483647 w 60"/>
              <a:gd name="T59" fmla="*/ 2147483647 h 28"/>
              <a:gd name="T60" fmla="*/ 2147483647 w 60"/>
              <a:gd name="T61" fmla="*/ 2147483647 h 28"/>
              <a:gd name="T62" fmla="*/ 2147483647 w 60"/>
              <a:gd name="T63" fmla="*/ 2147483647 h 28"/>
              <a:gd name="T64" fmla="*/ 2147483647 w 60"/>
              <a:gd name="T65" fmla="*/ 2147483647 h 28"/>
              <a:gd name="T66" fmla="*/ 2147483647 w 60"/>
              <a:gd name="T67" fmla="*/ 2147483647 h 28"/>
              <a:gd name="T68" fmla="*/ 2147483647 w 60"/>
              <a:gd name="T69" fmla="*/ 2147483647 h 28"/>
              <a:gd name="T70" fmla="*/ 2147483647 w 60"/>
              <a:gd name="T71" fmla="*/ 2147483647 h 28"/>
              <a:gd name="T72" fmla="*/ 2147483647 w 60"/>
              <a:gd name="T73" fmla="*/ 2147483647 h 28"/>
              <a:gd name="T74" fmla="*/ 2147483647 w 60"/>
              <a:gd name="T75" fmla="*/ 2147483647 h 28"/>
              <a:gd name="T76" fmla="*/ 2147483647 w 60"/>
              <a:gd name="T77" fmla="*/ 2147483647 h 28"/>
              <a:gd name="T78" fmla="*/ 2147483647 w 60"/>
              <a:gd name="T79" fmla="*/ 2147483647 h 28"/>
              <a:gd name="T80" fmla="*/ 2147483647 w 60"/>
              <a:gd name="T81" fmla="*/ 2147483647 h 28"/>
              <a:gd name="T82" fmla="*/ 2147483647 w 60"/>
              <a:gd name="T83" fmla="*/ 2147483647 h 28"/>
              <a:gd name="T84" fmla="*/ 2147483647 w 60"/>
              <a:gd name="T85" fmla="*/ 2147483647 h 28"/>
              <a:gd name="T86" fmla="*/ 2147483647 w 60"/>
              <a:gd name="T87" fmla="*/ 2147483647 h 28"/>
              <a:gd name="T88" fmla="*/ 2147483647 w 60"/>
              <a:gd name="T89" fmla="*/ 2147483647 h 28"/>
              <a:gd name="T90" fmla="*/ 2147483647 w 60"/>
              <a:gd name="T91" fmla="*/ 2147483647 h 28"/>
              <a:gd name="T92" fmla="*/ 2147483647 w 60"/>
              <a:gd name="T93" fmla="*/ 2147483647 h 28"/>
              <a:gd name="T94" fmla="*/ 2147483647 w 60"/>
              <a:gd name="T95" fmla="*/ 2147483647 h 28"/>
              <a:gd name="T96" fmla="*/ 2147483647 w 60"/>
              <a:gd name="T97" fmla="*/ 2147483647 h 28"/>
              <a:gd name="T98" fmla="*/ 2147483647 w 60"/>
              <a:gd name="T99" fmla="*/ 2147483647 h 28"/>
              <a:gd name="T100" fmla="*/ 2147483647 w 60"/>
              <a:gd name="T101" fmla="*/ 2147483647 h 28"/>
              <a:gd name="T102" fmla="*/ 2147483647 w 60"/>
              <a:gd name="T103" fmla="*/ 2147483647 h 28"/>
              <a:gd name="T104" fmla="*/ 2147483647 w 60"/>
              <a:gd name="T105" fmla="*/ 2147483647 h 28"/>
              <a:gd name="T106" fmla="*/ 2147483647 w 60"/>
              <a:gd name="T107" fmla="*/ 2147483647 h 28"/>
              <a:gd name="T108" fmla="*/ 2147483647 w 60"/>
              <a:gd name="T109" fmla="*/ 2147483647 h 28"/>
              <a:gd name="T110" fmla="*/ 2147483647 w 60"/>
              <a:gd name="T111" fmla="*/ 2147483647 h 28"/>
              <a:gd name="T112" fmla="*/ 2147483647 w 60"/>
              <a:gd name="T113" fmla="*/ 2147483647 h 28"/>
              <a:gd name="T114" fmla="*/ 2147483647 w 60"/>
              <a:gd name="T115" fmla="*/ 2147483647 h 28"/>
              <a:gd name="T116" fmla="*/ 2147483647 w 60"/>
              <a:gd name="T117" fmla="*/ 2147483647 h 28"/>
              <a:gd name="T118" fmla="*/ 2147483647 w 60"/>
              <a:gd name="T119" fmla="*/ 2147483647 h 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
              <a:gd name="T181" fmla="*/ 0 h 28"/>
              <a:gd name="T182" fmla="*/ 60 w 60"/>
              <a:gd name="T183" fmla="*/ 28 h 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 h="28">
                <a:moveTo>
                  <a:pt x="43" y="6"/>
                </a:moveTo>
                <a:lnTo>
                  <a:pt x="44" y="6"/>
                </a:lnTo>
                <a:lnTo>
                  <a:pt x="45" y="5"/>
                </a:lnTo>
                <a:lnTo>
                  <a:pt x="48" y="5"/>
                </a:lnTo>
                <a:lnTo>
                  <a:pt x="49" y="4"/>
                </a:lnTo>
                <a:lnTo>
                  <a:pt x="60" y="3"/>
                </a:lnTo>
                <a:lnTo>
                  <a:pt x="49" y="1"/>
                </a:lnTo>
                <a:lnTo>
                  <a:pt x="45" y="0"/>
                </a:lnTo>
                <a:lnTo>
                  <a:pt x="40" y="1"/>
                </a:lnTo>
                <a:lnTo>
                  <a:pt x="33" y="2"/>
                </a:lnTo>
                <a:lnTo>
                  <a:pt x="26" y="4"/>
                </a:lnTo>
                <a:lnTo>
                  <a:pt x="21" y="5"/>
                </a:lnTo>
                <a:lnTo>
                  <a:pt x="16" y="6"/>
                </a:lnTo>
                <a:lnTo>
                  <a:pt x="14" y="6"/>
                </a:lnTo>
                <a:lnTo>
                  <a:pt x="10" y="8"/>
                </a:lnTo>
                <a:lnTo>
                  <a:pt x="6" y="11"/>
                </a:lnTo>
                <a:lnTo>
                  <a:pt x="4" y="14"/>
                </a:lnTo>
                <a:lnTo>
                  <a:pt x="1" y="18"/>
                </a:lnTo>
                <a:lnTo>
                  <a:pt x="0" y="19"/>
                </a:lnTo>
                <a:lnTo>
                  <a:pt x="1" y="20"/>
                </a:lnTo>
                <a:lnTo>
                  <a:pt x="5" y="23"/>
                </a:lnTo>
                <a:lnTo>
                  <a:pt x="10" y="26"/>
                </a:lnTo>
                <a:lnTo>
                  <a:pt x="15" y="28"/>
                </a:lnTo>
                <a:lnTo>
                  <a:pt x="23" y="28"/>
                </a:lnTo>
                <a:lnTo>
                  <a:pt x="30" y="27"/>
                </a:lnTo>
                <a:lnTo>
                  <a:pt x="38" y="26"/>
                </a:lnTo>
                <a:lnTo>
                  <a:pt x="43" y="25"/>
                </a:lnTo>
                <a:lnTo>
                  <a:pt x="44" y="23"/>
                </a:lnTo>
                <a:lnTo>
                  <a:pt x="45" y="22"/>
                </a:lnTo>
                <a:lnTo>
                  <a:pt x="45" y="20"/>
                </a:lnTo>
                <a:lnTo>
                  <a:pt x="44" y="19"/>
                </a:lnTo>
                <a:lnTo>
                  <a:pt x="43" y="18"/>
                </a:lnTo>
                <a:lnTo>
                  <a:pt x="40" y="17"/>
                </a:lnTo>
                <a:lnTo>
                  <a:pt x="38" y="17"/>
                </a:lnTo>
                <a:lnTo>
                  <a:pt x="33" y="17"/>
                </a:lnTo>
                <a:lnTo>
                  <a:pt x="28" y="16"/>
                </a:lnTo>
                <a:lnTo>
                  <a:pt x="26" y="16"/>
                </a:lnTo>
                <a:lnTo>
                  <a:pt x="25" y="16"/>
                </a:lnTo>
                <a:lnTo>
                  <a:pt x="24" y="14"/>
                </a:lnTo>
                <a:lnTo>
                  <a:pt x="23" y="13"/>
                </a:lnTo>
                <a:lnTo>
                  <a:pt x="24" y="12"/>
                </a:lnTo>
                <a:lnTo>
                  <a:pt x="25" y="12"/>
                </a:lnTo>
                <a:lnTo>
                  <a:pt x="31" y="12"/>
                </a:lnTo>
                <a:lnTo>
                  <a:pt x="38" y="12"/>
                </a:lnTo>
                <a:lnTo>
                  <a:pt x="43" y="13"/>
                </a:lnTo>
                <a:lnTo>
                  <a:pt x="46" y="17"/>
                </a:lnTo>
                <a:lnTo>
                  <a:pt x="48" y="18"/>
                </a:lnTo>
                <a:lnTo>
                  <a:pt x="49" y="19"/>
                </a:lnTo>
                <a:lnTo>
                  <a:pt x="50" y="19"/>
                </a:lnTo>
                <a:lnTo>
                  <a:pt x="51" y="18"/>
                </a:lnTo>
                <a:lnTo>
                  <a:pt x="53" y="17"/>
                </a:lnTo>
                <a:lnTo>
                  <a:pt x="54" y="16"/>
                </a:lnTo>
                <a:lnTo>
                  <a:pt x="54" y="13"/>
                </a:lnTo>
                <a:lnTo>
                  <a:pt x="53" y="12"/>
                </a:lnTo>
                <a:lnTo>
                  <a:pt x="50" y="10"/>
                </a:lnTo>
                <a:lnTo>
                  <a:pt x="48" y="8"/>
                </a:lnTo>
                <a:lnTo>
                  <a:pt x="45" y="7"/>
                </a:lnTo>
                <a:lnTo>
                  <a:pt x="43" y="6"/>
                </a:lnTo>
                <a:close/>
              </a:path>
            </a:pathLst>
          </a:custGeom>
          <a:solidFill>
            <a:srgbClr val="000000"/>
          </a:solidFill>
          <a:ln w="9525">
            <a:solidFill>
              <a:srgbClr val="3333CC"/>
            </a:solidFill>
            <a:round/>
            <a:headEnd/>
            <a:tailEnd/>
          </a:ln>
        </p:spPr>
        <p:txBody>
          <a:bodyPr/>
          <a:lstStyle/>
          <a:p>
            <a:endParaRPr lang="de-CH"/>
          </a:p>
        </p:txBody>
      </p:sp>
      <p:sp>
        <p:nvSpPr>
          <p:cNvPr id="84053" name="Freeform 90"/>
          <p:cNvSpPr>
            <a:spLocks/>
          </p:cNvSpPr>
          <p:nvPr/>
        </p:nvSpPr>
        <p:spPr bwMode="auto">
          <a:xfrm>
            <a:off x="4589636" y="3779813"/>
            <a:ext cx="1011238" cy="901700"/>
          </a:xfrm>
          <a:custGeom>
            <a:avLst/>
            <a:gdLst>
              <a:gd name="T0" fmla="*/ 2147483647 w 738"/>
              <a:gd name="T1" fmla="*/ 2147483647 h 759"/>
              <a:gd name="T2" fmla="*/ 2147483647 w 738"/>
              <a:gd name="T3" fmla="*/ 2147483647 h 759"/>
              <a:gd name="T4" fmla="*/ 2147483647 w 738"/>
              <a:gd name="T5" fmla="*/ 2147483647 h 759"/>
              <a:gd name="T6" fmla="*/ 0 w 738"/>
              <a:gd name="T7" fmla="*/ 0 h 759"/>
              <a:gd name="T8" fmla="*/ 0 60000 65536"/>
              <a:gd name="T9" fmla="*/ 0 60000 65536"/>
              <a:gd name="T10" fmla="*/ 0 60000 65536"/>
              <a:gd name="T11" fmla="*/ 0 60000 65536"/>
              <a:gd name="T12" fmla="*/ 0 w 738"/>
              <a:gd name="T13" fmla="*/ 0 h 759"/>
              <a:gd name="T14" fmla="*/ 738 w 738"/>
              <a:gd name="T15" fmla="*/ 759 h 759"/>
            </a:gdLst>
            <a:ahLst/>
            <a:cxnLst>
              <a:cxn ang="T8">
                <a:pos x="T0" y="T1"/>
              </a:cxn>
              <a:cxn ang="T9">
                <a:pos x="T2" y="T3"/>
              </a:cxn>
              <a:cxn ang="T10">
                <a:pos x="T4" y="T5"/>
              </a:cxn>
              <a:cxn ang="T11">
                <a:pos x="T6" y="T7"/>
              </a:cxn>
            </a:cxnLst>
            <a:rect l="T12" t="T13" r="T14" b="T15"/>
            <a:pathLst>
              <a:path w="738" h="759">
                <a:moveTo>
                  <a:pt x="686" y="759"/>
                </a:moveTo>
                <a:cubicBezTo>
                  <a:pt x="687" y="678"/>
                  <a:pt x="738" y="387"/>
                  <a:pt x="695" y="283"/>
                </a:cubicBezTo>
                <a:cubicBezTo>
                  <a:pt x="652" y="179"/>
                  <a:pt x="546" y="184"/>
                  <a:pt x="430" y="137"/>
                </a:cubicBezTo>
                <a:cubicBezTo>
                  <a:pt x="314" y="90"/>
                  <a:pt x="90" y="29"/>
                  <a:pt x="0"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84054" name="Freeform 91"/>
          <p:cNvSpPr>
            <a:spLocks/>
          </p:cNvSpPr>
          <p:nvPr/>
        </p:nvSpPr>
        <p:spPr bwMode="auto">
          <a:xfrm>
            <a:off x="1517824" y="4056038"/>
            <a:ext cx="641350" cy="855662"/>
          </a:xfrm>
          <a:custGeom>
            <a:avLst/>
            <a:gdLst>
              <a:gd name="T0" fmla="*/ 2147483647 w 467"/>
              <a:gd name="T1" fmla="*/ 2147483647 h 720"/>
              <a:gd name="T2" fmla="*/ 2147483647 w 467"/>
              <a:gd name="T3" fmla="*/ 2147483647 h 720"/>
              <a:gd name="T4" fmla="*/ 2147483647 w 467"/>
              <a:gd name="T5" fmla="*/ 0 h 720"/>
              <a:gd name="T6" fmla="*/ 0 60000 65536"/>
              <a:gd name="T7" fmla="*/ 0 60000 65536"/>
              <a:gd name="T8" fmla="*/ 0 60000 65536"/>
              <a:gd name="T9" fmla="*/ 0 w 467"/>
              <a:gd name="T10" fmla="*/ 0 h 720"/>
              <a:gd name="T11" fmla="*/ 467 w 467"/>
              <a:gd name="T12" fmla="*/ 720 h 720"/>
            </a:gdLst>
            <a:ahLst/>
            <a:cxnLst>
              <a:cxn ang="T6">
                <a:pos x="T0" y="T1"/>
              </a:cxn>
              <a:cxn ang="T7">
                <a:pos x="T2" y="T3"/>
              </a:cxn>
              <a:cxn ang="T8">
                <a:pos x="T4" y="T5"/>
              </a:cxn>
            </a:cxnLst>
            <a:rect l="T9" t="T10" r="T11" b="T12"/>
            <a:pathLst>
              <a:path w="467" h="720">
                <a:moveTo>
                  <a:pt x="467" y="720"/>
                </a:moveTo>
                <a:cubicBezTo>
                  <a:pt x="393" y="669"/>
                  <a:pt x="48" y="536"/>
                  <a:pt x="24" y="416"/>
                </a:cubicBezTo>
                <a:cubicBezTo>
                  <a:pt x="0" y="296"/>
                  <a:pt x="261" y="87"/>
                  <a:pt x="323"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84055" name="Freeform 92"/>
          <p:cNvSpPr>
            <a:spLocks/>
          </p:cNvSpPr>
          <p:nvPr/>
        </p:nvSpPr>
        <p:spPr bwMode="auto">
          <a:xfrm>
            <a:off x="6080299" y="4040163"/>
            <a:ext cx="665162" cy="587375"/>
          </a:xfrm>
          <a:custGeom>
            <a:avLst/>
            <a:gdLst>
              <a:gd name="T0" fmla="*/ 2147483647 w 485"/>
              <a:gd name="T1" fmla="*/ 2147483647 h 494"/>
              <a:gd name="T2" fmla="*/ 2147483647 w 485"/>
              <a:gd name="T3" fmla="*/ 2147483647 h 494"/>
              <a:gd name="T4" fmla="*/ 2147483647 w 485"/>
              <a:gd name="T5" fmla="*/ 0 h 494"/>
              <a:gd name="T6" fmla="*/ 0 60000 65536"/>
              <a:gd name="T7" fmla="*/ 0 60000 65536"/>
              <a:gd name="T8" fmla="*/ 0 60000 65536"/>
              <a:gd name="T9" fmla="*/ 0 w 485"/>
              <a:gd name="T10" fmla="*/ 0 h 494"/>
              <a:gd name="T11" fmla="*/ 485 w 485"/>
              <a:gd name="T12" fmla="*/ 494 h 494"/>
            </a:gdLst>
            <a:ahLst/>
            <a:cxnLst>
              <a:cxn ang="T6">
                <a:pos x="T0" y="T1"/>
              </a:cxn>
              <a:cxn ang="T7">
                <a:pos x="T2" y="T3"/>
              </a:cxn>
              <a:cxn ang="T8">
                <a:pos x="T4" y="T5"/>
              </a:cxn>
            </a:cxnLst>
            <a:rect l="T9" t="T10" r="T11" b="T12"/>
            <a:pathLst>
              <a:path w="485" h="494">
                <a:moveTo>
                  <a:pt x="211" y="494"/>
                </a:moveTo>
                <a:cubicBezTo>
                  <a:pt x="184" y="436"/>
                  <a:pt x="0" y="229"/>
                  <a:pt x="46" y="147"/>
                </a:cubicBezTo>
                <a:cubicBezTo>
                  <a:pt x="92" y="65"/>
                  <a:pt x="394" y="31"/>
                  <a:pt x="485"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84056" name="Text Box 93"/>
          <p:cNvSpPr txBox="1">
            <a:spLocks noChangeArrowheads="1"/>
          </p:cNvSpPr>
          <p:nvPr/>
        </p:nvSpPr>
        <p:spPr bwMode="auto">
          <a:xfrm>
            <a:off x="6518449" y="5407000"/>
            <a:ext cx="1647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50000"/>
              </a:spcBef>
              <a:buClrTx/>
              <a:buSzTx/>
              <a:buFontTx/>
              <a:buNone/>
            </a:pPr>
            <a:r>
              <a:rPr lang="de-CH" altLang="de-DE" sz="1600">
                <a:solidFill>
                  <a:schemeClr val="accent2"/>
                </a:solidFill>
                <a:latin typeface="Arial" panose="020B0604020202020204" pitchFamily="34" charset="0"/>
              </a:rPr>
              <a:t>Municipality C</a:t>
            </a:r>
          </a:p>
        </p:txBody>
      </p:sp>
      <p:sp>
        <p:nvSpPr>
          <p:cNvPr id="84057" name="Text Box 94"/>
          <p:cNvSpPr txBox="1">
            <a:spLocks noChangeArrowheads="1"/>
          </p:cNvSpPr>
          <p:nvPr/>
        </p:nvSpPr>
        <p:spPr bwMode="auto">
          <a:xfrm>
            <a:off x="4018136" y="5549875"/>
            <a:ext cx="1644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50000"/>
              </a:spcBef>
              <a:buClrTx/>
              <a:buSzTx/>
              <a:buFontTx/>
              <a:buNone/>
            </a:pPr>
            <a:r>
              <a:rPr lang="de-CH" altLang="de-DE" sz="1600">
                <a:solidFill>
                  <a:schemeClr val="accent2"/>
                </a:solidFill>
                <a:latin typeface="Arial" panose="020B0604020202020204" pitchFamily="34" charset="0"/>
              </a:rPr>
              <a:t>Municipality B</a:t>
            </a:r>
          </a:p>
        </p:txBody>
      </p:sp>
      <p:sp>
        <p:nvSpPr>
          <p:cNvPr id="84058" name="Text Box 95"/>
          <p:cNvSpPr txBox="1">
            <a:spLocks noChangeArrowheads="1"/>
          </p:cNvSpPr>
          <p:nvPr/>
        </p:nvSpPr>
        <p:spPr bwMode="auto">
          <a:xfrm>
            <a:off x="1803574" y="5549875"/>
            <a:ext cx="1644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50000"/>
              </a:spcBef>
              <a:buClrTx/>
              <a:buSzTx/>
              <a:buFontTx/>
              <a:buNone/>
            </a:pPr>
            <a:r>
              <a:rPr lang="de-CH" altLang="de-DE" sz="1600">
                <a:solidFill>
                  <a:schemeClr val="accent2"/>
                </a:solidFill>
                <a:latin typeface="Arial" panose="020B0604020202020204" pitchFamily="34" charset="0"/>
              </a:rPr>
              <a:t>Municipality A</a:t>
            </a:r>
          </a:p>
        </p:txBody>
      </p:sp>
      <p:sp>
        <p:nvSpPr>
          <p:cNvPr id="84059" name="AutoShape 97"/>
          <p:cNvSpPr>
            <a:spLocks noChangeArrowheads="1"/>
          </p:cNvSpPr>
          <p:nvPr/>
        </p:nvSpPr>
        <p:spPr bwMode="auto">
          <a:xfrm>
            <a:off x="6124749" y="2844775"/>
            <a:ext cx="2171700" cy="466725"/>
          </a:xfrm>
          <a:prstGeom prst="wedgeRoundRectCallout">
            <a:avLst>
              <a:gd name="adj1" fmla="val -694"/>
              <a:gd name="adj2" fmla="val 108333"/>
              <a:gd name="adj3" fmla="val 1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a:lnSpc>
                <a:spcPct val="100000"/>
              </a:lnSpc>
              <a:spcBef>
                <a:spcPct val="0"/>
              </a:spcBef>
              <a:buClrTx/>
              <a:buSzTx/>
              <a:buFontTx/>
              <a:buNone/>
            </a:pPr>
            <a:endParaRPr lang="de-DE" altLang="de-DE" sz="2000">
              <a:latin typeface="Arial" panose="020B0604020202020204" pitchFamily="34" charset="0"/>
            </a:endParaRPr>
          </a:p>
        </p:txBody>
      </p:sp>
      <p:sp>
        <p:nvSpPr>
          <p:cNvPr id="84060" name="Text Box 98"/>
          <p:cNvSpPr txBox="1">
            <a:spLocks noChangeArrowheads="1"/>
          </p:cNvSpPr>
          <p:nvPr/>
        </p:nvSpPr>
        <p:spPr bwMode="auto">
          <a:xfrm>
            <a:off x="6189836" y="2838425"/>
            <a:ext cx="223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a:lnSpc>
                <a:spcPct val="100000"/>
              </a:lnSpc>
              <a:spcBef>
                <a:spcPct val="50000"/>
              </a:spcBef>
              <a:buClrTx/>
              <a:buSzTx/>
              <a:buFontTx/>
              <a:buNone/>
            </a:pPr>
            <a:r>
              <a:rPr lang="de-CH" altLang="de-DE" sz="1400">
                <a:latin typeface="Arial" panose="020B0604020202020204" pitchFamily="34" charset="0"/>
              </a:rPr>
              <a:t>Bounded mandate</a:t>
            </a:r>
          </a:p>
        </p:txBody>
      </p:sp>
      <p:pic>
        <p:nvPicPr>
          <p:cNvPr id="84061" name="Picture 1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161" y="2511400"/>
            <a:ext cx="118586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062" name="Line 101"/>
          <p:cNvSpPr>
            <a:spLocks noChangeShapeType="1"/>
          </p:cNvSpPr>
          <p:nvPr/>
        </p:nvSpPr>
        <p:spPr bwMode="auto">
          <a:xfrm flipH="1">
            <a:off x="1781349" y="2844775"/>
            <a:ext cx="592137" cy="0"/>
          </a:xfrm>
          <a:prstGeom prst="line">
            <a:avLst/>
          </a:prstGeom>
          <a:noFill/>
          <a:ln w="38100">
            <a:solidFill>
              <a:srgbClr val="3333CC"/>
            </a:solidFill>
            <a:round/>
            <a:headEnd/>
            <a:tailEnd/>
          </a:ln>
          <a:extLst>
            <a:ext uri="{909E8E84-426E-40DD-AFC4-6F175D3DCCD1}">
              <a14:hiddenFill xmlns:a14="http://schemas.microsoft.com/office/drawing/2010/main">
                <a:noFill/>
              </a14:hiddenFill>
            </a:ext>
          </a:extLst>
        </p:spPr>
        <p:txBody>
          <a:bodyPr/>
          <a:lstStyle/>
          <a:p>
            <a:endParaRPr lang="de-CH"/>
          </a:p>
        </p:txBody>
      </p:sp>
      <p:grpSp>
        <p:nvGrpSpPr>
          <p:cNvPr id="84063" name="Group 103"/>
          <p:cNvGrpSpPr>
            <a:grpSpLocks/>
          </p:cNvGrpSpPr>
          <p:nvPr/>
        </p:nvGrpSpPr>
        <p:grpSpPr bwMode="auto">
          <a:xfrm flipV="1">
            <a:off x="1189211" y="3428975"/>
            <a:ext cx="5527675" cy="2016125"/>
            <a:chOff x="1200" y="1824"/>
            <a:chExt cx="720" cy="192"/>
          </a:xfrm>
        </p:grpSpPr>
        <p:sp>
          <p:nvSpPr>
            <p:cNvPr id="84171" name="Line 104"/>
            <p:cNvSpPr>
              <a:spLocks noChangeShapeType="1"/>
            </p:cNvSpPr>
            <p:nvPr/>
          </p:nvSpPr>
          <p:spPr bwMode="auto">
            <a:xfrm flipH="1">
              <a:off x="1200" y="1824"/>
              <a:ext cx="72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84172" name="Line 105"/>
            <p:cNvSpPr>
              <a:spLocks noChangeShapeType="1"/>
            </p:cNvSpPr>
            <p:nvPr/>
          </p:nvSpPr>
          <p:spPr bwMode="auto">
            <a:xfrm>
              <a:off x="1200" y="1824"/>
              <a:ext cx="0"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grpSp>
      <p:sp>
        <p:nvSpPr>
          <p:cNvPr id="84064" name="Line 106"/>
          <p:cNvSpPr>
            <a:spLocks noChangeShapeType="1"/>
          </p:cNvSpPr>
          <p:nvPr/>
        </p:nvSpPr>
        <p:spPr bwMode="auto">
          <a:xfrm>
            <a:off x="2702099" y="5178400"/>
            <a:ext cx="0" cy="2667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84065" name="Line 107"/>
          <p:cNvSpPr>
            <a:spLocks noChangeShapeType="1"/>
          </p:cNvSpPr>
          <p:nvPr/>
        </p:nvSpPr>
        <p:spPr bwMode="auto">
          <a:xfrm>
            <a:off x="4742036" y="5178400"/>
            <a:ext cx="0" cy="2667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84066" name="Line 108"/>
          <p:cNvSpPr>
            <a:spLocks noChangeShapeType="1"/>
          </p:cNvSpPr>
          <p:nvPr/>
        </p:nvSpPr>
        <p:spPr bwMode="auto">
          <a:xfrm>
            <a:off x="6716886" y="5178400"/>
            <a:ext cx="0" cy="2667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84067" name="AutoShape 110"/>
          <p:cNvSpPr>
            <a:spLocks noChangeArrowheads="1"/>
          </p:cNvSpPr>
          <p:nvPr/>
        </p:nvSpPr>
        <p:spPr bwMode="auto">
          <a:xfrm flipH="1">
            <a:off x="465311" y="911200"/>
            <a:ext cx="1447800" cy="1066800"/>
          </a:xfrm>
          <a:prstGeom prst="wedgeRoundRectCallout">
            <a:avLst>
              <a:gd name="adj1" fmla="val 7292"/>
              <a:gd name="adj2" fmla="val 107287"/>
              <a:gd name="adj3" fmla="val 1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a:lnSpc>
                <a:spcPct val="100000"/>
              </a:lnSpc>
              <a:spcBef>
                <a:spcPct val="0"/>
              </a:spcBef>
              <a:buClrTx/>
              <a:buSzTx/>
              <a:buFontTx/>
              <a:buNone/>
            </a:pPr>
            <a:endParaRPr lang="de-DE" altLang="de-DE" sz="2000">
              <a:latin typeface="Arial" panose="020B0604020202020204" pitchFamily="34" charset="0"/>
            </a:endParaRPr>
          </a:p>
        </p:txBody>
      </p:sp>
      <p:sp>
        <p:nvSpPr>
          <p:cNvPr id="84068" name="Text Box 111"/>
          <p:cNvSpPr txBox="1">
            <a:spLocks noChangeArrowheads="1"/>
          </p:cNvSpPr>
          <p:nvPr/>
        </p:nvSpPr>
        <p:spPr bwMode="auto">
          <a:xfrm>
            <a:off x="465311" y="1028675"/>
            <a:ext cx="1579563"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a:lnSpc>
                <a:spcPct val="100000"/>
              </a:lnSpc>
              <a:spcBef>
                <a:spcPct val="50000"/>
              </a:spcBef>
              <a:buClrTx/>
              <a:buSzTx/>
              <a:buFontTx/>
              <a:buNone/>
            </a:pPr>
            <a:r>
              <a:rPr lang="de-CH" altLang="de-DE" sz="1400">
                <a:latin typeface="Arial" panose="020B0604020202020204" pitchFamily="34" charset="0"/>
              </a:rPr>
              <a:t>Founding Decision</a:t>
            </a:r>
          </a:p>
          <a:p>
            <a:pPr algn="ctr">
              <a:lnSpc>
                <a:spcPct val="100000"/>
              </a:lnSpc>
              <a:spcBef>
                <a:spcPct val="50000"/>
              </a:spcBef>
              <a:buClrTx/>
              <a:buSzTx/>
              <a:buFontTx/>
              <a:buNone/>
            </a:pPr>
            <a:r>
              <a:rPr lang="de-CH" altLang="de-DE" sz="1400">
                <a:latin typeface="Arial" panose="020B0604020202020204" pitchFamily="34" charset="0"/>
              </a:rPr>
              <a:t>Referendum + Initiative</a:t>
            </a:r>
          </a:p>
        </p:txBody>
      </p:sp>
      <p:sp>
        <p:nvSpPr>
          <p:cNvPr id="84069" name="Rectangle 114"/>
          <p:cNvSpPr>
            <a:spLocks noChangeArrowheads="1"/>
          </p:cNvSpPr>
          <p:nvPr/>
        </p:nvSpPr>
        <p:spPr bwMode="auto">
          <a:xfrm>
            <a:off x="2373486" y="1044550"/>
            <a:ext cx="2238375" cy="1933575"/>
          </a:xfrm>
          <a:prstGeom prst="rect">
            <a:avLst/>
          </a:prstGeom>
          <a:solidFill>
            <a:srgbClr val="99CCFF"/>
          </a:solidFill>
          <a:ln w="9525">
            <a:solidFill>
              <a:schemeClr val="tx1"/>
            </a:solidFill>
            <a:miter lim="800000"/>
            <a:headEnd/>
            <a:tailEnd/>
          </a:ln>
        </p:spPr>
        <p:txBody>
          <a:bodyPr wrap="none" anchor="ct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endParaRPr lang="de-CH" altLang="de-DE" sz="2400">
              <a:latin typeface="Times" panose="02020603060405020304" pitchFamily="18" charset="0"/>
            </a:endParaRPr>
          </a:p>
        </p:txBody>
      </p:sp>
      <p:grpSp>
        <p:nvGrpSpPr>
          <p:cNvPr id="84070" name="Group 115"/>
          <p:cNvGrpSpPr>
            <a:grpSpLocks/>
          </p:cNvGrpSpPr>
          <p:nvPr/>
        </p:nvGrpSpPr>
        <p:grpSpPr bwMode="auto">
          <a:xfrm>
            <a:off x="3229149" y="2178025"/>
            <a:ext cx="527050" cy="688975"/>
            <a:chOff x="1639" y="2968"/>
            <a:chExt cx="484" cy="784"/>
          </a:xfrm>
        </p:grpSpPr>
        <p:sp>
          <p:nvSpPr>
            <p:cNvPr id="84141" name="Freeform 116"/>
            <p:cNvSpPr>
              <a:spLocks/>
            </p:cNvSpPr>
            <p:nvPr/>
          </p:nvSpPr>
          <p:spPr bwMode="auto">
            <a:xfrm>
              <a:off x="1639" y="2968"/>
              <a:ext cx="484" cy="784"/>
            </a:xfrm>
            <a:custGeom>
              <a:avLst/>
              <a:gdLst>
                <a:gd name="T0" fmla="*/ 0 w 1452"/>
                <a:gd name="T1" fmla="*/ 0 h 2354"/>
                <a:gd name="T2" fmla="*/ 0 w 1452"/>
                <a:gd name="T3" fmla="*/ 0 h 2354"/>
                <a:gd name="T4" fmla="*/ 0 w 1452"/>
                <a:gd name="T5" fmla="*/ 0 h 2354"/>
                <a:gd name="T6" fmla="*/ 0 w 1452"/>
                <a:gd name="T7" fmla="*/ 0 h 2354"/>
                <a:gd name="T8" fmla="*/ 0 w 1452"/>
                <a:gd name="T9" fmla="*/ 0 h 2354"/>
                <a:gd name="T10" fmla="*/ 0 w 1452"/>
                <a:gd name="T11" fmla="*/ 0 h 2354"/>
                <a:gd name="T12" fmla="*/ 0 w 1452"/>
                <a:gd name="T13" fmla="*/ 0 h 2354"/>
                <a:gd name="T14" fmla="*/ 0 w 1452"/>
                <a:gd name="T15" fmla="*/ 0 h 2354"/>
                <a:gd name="T16" fmla="*/ 0 w 1452"/>
                <a:gd name="T17" fmla="*/ 0 h 2354"/>
                <a:gd name="T18" fmla="*/ 0 w 1452"/>
                <a:gd name="T19" fmla="*/ 0 h 2354"/>
                <a:gd name="T20" fmla="*/ 0 w 1452"/>
                <a:gd name="T21" fmla="*/ 0 h 2354"/>
                <a:gd name="T22" fmla="*/ 0 w 1452"/>
                <a:gd name="T23" fmla="*/ 0 h 2354"/>
                <a:gd name="T24" fmla="*/ 0 w 1452"/>
                <a:gd name="T25" fmla="*/ 0 h 2354"/>
                <a:gd name="T26" fmla="*/ 0 w 1452"/>
                <a:gd name="T27" fmla="*/ 0 h 2354"/>
                <a:gd name="T28" fmla="*/ 0 w 1452"/>
                <a:gd name="T29" fmla="*/ 0 h 2354"/>
                <a:gd name="T30" fmla="*/ 0 w 1452"/>
                <a:gd name="T31" fmla="*/ 0 h 2354"/>
                <a:gd name="T32" fmla="*/ 0 w 1452"/>
                <a:gd name="T33" fmla="*/ 0 h 2354"/>
                <a:gd name="T34" fmla="*/ 0 w 1452"/>
                <a:gd name="T35" fmla="*/ 0 h 2354"/>
                <a:gd name="T36" fmla="*/ 0 w 1452"/>
                <a:gd name="T37" fmla="*/ 0 h 2354"/>
                <a:gd name="T38" fmla="*/ 0 w 1452"/>
                <a:gd name="T39" fmla="*/ 0 h 2354"/>
                <a:gd name="T40" fmla="*/ 0 w 1452"/>
                <a:gd name="T41" fmla="*/ 0 h 2354"/>
                <a:gd name="T42" fmla="*/ 0 w 1452"/>
                <a:gd name="T43" fmla="*/ 0 h 2354"/>
                <a:gd name="T44" fmla="*/ 0 w 1452"/>
                <a:gd name="T45" fmla="*/ 0 h 2354"/>
                <a:gd name="T46" fmla="*/ 0 w 1452"/>
                <a:gd name="T47" fmla="*/ 0 h 2354"/>
                <a:gd name="T48" fmla="*/ 0 w 1452"/>
                <a:gd name="T49" fmla="*/ 0 h 2354"/>
                <a:gd name="T50" fmla="*/ 0 w 1452"/>
                <a:gd name="T51" fmla="*/ 0 h 2354"/>
                <a:gd name="T52" fmla="*/ 0 w 1452"/>
                <a:gd name="T53" fmla="*/ 0 h 2354"/>
                <a:gd name="T54" fmla="*/ 0 w 1452"/>
                <a:gd name="T55" fmla="*/ 0 h 2354"/>
                <a:gd name="T56" fmla="*/ 0 w 1452"/>
                <a:gd name="T57" fmla="*/ 0 h 2354"/>
                <a:gd name="T58" fmla="*/ 0 w 1452"/>
                <a:gd name="T59" fmla="*/ 0 h 2354"/>
                <a:gd name="T60" fmla="*/ 0 w 1452"/>
                <a:gd name="T61" fmla="*/ 0 h 2354"/>
                <a:gd name="T62" fmla="*/ 0 w 1452"/>
                <a:gd name="T63" fmla="*/ 0 h 2354"/>
                <a:gd name="T64" fmla="*/ 0 w 1452"/>
                <a:gd name="T65" fmla="*/ 0 h 2354"/>
                <a:gd name="T66" fmla="*/ 0 w 1452"/>
                <a:gd name="T67" fmla="*/ 0 h 2354"/>
                <a:gd name="T68" fmla="*/ 0 w 1452"/>
                <a:gd name="T69" fmla="*/ 0 h 2354"/>
                <a:gd name="T70" fmla="*/ 0 w 1452"/>
                <a:gd name="T71" fmla="*/ 0 h 2354"/>
                <a:gd name="T72" fmla="*/ 0 w 1452"/>
                <a:gd name="T73" fmla="*/ 0 h 2354"/>
                <a:gd name="T74" fmla="*/ 0 w 1452"/>
                <a:gd name="T75" fmla="*/ 0 h 2354"/>
                <a:gd name="T76" fmla="*/ 0 w 1452"/>
                <a:gd name="T77" fmla="*/ 0 h 2354"/>
                <a:gd name="T78" fmla="*/ 0 w 1452"/>
                <a:gd name="T79" fmla="*/ 0 h 2354"/>
                <a:gd name="T80" fmla="*/ 0 w 1452"/>
                <a:gd name="T81" fmla="*/ 0 h 2354"/>
                <a:gd name="T82" fmla="*/ 0 w 1452"/>
                <a:gd name="T83" fmla="*/ 0 h 2354"/>
                <a:gd name="T84" fmla="*/ 0 w 1452"/>
                <a:gd name="T85" fmla="*/ 0 h 2354"/>
                <a:gd name="T86" fmla="*/ 0 w 1452"/>
                <a:gd name="T87" fmla="*/ 0 h 2354"/>
                <a:gd name="T88" fmla="*/ 0 w 1452"/>
                <a:gd name="T89" fmla="*/ 0 h 2354"/>
                <a:gd name="T90" fmla="*/ 0 w 1452"/>
                <a:gd name="T91" fmla="*/ 0 h 2354"/>
                <a:gd name="T92" fmla="*/ 0 w 1452"/>
                <a:gd name="T93" fmla="*/ 0 h 2354"/>
                <a:gd name="T94" fmla="*/ 0 w 1452"/>
                <a:gd name="T95" fmla="*/ 0 h 2354"/>
                <a:gd name="T96" fmla="*/ 0 w 1452"/>
                <a:gd name="T97" fmla="*/ 0 h 2354"/>
                <a:gd name="T98" fmla="*/ 0 w 1452"/>
                <a:gd name="T99" fmla="*/ 0 h 2354"/>
                <a:gd name="T100" fmla="*/ 0 w 1452"/>
                <a:gd name="T101" fmla="*/ 0 h 2354"/>
                <a:gd name="T102" fmla="*/ 0 w 1452"/>
                <a:gd name="T103" fmla="*/ 0 h 2354"/>
                <a:gd name="T104" fmla="*/ 0 w 1452"/>
                <a:gd name="T105" fmla="*/ 0 h 2354"/>
                <a:gd name="T106" fmla="*/ 0 w 1452"/>
                <a:gd name="T107" fmla="*/ 0 h 2354"/>
                <a:gd name="T108" fmla="*/ 0 w 1452"/>
                <a:gd name="T109" fmla="*/ 0 h 23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52"/>
                <a:gd name="T166" fmla="*/ 0 h 2354"/>
                <a:gd name="T167" fmla="*/ 1452 w 1452"/>
                <a:gd name="T168" fmla="*/ 2354 h 23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52" h="2354">
                  <a:moveTo>
                    <a:pt x="1430" y="934"/>
                  </a:moveTo>
                  <a:lnTo>
                    <a:pt x="1422" y="926"/>
                  </a:lnTo>
                  <a:lnTo>
                    <a:pt x="1412" y="916"/>
                  </a:lnTo>
                  <a:lnTo>
                    <a:pt x="1399" y="906"/>
                  </a:lnTo>
                  <a:lnTo>
                    <a:pt x="1385" y="895"/>
                  </a:lnTo>
                  <a:lnTo>
                    <a:pt x="1372" y="885"/>
                  </a:lnTo>
                  <a:lnTo>
                    <a:pt x="1361" y="878"/>
                  </a:lnTo>
                  <a:lnTo>
                    <a:pt x="1354" y="873"/>
                  </a:lnTo>
                  <a:lnTo>
                    <a:pt x="1351" y="870"/>
                  </a:lnTo>
                  <a:lnTo>
                    <a:pt x="1354" y="870"/>
                  </a:lnTo>
                  <a:lnTo>
                    <a:pt x="1361" y="869"/>
                  </a:lnTo>
                  <a:lnTo>
                    <a:pt x="1372" y="868"/>
                  </a:lnTo>
                  <a:lnTo>
                    <a:pt x="1384" y="867"/>
                  </a:lnTo>
                  <a:lnTo>
                    <a:pt x="1397" y="864"/>
                  </a:lnTo>
                  <a:lnTo>
                    <a:pt x="1408" y="862"/>
                  </a:lnTo>
                  <a:lnTo>
                    <a:pt x="1416" y="858"/>
                  </a:lnTo>
                  <a:lnTo>
                    <a:pt x="1421" y="854"/>
                  </a:lnTo>
                  <a:lnTo>
                    <a:pt x="1421" y="849"/>
                  </a:lnTo>
                  <a:lnTo>
                    <a:pt x="1416" y="846"/>
                  </a:lnTo>
                  <a:lnTo>
                    <a:pt x="1410" y="842"/>
                  </a:lnTo>
                  <a:lnTo>
                    <a:pt x="1402" y="839"/>
                  </a:lnTo>
                  <a:lnTo>
                    <a:pt x="1391" y="838"/>
                  </a:lnTo>
                  <a:lnTo>
                    <a:pt x="1381" y="837"/>
                  </a:lnTo>
                  <a:lnTo>
                    <a:pt x="1369" y="836"/>
                  </a:lnTo>
                  <a:lnTo>
                    <a:pt x="1358" y="836"/>
                  </a:lnTo>
                  <a:lnTo>
                    <a:pt x="1348" y="836"/>
                  </a:lnTo>
                  <a:lnTo>
                    <a:pt x="1339" y="833"/>
                  </a:lnTo>
                  <a:lnTo>
                    <a:pt x="1330" y="832"/>
                  </a:lnTo>
                  <a:lnTo>
                    <a:pt x="1321" y="831"/>
                  </a:lnTo>
                  <a:lnTo>
                    <a:pt x="1311" y="829"/>
                  </a:lnTo>
                  <a:lnTo>
                    <a:pt x="1300" y="829"/>
                  </a:lnTo>
                  <a:lnTo>
                    <a:pt x="1289" y="831"/>
                  </a:lnTo>
                  <a:lnTo>
                    <a:pt x="1275" y="833"/>
                  </a:lnTo>
                  <a:lnTo>
                    <a:pt x="1265" y="836"/>
                  </a:lnTo>
                  <a:lnTo>
                    <a:pt x="1256" y="837"/>
                  </a:lnTo>
                  <a:lnTo>
                    <a:pt x="1245" y="838"/>
                  </a:lnTo>
                  <a:lnTo>
                    <a:pt x="1238" y="838"/>
                  </a:lnTo>
                  <a:lnTo>
                    <a:pt x="1231" y="837"/>
                  </a:lnTo>
                  <a:lnTo>
                    <a:pt x="1223" y="836"/>
                  </a:lnTo>
                  <a:lnTo>
                    <a:pt x="1217" y="834"/>
                  </a:lnTo>
                  <a:lnTo>
                    <a:pt x="1211" y="833"/>
                  </a:lnTo>
                  <a:lnTo>
                    <a:pt x="1213" y="832"/>
                  </a:lnTo>
                  <a:lnTo>
                    <a:pt x="1210" y="829"/>
                  </a:lnTo>
                  <a:lnTo>
                    <a:pt x="1204" y="824"/>
                  </a:lnTo>
                  <a:lnTo>
                    <a:pt x="1192" y="816"/>
                  </a:lnTo>
                  <a:lnTo>
                    <a:pt x="1174" y="803"/>
                  </a:lnTo>
                  <a:lnTo>
                    <a:pt x="1153" y="789"/>
                  </a:lnTo>
                  <a:lnTo>
                    <a:pt x="1127" y="771"/>
                  </a:lnTo>
                  <a:lnTo>
                    <a:pt x="1095" y="751"/>
                  </a:lnTo>
                  <a:lnTo>
                    <a:pt x="1060" y="730"/>
                  </a:lnTo>
                  <a:lnTo>
                    <a:pt x="1057" y="728"/>
                  </a:lnTo>
                  <a:lnTo>
                    <a:pt x="1054" y="727"/>
                  </a:lnTo>
                  <a:lnTo>
                    <a:pt x="1049" y="724"/>
                  </a:lnTo>
                  <a:lnTo>
                    <a:pt x="1046" y="723"/>
                  </a:lnTo>
                  <a:lnTo>
                    <a:pt x="1043" y="718"/>
                  </a:lnTo>
                  <a:lnTo>
                    <a:pt x="1040" y="714"/>
                  </a:lnTo>
                  <a:lnTo>
                    <a:pt x="1037" y="710"/>
                  </a:lnTo>
                  <a:lnTo>
                    <a:pt x="1034" y="708"/>
                  </a:lnTo>
                  <a:lnTo>
                    <a:pt x="1030" y="701"/>
                  </a:lnTo>
                  <a:lnTo>
                    <a:pt x="1028" y="698"/>
                  </a:lnTo>
                  <a:lnTo>
                    <a:pt x="1025" y="698"/>
                  </a:lnTo>
                  <a:lnTo>
                    <a:pt x="1021" y="698"/>
                  </a:lnTo>
                  <a:lnTo>
                    <a:pt x="1018" y="698"/>
                  </a:lnTo>
                  <a:lnTo>
                    <a:pt x="1015" y="698"/>
                  </a:lnTo>
                  <a:lnTo>
                    <a:pt x="1014" y="698"/>
                  </a:lnTo>
                  <a:lnTo>
                    <a:pt x="1012" y="698"/>
                  </a:lnTo>
                  <a:lnTo>
                    <a:pt x="1009" y="696"/>
                  </a:lnTo>
                  <a:lnTo>
                    <a:pt x="1006" y="694"/>
                  </a:lnTo>
                  <a:lnTo>
                    <a:pt x="1003" y="692"/>
                  </a:lnTo>
                  <a:lnTo>
                    <a:pt x="1000" y="689"/>
                  </a:lnTo>
                  <a:lnTo>
                    <a:pt x="997" y="686"/>
                  </a:lnTo>
                  <a:lnTo>
                    <a:pt x="996" y="684"/>
                  </a:lnTo>
                  <a:lnTo>
                    <a:pt x="994" y="682"/>
                  </a:lnTo>
                  <a:lnTo>
                    <a:pt x="991" y="680"/>
                  </a:lnTo>
                  <a:lnTo>
                    <a:pt x="990" y="678"/>
                  </a:lnTo>
                  <a:lnTo>
                    <a:pt x="987" y="677"/>
                  </a:lnTo>
                  <a:lnTo>
                    <a:pt x="985" y="676"/>
                  </a:lnTo>
                  <a:lnTo>
                    <a:pt x="982" y="676"/>
                  </a:lnTo>
                  <a:lnTo>
                    <a:pt x="957" y="653"/>
                  </a:lnTo>
                  <a:lnTo>
                    <a:pt x="932" y="632"/>
                  </a:lnTo>
                  <a:lnTo>
                    <a:pt x="910" y="611"/>
                  </a:lnTo>
                  <a:lnTo>
                    <a:pt x="890" y="592"/>
                  </a:lnTo>
                  <a:lnTo>
                    <a:pt x="874" y="574"/>
                  </a:lnTo>
                  <a:lnTo>
                    <a:pt x="859" y="561"/>
                  </a:lnTo>
                  <a:lnTo>
                    <a:pt x="849" y="551"/>
                  </a:lnTo>
                  <a:lnTo>
                    <a:pt x="841" y="544"/>
                  </a:lnTo>
                  <a:lnTo>
                    <a:pt x="826" y="536"/>
                  </a:lnTo>
                  <a:lnTo>
                    <a:pt x="817" y="528"/>
                  </a:lnTo>
                  <a:lnTo>
                    <a:pt x="810" y="522"/>
                  </a:lnTo>
                  <a:lnTo>
                    <a:pt x="801" y="517"/>
                  </a:lnTo>
                  <a:lnTo>
                    <a:pt x="786" y="509"/>
                  </a:lnTo>
                  <a:lnTo>
                    <a:pt x="780" y="505"/>
                  </a:lnTo>
                  <a:lnTo>
                    <a:pt x="773" y="497"/>
                  </a:lnTo>
                  <a:lnTo>
                    <a:pt x="761" y="478"/>
                  </a:lnTo>
                  <a:lnTo>
                    <a:pt x="743" y="456"/>
                  </a:lnTo>
                  <a:lnTo>
                    <a:pt x="731" y="450"/>
                  </a:lnTo>
                  <a:lnTo>
                    <a:pt x="724" y="453"/>
                  </a:lnTo>
                  <a:lnTo>
                    <a:pt x="721" y="455"/>
                  </a:lnTo>
                  <a:lnTo>
                    <a:pt x="713" y="447"/>
                  </a:lnTo>
                  <a:lnTo>
                    <a:pt x="709" y="434"/>
                  </a:lnTo>
                  <a:lnTo>
                    <a:pt x="701" y="427"/>
                  </a:lnTo>
                  <a:lnTo>
                    <a:pt x="694" y="422"/>
                  </a:lnTo>
                  <a:lnTo>
                    <a:pt x="685" y="421"/>
                  </a:lnTo>
                  <a:lnTo>
                    <a:pt x="678" y="421"/>
                  </a:lnTo>
                  <a:lnTo>
                    <a:pt x="672" y="422"/>
                  </a:lnTo>
                  <a:lnTo>
                    <a:pt x="664" y="421"/>
                  </a:lnTo>
                  <a:lnTo>
                    <a:pt x="649" y="416"/>
                  </a:lnTo>
                  <a:lnTo>
                    <a:pt x="640" y="413"/>
                  </a:lnTo>
                  <a:lnTo>
                    <a:pt x="632" y="409"/>
                  </a:lnTo>
                  <a:lnTo>
                    <a:pt x="621" y="407"/>
                  </a:lnTo>
                  <a:lnTo>
                    <a:pt x="612" y="403"/>
                  </a:lnTo>
                  <a:lnTo>
                    <a:pt x="600" y="399"/>
                  </a:lnTo>
                  <a:lnTo>
                    <a:pt x="590" y="396"/>
                  </a:lnTo>
                  <a:lnTo>
                    <a:pt x="578" y="392"/>
                  </a:lnTo>
                  <a:lnTo>
                    <a:pt x="566" y="388"/>
                  </a:lnTo>
                  <a:lnTo>
                    <a:pt x="544" y="381"/>
                  </a:lnTo>
                  <a:lnTo>
                    <a:pt x="526" y="375"/>
                  </a:lnTo>
                  <a:lnTo>
                    <a:pt x="513" y="368"/>
                  </a:lnTo>
                  <a:lnTo>
                    <a:pt x="501" y="362"/>
                  </a:lnTo>
                  <a:lnTo>
                    <a:pt x="493" y="357"/>
                  </a:lnTo>
                  <a:lnTo>
                    <a:pt x="487" y="352"/>
                  </a:lnTo>
                  <a:lnTo>
                    <a:pt x="483" y="347"/>
                  </a:lnTo>
                  <a:lnTo>
                    <a:pt x="480" y="344"/>
                  </a:lnTo>
                  <a:lnTo>
                    <a:pt x="477" y="335"/>
                  </a:lnTo>
                  <a:lnTo>
                    <a:pt x="477" y="329"/>
                  </a:lnTo>
                  <a:lnTo>
                    <a:pt x="478" y="324"/>
                  </a:lnTo>
                  <a:lnTo>
                    <a:pt x="480" y="321"/>
                  </a:lnTo>
                  <a:lnTo>
                    <a:pt x="481" y="318"/>
                  </a:lnTo>
                  <a:lnTo>
                    <a:pt x="484" y="308"/>
                  </a:lnTo>
                  <a:lnTo>
                    <a:pt x="489" y="294"/>
                  </a:lnTo>
                  <a:lnTo>
                    <a:pt x="495" y="277"/>
                  </a:lnTo>
                  <a:lnTo>
                    <a:pt x="499" y="268"/>
                  </a:lnTo>
                  <a:lnTo>
                    <a:pt x="505" y="264"/>
                  </a:lnTo>
                  <a:lnTo>
                    <a:pt x="511" y="261"/>
                  </a:lnTo>
                  <a:lnTo>
                    <a:pt x="516" y="254"/>
                  </a:lnTo>
                  <a:lnTo>
                    <a:pt x="522" y="237"/>
                  </a:lnTo>
                  <a:lnTo>
                    <a:pt x="528" y="217"/>
                  </a:lnTo>
                  <a:lnTo>
                    <a:pt x="533" y="200"/>
                  </a:lnTo>
                  <a:lnTo>
                    <a:pt x="533" y="189"/>
                  </a:lnTo>
                  <a:lnTo>
                    <a:pt x="529" y="184"/>
                  </a:lnTo>
                  <a:lnTo>
                    <a:pt x="523" y="184"/>
                  </a:lnTo>
                  <a:lnTo>
                    <a:pt x="517" y="185"/>
                  </a:lnTo>
                  <a:lnTo>
                    <a:pt x="516" y="186"/>
                  </a:lnTo>
                  <a:lnTo>
                    <a:pt x="519" y="176"/>
                  </a:lnTo>
                  <a:lnTo>
                    <a:pt x="526" y="154"/>
                  </a:lnTo>
                  <a:lnTo>
                    <a:pt x="532" y="128"/>
                  </a:lnTo>
                  <a:lnTo>
                    <a:pt x="529" y="106"/>
                  </a:lnTo>
                  <a:lnTo>
                    <a:pt x="525" y="93"/>
                  </a:lnTo>
                  <a:lnTo>
                    <a:pt x="520" y="83"/>
                  </a:lnTo>
                  <a:lnTo>
                    <a:pt x="514" y="74"/>
                  </a:lnTo>
                  <a:lnTo>
                    <a:pt x="498" y="60"/>
                  </a:lnTo>
                  <a:lnTo>
                    <a:pt x="499" y="59"/>
                  </a:lnTo>
                  <a:lnTo>
                    <a:pt x="499" y="57"/>
                  </a:lnTo>
                  <a:lnTo>
                    <a:pt x="499" y="56"/>
                  </a:lnTo>
                  <a:lnTo>
                    <a:pt x="499" y="50"/>
                  </a:lnTo>
                  <a:lnTo>
                    <a:pt x="498" y="44"/>
                  </a:lnTo>
                  <a:lnTo>
                    <a:pt x="493" y="38"/>
                  </a:lnTo>
                  <a:lnTo>
                    <a:pt x="486" y="31"/>
                  </a:lnTo>
                  <a:lnTo>
                    <a:pt x="486" y="30"/>
                  </a:lnTo>
                  <a:lnTo>
                    <a:pt x="486" y="29"/>
                  </a:lnTo>
                  <a:lnTo>
                    <a:pt x="486" y="20"/>
                  </a:lnTo>
                  <a:lnTo>
                    <a:pt x="480" y="12"/>
                  </a:lnTo>
                  <a:lnTo>
                    <a:pt x="471" y="4"/>
                  </a:lnTo>
                  <a:lnTo>
                    <a:pt x="458" y="0"/>
                  </a:lnTo>
                  <a:lnTo>
                    <a:pt x="444" y="0"/>
                  </a:lnTo>
                  <a:lnTo>
                    <a:pt x="434" y="2"/>
                  </a:lnTo>
                  <a:lnTo>
                    <a:pt x="425" y="7"/>
                  </a:lnTo>
                  <a:lnTo>
                    <a:pt x="419" y="13"/>
                  </a:lnTo>
                  <a:lnTo>
                    <a:pt x="409" y="13"/>
                  </a:lnTo>
                  <a:lnTo>
                    <a:pt x="398" y="14"/>
                  </a:lnTo>
                  <a:lnTo>
                    <a:pt x="389" y="17"/>
                  </a:lnTo>
                  <a:lnTo>
                    <a:pt x="382" y="20"/>
                  </a:lnTo>
                  <a:lnTo>
                    <a:pt x="374" y="24"/>
                  </a:lnTo>
                  <a:lnTo>
                    <a:pt x="370" y="28"/>
                  </a:lnTo>
                  <a:lnTo>
                    <a:pt x="365" y="33"/>
                  </a:lnTo>
                  <a:lnTo>
                    <a:pt x="364" y="39"/>
                  </a:lnTo>
                  <a:lnTo>
                    <a:pt x="360" y="40"/>
                  </a:lnTo>
                  <a:lnTo>
                    <a:pt x="355" y="41"/>
                  </a:lnTo>
                  <a:lnTo>
                    <a:pt x="351" y="43"/>
                  </a:lnTo>
                  <a:lnTo>
                    <a:pt x="348" y="44"/>
                  </a:lnTo>
                  <a:lnTo>
                    <a:pt x="337" y="49"/>
                  </a:lnTo>
                  <a:lnTo>
                    <a:pt x="327" y="54"/>
                  </a:lnTo>
                  <a:lnTo>
                    <a:pt x="316" y="60"/>
                  </a:lnTo>
                  <a:lnTo>
                    <a:pt x="308" y="67"/>
                  </a:lnTo>
                  <a:lnTo>
                    <a:pt x="299" y="76"/>
                  </a:lnTo>
                  <a:lnTo>
                    <a:pt x="291" y="86"/>
                  </a:lnTo>
                  <a:lnTo>
                    <a:pt x="287" y="97"/>
                  </a:lnTo>
                  <a:lnTo>
                    <a:pt x="284" y="111"/>
                  </a:lnTo>
                  <a:lnTo>
                    <a:pt x="288" y="179"/>
                  </a:lnTo>
                  <a:lnTo>
                    <a:pt x="282" y="178"/>
                  </a:lnTo>
                  <a:lnTo>
                    <a:pt x="278" y="179"/>
                  </a:lnTo>
                  <a:lnTo>
                    <a:pt x="275" y="183"/>
                  </a:lnTo>
                  <a:lnTo>
                    <a:pt x="273" y="190"/>
                  </a:lnTo>
                  <a:lnTo>
                    <a:pt x="276" y="209"/>
                  </a:lnTo>
                  <a:lnTo>
                    <a:pt x="284" y="232"/>
                  </a:lnTo>
                  <a:lnTo>
                    <a:pt x="293" y="254"/>
                  </a:lnTo>
                  <a:lnTo>
                    <a:pt x="299" y="268"/>
                  </a:lnTo>
                  <a:lnTo>
                    <a:pt x="302" y="269"/>
                  </a:lnTo>
                  <a:lnTo>
                    <a:pt x="306" y="273"/>
                  </a:lnTo>
                  <a:lnTo>
                    <a:pt x="309" y="276"/>
                  </a:lnTo>
                  <a:lnTo>
                    <a:pt x="312" y="276"/>
                  </a:lnTo>
                  <a:lnTo>
                    <a:pt x="315" y="284"/>
                  </a:lnTo>
                  <a:lnTo>
                    <a:pt x="319" y="295"/>
                  </a:lnTo>
                  <a:lnTo>
                    <a:pt x="322" y="308"/>
                  </a:lnTo>
                  <a:lnTo>
                    <a:pt x="325" y="316"/>
                  </a:lnTo>
                  <a:lnTo>
                    <a:pt x="325" y="329"/>
                  </a:lnTo>
                  <a:lnTo>
                    <a:pt x="319" y="341"/>
                  </a:lnTo>
                  <a:lnTo>
                    <a:pt x="309" y="351"/>
                  </a:lnTo>
                  <a:lnTo>
                    <a:pt x="296" y="361"/>
                  </a:lnTo>
                  <a:lnTo>
                    <a:pt x="279" y="370"/>
                  </a:lnTo>
                  <a:lnTo>
                    <a:pt x="263" y="376"/>
                  </a:lnTo>
                  <a:lnTo>
                    <a:pt x="248" y="381"/>
                  </a:lnTo>
                  <a:lnTo>
                    <a:pt x="238" y="383"/>
                  </a:lnTo>
                  <a:lnTo>
                    <a:pt x="221" y="387"/>
                  </a:lnTo>
                  <a:lnTo>
                    <a:pt x="202" y="390"/>
                  </a:lnTo>
                  <a:lnTo>
                    <a:pt x="180" y="393"/>
                  </a:lnTo>
                  <a:lnTo>
                    <a:pt x="159" y="396"/>
                  </a:lnTo>
                  <a:lnTo>
                    <a:pt x="137" y="399"/>
                  </a:lnTo>
                  <a:lnTo>
                    <a:pt x="117" y="403"/>
                  </a:lnTo>
                  <a:lnTo>
                    <a:pt x="102" y="408"/>
                  </a:lnTo>
                  <a:lnTo>
                    <a:pt x="92" y="413"/>
                  </a:lnTo>
                  <a:lnTo>
                    <a:pt x="80" y="430"/>
                  </a:lnTo>
                  <a:lnTo>
                    <a:pt x="76" y="455"/>
                  </a:lnTo>
                  <a:lnTo>
                    <a:pt x="74" y="480"/>
                  </a:lnTo>
                  <a:lnTo>
                    <a:pt x="74" y="496"/>
                  </a:lnTo>
                  <a:lnTo>
                    <a:pt x="70" y="518"/>
                  </a:lnTo>
                  <a:lnTo>
                    <a:pt x="58" y="556"/>
                  </a:lnTo>
                  <a:lnTo>
                    <a:pt x="44" y="601"/>
                  </a:lnTo>
                  <a:lnTo>
                    <a:pt x="28" y="653"/>
                  </a:lnTo>
                  <a:lnTo>
                    <a:pt x="15" y="707"/>
                  </a:lnTo>
                  <a:lnTo>
                    <a:pt x="4" y="755"/>
                  </a:lnTo>
                  <a:lnTo>
                    <a:pt x="0" y="795"/>
                  </a:lnTo>
                  <a:lnTo>
                    <a:pt x="4" y="822"/>
                  </a:lnTo>
                  <a:lnTo>
                    <a:pt x="13" y="841"/>
                  </a:lnTo>
                  <a:lnTo>
                    <a:pt x="22" y="859"/>
                  </a:lnTo>
                  <a:lnTo>
                    <a:pt x="31" y="878"/>
                  </a:lnTo>
                  <a:lnTo>
                    <a:pt x="40" y="896"/>
                  </a:lnTo>
                  <a:lnTo>
                    <a:pt x="50" y="915"/>
                  </a:lnTo>
                  <a:lnTo>
                    <a:pt x="62" y="935"/>
                  </a:lnTo>
                  <a:lnTo>
                    <a:pt x="76" y="955"/>
                  </a:lnTo>
                  <a:lnTo>
                    <a:pt x="92" y="976"/>
                  </a:lnTo>
                  <a:lnTo>
                    <a:pt x="108" y="998"/>
                  </a:lnTo>
                  <a:lnTo>
                    <a:pt x="123" y="1017"/>
                  </a:lnTo>
                  <a:lnTo>
                    <a:pt x="132" y="1030"/>
                  </a:lnTo>
                  <a:lnTo>
                    <a:pt x="135" y="1035"/>
                  </a:lnTo>
                  <a:lnTo>
                    <a:pt x="122" y="1142"/>
                  </a:lnTo>
                  <a:lnTo>
                    <a:pt x="162" y="1186"/>
                  </a:lnTo>
                  <a:lnTo>
                    <a:pt x="168" y="1235"/>
                  </a:lnTo>
                  <a:lnTo>
                    <a:pt x="181" y="1349"/>
                  </a:lnTo>
                  <a:lnTo>
                    <a:pt x="196" y="1474"/>
                  </a:lnTo>
                  <a:lnTo>
                    <a:pt x="205" y="1563"/>
                  </a:lnTo>
                  <a:lnTo>
                    <a:pt x="239" y="1572"/>
                  </a:lnTo>
                  <a:lnTo>
                    <a:pt x="241" y="1574"/>
                  </a:lnTo>
                  <a:lnTo>
                    <a:pt x="242" y="1582"/>
                  </a:lnTo>
                  <a:lnTo>
                    <a:pt x="245" y="1594"/>
                  </a:lnTo>
                  <a:lnTo>
                    <a:pt x="248" y="1610"/>
                  </a:lnTo>
                  <a:lnTo>
                    <a:pt x="250" y="1625"/>
                  </a:lnTo>
                  <a:lnTo>
                    <a:pt x="251" y="1642"/>
                  </a:lnTo>
                  <a:lnTo>
                    <a:pt x="253" y="1656"/>
                  </a:lnTo>
                  <a:lnTo>
                    <a:pt x="253" y="1662"/>
                  </a:lnTo>
                  <a:lnTo>
                    <a:pt x="254" y="1704"/>
                  </a:lnTo>
                  <a:lnTo>
                    <a:pt x="263" y="1759"/>
                  </a:lnTo>
                  <a:lnTo>
                    <a:pt x="279" y="1822"/>
                  </a:lnTo>
                  <a:lnTo>
                    <a:pt x="296" y="1889"/>
                  </a:lnTo>
                  <a:lnTo>
                    <a:pt x="309" y="1956"/>
                  </a:lnTo>
                  <a:lnTo>
                    <a:pt x="318" y="2020"/>
                  </a:lnTo>
                  <a:lnTo>
                    <a:pt x="316" y="2076"/>
                  </a:lnTo>
                  <a:lnTo>
                    <a:pt x="300" y="2122"/>
                  </a:lnTo>
                  <a:lnTo>
                    <a:pt x="281" y="2145"/>
                  </a:lnTo>
                  <a:lnTo>
                    <a:pt x="257" y="2168"/>
                  </a:lnTo>
                  <a:lnTo>
                    <a:pt x="229" y="2187"/>
                  </a:lnTo>
                  <a:lnTo>
                    <a:pt x="199" y="2205"/>
                  </a:lnTo>
                  <a:lnTo>
                    <a:pt x="172" y="2221"/>
                  </a:lnTo>
                  <a:lnTo>
                    <a:pt x="150" y="2236"/>
                  </a:lnTo>
                  <a:lnTo>
                    <a:pt x="135" y="2248"/>
                  </a:lnTo>
                  <a:lnTo>
                    <a:pt x="129" y="2261"/>
                  </a:lnTo>
                  <a:lnTo>
                    <a:pt x="135" y="2271"/>
                  </a:lnTo>
                  <a:lnTo>
                    <a:pt x="153" y="2277"/>
                  </a:lnTo>
                  <a:lnTo>
                    <a:pt x="178" y="2280"/>
                  </a:lnTo>
                  <a:lnTo>
                    <a:pt x="208" y="2280"/>
                  </a:lnTo>
                  <a:lnTo>
                    <a:pt x="238" y="2278"/>
                  </a:lnTo>
                  <a:lnTo>
                    <a:pt x="266" y="2272"/>
                  </a:lnTo>
                  <a:lnTo>
                    <a:pt x="290" y="2263"/>
                  </a:lnTo>
                  <a:lnTo>
                    <a:pt x="305" y="2251"/>
                  </a:lnTo>
                  <a:lnTo>
                    <a:pt x="316" y="2238"/>
                  </a:lnTo>
                  <a:lnTo>
                    <a:pt x="331" y="2228"/>
                  </a:lnTo>
                  <a:lnTo>
                    <a:pt x="348" y="2221"/>
                  </a:lnTo>
                  <a:lnTo>
                    <a:pt x="365" y="2215"/>
                  </a:lnTo>
                  <a:lnTo>
                    <a:pt x="382" y="2210"/>
                  </a:lnTo>
                  <a:lnTo>
                    <a:pt x="395" y="2207"/>
                  </a:lnTo>
                  <a:lnTo>
                    <a:pt x="404" y="2205"/>
                  </a:lnTo>
                  <a:lnTo>
                    <a:pt x="407" y="2205"/>
                  </a:lnTo>
                  <a:lnTo>
                    <a:pt x="409" y="2207"/>
                  </a:lnTo>
                  <a:lnTo>
                    <a:pt x="410" y="2215"/>
                  </a:lnTo>
                  <a:lnTo>
                    <a:pt x="413" y="2233"/>
                  </a:lnTo>
                  <a:lnTo>
                    <a:pt x="415" y="2264"/>
                  </a:lnTo>
                  <a:lnTo>
                    <a:pt x="419" y="2289"/>
                  </a:lnTo>
                  <a:lnTo>
                    <a:pt x="428" y="2310"/>
                  </a:lnTo>
                  <a:lnTo>
                    <a:pt x="440" y="2326"/>
                  </a:lnTo>
                  <a:lnTo>
                    <a:pt x="455" y="2337"/>
                  </a:lnTo>
                  <a:lnTo>
                    <a:pt x="473" y="2346"/>
                  </a:lnTo>
                  <a:lnTo>
                    <a:pt x="489" y="2351"/>
                  </a:lnTo>
                  <a:lnTo>
                    <a:pt x="505" y="2354"/>
                  </a:lnTo>
                  <a:lnTo>
                    <a:pt x="520" y="2354"/>
                  </a:lnTo>
                  <a:lnTo>
                    <a:pt x="532" y="2351"/>
                  </a:lnTo>
                  <a:lnTo>
                    <a:pt x="544" y="2344"/>
                  </a:lnTo>
                  <a:lnTo>
                    <a:pt x="553" y="2332"/>
                  </a:lnTo>
                  <a:lnTo>
                    <a:pt x="560" y="2319"/>
                  </a:lnTo>
                  <a:lnTo>
                    <a:pt x="565" y="2301"/>
                  </a:lnTo>
                  <a:lnTo>
                    <a:pt x="565" y="2280"/>
                  </a:lnTo>
                  <a:lnTo>
                    <a:pt x="560" y="2258"/>
                  </a:lnTo>
                  <a:lnTo>
                    <a:pt x="550" y="2232"/>
                  </a:lnTo>
                  <a:lnTo>
                    <a:pt x="532" y="2195"/>
                  </a:lnTo>
                  <a:lnTo>
                    <a:pt x="519" y="2171"/>
                  </a:lnTo>
                  <a:lnTo>
                    <a:pt x="510" y="2155"/>
                  </a:lnTo>
                  <a:lnTo>
                    <a:pt x="505" y="2145"/>
                  </a:lnTo>
                  <a:lnTo>
                    <a:pt x="504" y="2138"/>
                  </a:lnTo>
                  <a:lnTo>
                    <a:pt x="504" y="2129"/>
                  </a:lnTo>
                  <a:lnTo>
                    <a:pt x="505" y="2116"/>
                  </a:lnTo>
                  <a:lnTo>
                    <a:pt x="505" y="2096"/>
                  </a:lnTo>
                  <a:lnTo>
                    <a:pt x="505" y="2059"/>
                  </a:lnTo>
                  <a:lnTo>
                    <a:pt x="507" y="2026"/>
                  </a:lnTo>
                  <a:lnTo>
                    <a:pt x="514" y="1982"/>
                  </a:lnTo>
                  <a:lnTo>
                    <a:pt x="529" y="1906"/>
                  </a:lnTo>
                  <a:lnTo>
                    <a:pt x="538" y="1864"/>
                  </a:lnTo>
                  <a:lnTo>
                    <a:pt x="545" y="1834"/>
                  </a:lnTo>
                  <a:lnTo>
                    <a:pt x="551" y="1811"/>
                  </a:lnTo>
                  <a:lnTo>
                    <a:pt x="557" y="1781"/>
                  </a:lnTo>
                  <a:lnTo>
                    <a:pt x="562" y="1753"/>
                  </a:lnTo>
                  <a:lnTo>
                    <a:pt x="562" y="1730"/>
                  </a:lnTo>
                  <a:lnTo>
                    <a:pt x="560" y="1705"/>
                  </a:lnTo>
                  <a:lnTo>
                    <a:pt x="557" y="1670"/>
                  </a:lnTo>
                  <a:lnTo>
                    <a:pt x="557" y="1641"/>
                  </a:lnTo>
                  <a:lnTo>
                    <a:pt x="562" y="1610"/>
                  </a:lnTo>
                  <a:lnTo>
                    <a:pt x="566" y="1585"/>
                  </a:lnTo>
                  <a:lnTo>
                    <a:pt x="568" y="1574"/>
                  </a:lnTo>
                  <a:lnTo>
                    <a:pt x="591" y="1568"/>
                  </a:lnTo>
                  <a:lnTo>
                    <a:pt x="629" y="1178"/>
                  </a:lnTo>
                  <a:lnTo>
                    <a:pt x="661" y="1159"/>
                  </a:lnTo>
                  <a:lnTo>
                    <a:pt x="655" y="1045"/>
                  </a:lnTo>
                  <a:lnTo>
                    <a:pt x="645" y="1000"/>
                  </a:lnTo>
                  <a:lnTo>
                    <a:pt x="639" y="962"/>
                  </a:lnTo>
                  <a:lnTo>
                    <a:pt x="635" y="932"/>
                  </a:lnTo>
                  <a:lnTo>
                    <a:pt x="632" y="915"/>
                  </a:lnTo>
                  <a:lnTo>
                    <a:pt x="627" y="896"/>
                  </a:lnTo>
                  <a:lnTo>
                    <a:pt x="618" y="867"/>
                  </a:lnTo>
                  <a:lnTo>
                    <a:pt x="611" y="831"/>
                  </a:lnTo>
                  <a:lnTo>
                    <a:pt x="608" y="797"/>
                  </a:lnTo>
                  <a:lnTo>
                    <a:pt x="609" y="776"/>
                  </a:lnTo>
                  <a:lnTo>
                    <a:pt x="612" y="754"/>
                  </a:lnTo>
                  <a:lnTo>
                    <a:pt x="617" y="730"/>
                  </a:lnTo>
                  <a:lnTo>
                    <a:pt x="624" y="707"/>
                  </a:lnTo>
                  <a:lnTo>
                    <a:pt x="633" y="683"/>
                  </a:lnTo>
                  <a:lnTo>
                    <a:pt x="642" y="661"/>
                  </a:lnTo>
                  <a:lnTo>
                    <a:pt x="654" y="639"/>
                  </a:lnTo>
                  <a:lnTo>
                    <a:pt x="666" y="619"/>
                  </a:lnTo>
                  <a:lnTo>
                    <a:pt x="838" y="756"/>
                  </a:lnTo>
                  <a:lnTo>
                    <a:pt x="1158" y="932"/>
                  </a:lnTo>
                  <a:lnTo>
                    <a:pt x="1170" y="911"/>
                  </a:lnTo>
                  <a:lnTo>
                    <a:pt x="1182" y="921"/>
                  </a:lnTo>
                  <a:lnTo>
                    <a:pt x="1193" y="932"/>
                  </a:lnTo>
                  <a:lnTo>
                    <a:pt x="1204" y="941"/>
                  </a:lnTo>
                  <a:lnTo>
                    <a:pt x="1213" y="947"/>
                  </a:lnTo>
                  <a:lnTo>
                    <a:pt x="1222" y="952"/>
                  </a:lnTo>
                  <a:lnTo>
                    <a:pt x="1235" y="957"/>
                  </a:lnTo>
                  <a:lnTo>
                    <a:pt x="1251" y="963"/>
                  </a:lnTo>
                  <a:lnTo>
                    <a:pt x="1268" y="969"/>
                  </a:lnTo>
                  <a:lnTo>
                    <a:pt x="1287" y="976"/>
                  </a:lnTo>
                  <a:lnTo>
                    <a:pt x="1306" y="981"/>
                  </a:lnTo>
                  <a:lnTo>
                    <a:pt x="1326" y="987"/>
                  </a:lnTo>
                  <a:lnTo>
                    <a:pt x="1344" y="991"/>
                  </a:lnTo>
                  <a:lnTo>
                    <a:pt x="1364" y="994"/>
                  </a:lnTo>
                  <a:lnTo>
                    <a:pt x="1382" y="998"/>
                  </a:lnTo>
                  <a:lnTo>
                    <a:pt x="1397" y="1000"/>
                  </a:lnTo>
                  <a:lnTo>
                    <a:pt x="1410" y="1002"/>
                  </a:lnTo>
                  <a:lnTo>
                    <a:pt x="1422" y="1002"/>
                  </a:lnTo>
                  <a:lnTo>
                    <a:pt x="1431" y="999"/>
                  </a:lnTo>
                  <a:lnTo>
                    <a:pt x="1439" y="995"/>
                  </a:lnTo>
                  <a:lnTo>
                    <a:pt x="1445" y="989"/>
                  </a:lnTo>
                  <a:lnTo>
                    <a:pt x="1452" y="973"/>
                  </a:lnTo>
                  <a:lnTo>
                    <a:pt x="1449" y="960"/>
                  </a:lnTo>
                  <a:lnTo>
                    <a:pt x="1440" y="946"/>
                  </a:lnTo>
                  <a:lnTo>
                    <a:pt x="1430" y="934"/>
                  </a:lnTo>
                  <a:close/>
                </a:path>
              </a:pathLst>
            </a:custGeom>
            <a:solidFill>
              <a:srgbClr val="000000"/>
            </a:solidFill>
            <a:ln w="9525">
              <a:solidFill>
                <a:srgbClr val="FF0000"/>
              </a:solidFill>
              <a:round/>
              <a:headEnd/>
              <a:tailEnd/>
            </a:ln>
          </p:spPr>
          <p:txBody>
            <a:bodyPr/>
            <a:lstStyle/>
            <a:p>
              <a:endParaRPr lang="de-CH"/>
            </a:p>
          </p:txBody>
        </p:sp>
        <p:sp>
          <p:nvSpPr>
            <p:cNvPr id="84142" name="Freeform 117"/>
            <p:cNvSpPr>
              <a:spLocks/>
            </p:cNvSpPr>
            <p:nvPr/>
          </p:nvSpPr>
          <p:spPr bwMode="auto">
            <a:xfrm>
              <a:off x="1746" y="2986"/>
              <a:ext cx="11" cy="15"/>
            </a:xfrm>
            <a:custGeom>
              <a:avLst/>
              <a:gdLst>
                <a:gd name="T0" fmla="*/ 0 w 33"/>
                <a:gd name="T1" fmla="*/ 0 h 46"/>
                <a:gd name="T2" fmla="*/ 0 w 33"/>
                <a:gd name="T3" fmla="*/ 0 h 46"/>
                <a:gd name="T4" fmla="*/ 0 w 33"/>
                <a:gd name="T5" fmla="*/ 0 h 46"/>
                <a:gd name="T6" fmla="*/ 0 w 33"/>
                <a:gd name="T7" fmla="*/ 0 h 46"/>
                <a:gd name="T8" fmla="*/ 0 w 33"/>
                <a:gd name="T9" fmla="*/ 0 h 46"/>
                <a:gd name="T10" fmla="*/ 0 w 33"/>
                <a:gd name="T11" fmla="*/ 0 h 46"/>
                <a:gd name="T12" fmla="*/ 0 w 33"/>
                <a:gd name="T13" fmla="*/ 0 h 46"/>
                <a:gd name="T14" fmla="*/ 0 w 33"/>
                <a:gd name="T15" fmla="*/ 0 h 46"/>
                <a:gd name="T16" fmla="*/ 0 w 33"/>
                <a:gd name="T17" fmla="*/ 0 h 46"/>
                <a:gd name="T18" fmla="*/ 0 w 33"/>
                <a:gd name="T19" fmla="*/ 0 h 46"/>
                <a:gd name="T20" fmla="*/ 0 w 33"/>
                <a:gd name="T21" fmla="*/ 0 h 46"/>
                <a:gd name="T22" fmla="*/ 0 w 33"/>
                <a:gd name="T23" fmla="*/ 0 h 46"/>
                <a:gd name="T24" fmla="*/ 0 w 33"/>
                <a:gd name="T25" fmla="*/ 0 h 46"/>
                <a:gd name="T26" fmla="*/ 0 w 33"/>
                <a:gd name="T27" fmla="*/ 0 h 46"/>
                <a:gd name="T28" fmla="*/ 0 w 33"/>
                <a:gd name="T29" fmla="*/ 0 h 46"/>
                <a:gd name="T30" fmla="*/ 0 w 33"/>
                <a:gd name="T31" fmla="*/ 0 h 46"/>
                <a:gd name="T32" fmla="*/ 0 w 33"/>
                <a:gd name="T33" fmla="*/ 0 h 46"/>
                <a:gd name="T34" fmla="*/ 0 w 33"/>
                <a:gd name="T35" fmla="*/ 0 h 46"/>
                <a:gd name="T36" fmla="*/ 0 w 33"/>
                <a:gd name="T37" fmla="*/ 0 h 46"/>
                <a:gd name="T38" fmla="*/ 0 w 33"/>
                <a:gd name="T39" fmla="*/ 0 h 46"/>
                <a:gd name="T40" fmla="*/ 0 w 33"/>
                <a:gd name="T41" fmla="*/ 0 h 46"/>
                <a:gd name="T42" fmla="*/ 0 w 33"/>
                <a:gd name="T43" fmla="*/ 0 h 46"/>
                <a:gd name="T44" fmla="*/ 0 w 33"/>
                <a:gd name="T45" fmla="*/ 0 h 46"/>
                <a:gd name="T46" fmla="*/ 0 w 33"/>
                <a:gd name="T47" fmla="*/ 0 h 46"/>
                <a:gd name="T48" fmla="*/ 0 w 33"/>
                <a:gd name="T49" fmla="*/ 0 h 46"/>
                <a:gd name="T50" fmla="*/ 0 w 33"/>
                <a:gd name="T51" fmla="*/ 0 h 46"/>
                <a:gd name="T52" fmla="*/ 0 w 33"/>
                <a:gd name="T53" fmla="*/ 0 h 46"/>
                <a:gd name="T54" fmla="*/ 0 w 33"/>
                <a:gd name="T55" fmla="*/ 0 h 46"/>
                <a:gd name="T56" fmla="*/ 0 w 33"/>
                <a:gd name="T57" fmla="*/ 0 h 46"/>
                <a:gd name="T58" fmla="*/ 0 w 33"/>
                <a:gd name="T59" fmla="*/ 0 h 46"/>
                <a:gd name="T60" fmla="*/ 0 w 33"/>
                <a:gd name="T61" fmla="*/ 0 h 46"/>
                <a:gd name="T62" fmla="*/ 0 w 33"/>
                <a:gd name="T63" fmla="*/ 0 h 46"/>
                <a:gd name="T64" fmla="*/ 0 w 33"/>
                <a:gd name="T65" fmla="*/ 0 h 46"/>
                <a:gd name="T66" fmla="*/ 0 w 33"/>
                <a:gd name="T67" fmla="*/ 0 h 46"/>
                <a:gd name="T68" fmla="*/ 0 w 33"/>
                <a:gd name="T69" fmla="*/ 0 h 46"/>
                <a:gd name="T70" fmla="*/ 0 w 33"/>
                <a:gd name="T71" fmla="*/ 0 h 46"/>
                <a:gd name="T72" fmla="*/ 0 w 33"/>
                <a:gd name="T73" fmla="*/ 0 h 46"/>
                <a:gd name="T74" fmla="*/ 0 w 33"/>
                <a:gd name="T75" fmla="*/ 0 h 46"/>
                <a:gd name="T76" fmla="*/ 0 w 33"/>
                <a:gd name="T77" fmla="*/ 0 h 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3"/>
                <a:gd name="T118" fmla="*/ 0 h 46"/>
                <a:gd name="T119" fmla="*/ 33 w 33"/>
                <a:gd name="T120" fmla="*/ 46 h 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3" h="46">
                  <a:moveTo>
                    <a:pt x="3" y="32"/>
                  </a:moveTo>
                  <a:lnTo>
                    <a:pt x="2" y="27"/>
                  </a:lnTo>
                  <a:lnTo>
                    <a:pt x="0" y="22"/>
                  </a:lnTo>
                  <a:lnTo>
                    <a:pt x="2" y="17"/>
                  </a:lnTo>
                  <a:lnTo>
                    <a:pt x="6" y="11"/>
                  </a:lnTo>
                  <a:lnTo>
                    <a:pt x="11" y="7"/>
                  </a:lnTo>
                  <a:lnTo>
                    <a:pt x="15" y="4"/>
                  </a:lnTo>
                  <a:lnTo>
                    <a:pt x="21" y="1"/>
                  </a:lnTo>
                  <a:lnTo>
                    <a:pt x="23" y="0"/>
                  </a:lnTo>
                  <a:lnTo>
                    <a:pt x="21" y="1"/>
                  </a:lnTo>
                  <a:lnTo>
                    <a:pt x="18" y="5"/>
                  </a:lnTo>
                  <a:lnTo>
                    <a:pt x="14" y="10"/>
                  </a:lnTo>
                  <a:lnTo>
                    <a:pt x="12" y="15"/>
                  </a:lnTo>
                  <a:lnTo>
                    <a:pt x="11" y="19"/>
                  </a:lnTo>
                  <a:lnTo>
                    <a:pt x="11" y="22"/>
                  </a:lnTo>
                  <a:lnTo>
                    <a:pt x="11" y="24"/>
                  </a:lnTo>
                  <a:lnTo>
                    <a:pt x="14" y="22"/>
                  </a:lnTo>
                  <a:lnTo>
                    <a:pt x="18" y="20"/>
                  </a:lnTo>
                  <a:lnTo>
                    <a:pt x="21" y="15"/>
                  </a:lnTo>
                  <a:lnTo>
                    <a:pt x="23" y="10"/>
                  </a:lnTo>
                  <a:lnTo>
                    <a:pt x="27" y="6"/>
                  </a:lnTo>
                  <a:lnTo>
                    <a:pt x="32" y="2"/>
                  </a:lnTo>
                  <a:lnTo>
                    <a:pt x="33" y="0"/>
                  </a:lnTo>
                  <a:lnTo>
                    <a:pt x="33" y="1"/>
                  </a:lnTo>
                  <a:lnTo>
                    <a:pt x="32" y="7"/>
                  </a:lnTo>
                  <a:lnTo>
                    <a:pt x="29" y="15"/>
                  </a:lnTo>
                  <a:lnTo>
                    <a:pt x="27" y="21"/>
                  </a:lnTo>
                  <a:lnTo>
                    <a:pt x="26" y="26"/>
                  </a:lnTo>
                  <a:lnTo>
                    <a:pt x="24" y="27"/>
                  </a:lnTo>
                  <a:lnTo>
                    <a:pt x="24" y="28"/>
                  </a:lnTo>
                  <a:lnTo>
                    <a:pt x="24" y="32"/>
                  </a:lnTo>
                  <a:lnTo>
                    <a:pt x="24" y="37"/>
                  </a:lnTo>
                  <a:lnTo>
                    <a:pt x="24" y="43"/>
                  </a:lnTo>
                  <a:lnTo>
                    <a:pt x="23" y="46"/>
                  </a:lnTo>
                  <a:lnTo>
                    <a:pt x="20" y="42"/>
                  </a:lnTo>
                  <a:lnTo>
                    <a:pt x="15" y="38"/>
                  </a:lnTo>
                  <a:lnTo>
                    <a:pt x="14" y="36"/>
                  </a:lnTo>
                  <a:lnTo>
                    <a:pt x="12" y="43"/>
                  </a:lnTo>
                  <a:lnTo>
                    <a:pt x="3" y="32"/>
                  </a:lnTo>
                  <a:close/>
                </a:path>
              </a:pathLst>
            </a:custGeom>
            <a:solidFill>
              <a:srgbClr val="FFFFFF"/>
            </a:solidFill>
            <a:ln w="9525">
              <a:solidFill>
                <a:srgbClr val="FF0000"/>
              </a:solidFill>
              <a:round/>
              <a:headEnd/>
              <a:tailEnd/>
            </a:ln>
          </p:spPr>
          <p:txBody>
            <a:bodyPr/>
            <a:lstStyle/>
            <a:p>
              <a:endParaRPr lang="de-CH"/>
            </a:p>
          </p:txBody>
        </p:sp>
        <p:sp>
          <p:nvSpPr>
            <p:cNvPr id="84143" name="Freeform 118"/>
            <p:cNvSpPr>
              <a:spLocks/>
            </p:cNvSpPr>
            <p:nvPr/>
          </p:nvSpPr>
          <p:spPr bwMode="auto">
            <a:xfrm>
              <a:off x="1758" y="2986"/>
              <a:ext cx="11" cy="14"/>
            </a:xfrm>
            <a:custGeom>
              <a:avLst/>
              <a:gdLst>
                <a:gd name="T0" fmla="*/ 0 w 33"/>
                <a:gd name="T1" fmla="*/ 0 h 40"/>
                <a:gd name="T2" fmla="*/ 0 w 33"/>
                <a:gd name="T3" fmla="*/ 0 h 40"/>
                <a:gd name="T4" fmla="*/ 0 w 33"/>
                <a:gd name="T5" fmla="*/ 0 h 40"/>
                <a:gd name="T6" fmla="*/ 0 w 33"/>
                <a:gd name="T7" fmla="*/ 0 h 40"/>
                <a:gd name="T8" fmla="*/ 0 w 33"/>
                <a:gd name="T9" fmla="*/ 0 h 40"/>
                <a:gd name="T10" fmla="*/ 0 w 33"/>
                <a:gd name="T11" fmla="*/ 0 h 40"/>
                <a:gd name="T12" fmla="*/ 0 w 33"/>
                <a:gd name="T13" fmla="*/ 0 h 40"/>
                <a:gd name="T14" fmla="*/ 0 w 33"/>
                <a:gd name="T15" fmla="*/ 0 h 40"/>
                <a:gd name="T16" fmla="*/ 0 w 33"/>
                <a:gd name="T17" fmla="*/ 0 h 40"/>
                <a:gd name="T18" fmla="*/ 0 w 33"/>
                <a:gd name="T19" fmla="*/ 0 h 40"/>
                <a:gd name="T20" fmla="*/ 0 w 33"/>
                <a:gd name="T21" fmla="*/ 0 h 40"/>
                <a:gd name="T22" fmla="*/ 0 w 33"/>
                <a:gd name="T23" fmla="*/ 0 h 40"/>
                <a:gd name="T24" fmla="*/ 0 w 33"/>
                <a:gd name="T25" fmla="*/ 0 h 40"/>
                <a:gd name="T26" fmla="*/ 0 w 33"/>
                <a:gd name="T27" fmla="*/ 0 h 40"/>
                <a:gd name="T28" fmla="*/ 0 w 33"/>
                <a:gd name="T29" fmla="*/ 0 h 40"/>
                <a:gd name="T30" fmla="*/ 0 w 33"/>
                <a:gd name="T31" fmla="*/ 0 h 40"/>
                <a:gd name="T32" fmla="*/ 0 w 33"/>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0"/>
                <a:gd name="T53" fmla="*/ 33 w 33"/>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0">
                  <a:moveTo>
                    <a:pt x="9" y="0"/>
                  </a:moveTo>
                  <a:lnTo>
                    <a:pt x="7" y="6"/>
                  </a:lnTo>
                  <a:lnTo>
                    <a:pt x="3" y="19"/>
                  </a:lnTo>
                  <a:lnTo>
                    <a:pt x="0" y="32"/>
                  </a:lnTo>
                  <a:lnTo>
                    <a:pt x="2" y="40"/>
                  </a:lnTo>
                  <a:lnTo>
                    <a:pt x="9" y="37"/>
                  </a:lnTo>
                  <a:lnTo>
                    <a:pt x="19" y="27"/>
                  </a:lnTo>
                  <a:lnTo>
                    <a:pt x="28" y="16"/>
                  </a:lnTo>
                  <a:lnTo>
                    <a:pt x="33" y="11"/>
                  </a:lnTo>
                  <a:lnTo>
                    <a:pt x="30" y="14"/>
                  </a:lnTo>
                  <a:lnTo>
                    <a:pt x="24" y="20"/>
                  </a:lnTo>
                  <a:lnTo>
                    <a:pt x="16" y="25"/>
                  </a:lnTo>
                  <a:lnTo>
                    <a:pt x="10" y="26"/>
                  </a:lnTo>
                  <a:lnTo>
                    <a:pt x="9" y="21"/>
                  </a:lnTo>
                  <a:lnTo>
                    <a:pt x="7" y="13"/>
                  </a:lnTo>
                  <a:lnTo>
                    <a:pt x="9" y="4"/>
                  </a:lnTo>
                  <a:lnTo>
                    <a:pt x="9" y="0"/>
                  </a:lnTo>
                  <a:close/>
                </a:path>
              </a:pathLst>
            </a:custGeom>
            <a:solidFill>
              <a:srgbClr val="FFFFFF"/>
            </a:solidFill>
            <a:ln w="9525">
              <a:solidFill>
                <a:srgbClr val="FF0000"/>
              </a:solidFill>
              <a:round/>
              <a:headEnd/>
              <a:tailEnd/>
            </a:ln>
          </p:spPr>
          <p:txBody>
            <a:bodyPr/>
            <a:lstStyle/>
            <a:p>
              <a:endParaRPr lang="de-CH"/>
            </a:p>
          </p:txBody>
        </p:sp>
        <p:sp>
          <p:nvSpPr>
            <p:cNvPr id="84144" name="Freeform 119"/>
            <p:cNvSpPr>
              <a:spLocks/>
            </p:cNvSpPr>
            <p:nvPr/>
          </p:nvSpPr>
          <p:spPr bwMode="auto">
            <a:xfrm>
              <a:off x="1800" y="2991"/>
              <a:ext cx="9" cy="10"/>
            </a:xfrm>
            <a:custGeom>
              <a:avLst/>
              <a:gdLst>
                <a:gd name="T0" fmla="*/ 0 w 26"/>
                <a:gd name="T1" fmla="*/ 0 h 31"/>
                <a:gd name="T2" fmla="*/ 0 w 26"/>
                <a:gd name="T3" fmla="*/ 0 h 31"/>
                <a:gd name="T4" fmla="*/ 0 w 26"/>
                <a:gd name="T5" fmla="*/ 0 h 31"/>
                <a:gd name="T6" fmla="*/ 0 w 26"/>
                <a:gd name="T7" fmla="*/ 0 h 31"/>
                <a:gd name="T8" fmla="*/ 0 w 26"/>
                <a:gd name="T9" fmla="*/ 0 h 31"/>
                <a:gd name="T10" fmla="*/ 0 w 26"/>
                <a:gd name="T11" fmla="*/ 0 h 31"/>
                <a:gd name="T12" fmla="*/ 0 w 26"/>
                <a:gd name="T13" fmla="*/ 0 h 31"/>
                <a:gd name="T14" fmla="*/ 0 w 26"/>
                <a:gd name="T15" fmla="*/ 0 h 31"/>
                <a:gd name="T16" fmla="*/ 0 w 26"/>
                <a:gd name="T17" fmla="*/ 0 h 31"/>
                <a:gd name="T18" fmla="*/ 0 w 26"/>
                <a:gd name="T19" fmla="*/ 0 h 31"/>
                <a:gd name="T20" fmla="*/ 0 w 26"/>
                <a:gd name="T21" fmla="*/ 0 h 31"/>
                <a:gd name="T22" fmla="*/ 0 w 26"/>
                <a:gd name="T23" fmla="*/ 0 h 31"/>
                <a:gd name="T24" fmla="*/ 0 w 26"/>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31"/>
                <a:gd name="T41" fmla="*/ 26 w 26"/>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31">
                  <a:moveTo>
                    <a:pt x="0" y="0"/>
                  </a:moveTo>
                  <a:lnTo>
                    <a:pt x="3" y="1"/>
                  </a:lnTo>
                  <a:lnTo>
                    <a:pt x="9" y="5"/>
                  </a:lnTo>
                  <a:lnTo>
                    <a:pt x="17" y="10"/>
                  </a:lnTo>
                  <a:lnTo>
                    <a:pt x="21" y="16"/>
                  </a:lnTo>
                  <a:lnTo>
                    <a:pt x="24" y="22"/>
                  </a:lnTo>
                  <a:lnTo>
                    <a:pt x="26" y="26"/>
                  </a:lnTo>
                  <a:lnTo>
                    <a:pt x="26" y="30"/>
                  </a:lnTo>
                  <a:lnTo>
                    <a:pt x="24" y="31"/>
                  </a:lnTo>
                  <a:lnTo>
                    <a:pt x="20" y="27"/>
                  </a:lnTo>
                  <a:lnTo>
                    <a:pt x="11" y="16"/>
                  </a:lnTo>
                  <a:lnTo>
                    <a:pt x="3" y="5"/>
                  </a:lnTo>
                  <a:lnTo>
                    <a:pt x="0" y="0"/>
                  </a:lnTo>
                  <a:close/>
                </a:path>
              </a:pathLst>
            </a:custGeom>
            <a:solidFill>
              <a:srgbClr val="FFFFFF"/>
            </a:solidFill>
            <a:ln w="9525">
              <a:solidFill>
                <a:srgbClr val="FF0000"/>
              </a:solidFill>
              <a:round/>
              <a:headEnd/>
              <a:tailEnd/>
            </a:ln>
          </p:spPr>
          <p:txBody>
            <a:bodyPr/>
            <a:lstStyle/>
            <a:p>
              <a:endParaRPr lang="de-CH"/>
            </a:p>
          </p:txBody>
        </p:sp>
        <p:sp>
          <p:nvSpPr>
            <p:cNvPr id="84145" name="Freeform 120"/>
            <p:cNvSpPr>
              <a:spLocks/>
            </p:cNvSpPr>
            <p:nvPr/>
          </p:nvSpPr>
          <p:spPr bwMode="auto">
            <a:xfrm>
              <a:off x="1787" y="2991"/>
              <a:ext cx="13" cy="8"/>
            </a:xfrm>
            <a:custGeom>
              <a:avLst/>
              <a:gdLst>
                <a:gd name="T0" fmla="*/ 0 w 39"/>
                <a:gd name="T1" fmla="*/ 0 h 25"/>
                <a:gd name="T2" fmla="*/ 0 w 39"/>
                <a:gd name="T3" fmla="*/ 0 h 25"/>
                <a:gd name="T4" fmla="*/ 0 w 39"/>
                <a:gd name="T5" fmla="*/ 0 h 25"/>
                <a:gd name="T6" fmla="*/ 0 w 39"/>
                <a:gd name="T7" fmla="*/ 0 h 25"/>
                <a:gd name="T8" fmla="*/ 0 w 39"/>
                <a:gd name="T9" fmla="*/ 0 h 25"/>
                <a:gd name="T10" fmla="*/ 0 w 39"/>
                <a:gd name="T11" fmla="*/ 0 h 25"/>
                <a:gd name="T12" fmla="*/ 0 w 39"/>
                <a:gd name="T13" fmla="*/ 0 h 25"/>
                <a:gd name="T14" fmla="*/ 0 w 39"/>
                <a:gd name="T15" fmla="*/ 0 h 25"/>
                <a:gd name="T16" fmla="*/ 0 w 39"/>
                <a:gd name="T17" fmla="*/ 0 h 25"/>
                <a:gd name="T18" fmla="*/ 0 w 39"/>
                <a:gd name="T19" fmla="*/ 0 h 25"/>
                <a:gd name="T20" fmla="*/ 0 w 39"/>
                <a:gd name="T21" fmla="*/ 0 h 25"/>
                <a:gd name="T22" fmla="*/ 0 w 39"/>
                <a:gd name="T23" fmla="*/ 0 h 25"/>
                <a:gd name="T24" fmla="*/ 0 w 39"/>
                <a:gd name="T25" fmla="*/ 0 h 25"/>
                <a:gd name="T26" fmla="*/ 0 w 39"/>
                <a:gd name="T27" fmla="*/ 0 h 25"/>
                <a:gd name="T28" fmla="*/ 0 w 39"/>
                <a:gd name="T29" fmla="*/ 0 h 25"/>
                <a:gd name="T30" fmla="*/ 0 w 39"/>
                <a:gd name="T31" fmla="*/ 0 h 25"/>
                <a:gd name="T32" fmla="*/ 0 w 39"/>
                <a:gd name="T33" fmla="*/ 0 h 25"/>
                <a:gd name="T34" fmla="*/ 0 w 39"/>
                <a:gd name="T35" fmla="*/ 0 h 25"/>
                <a:gd name="T36" fmla="*/ 0 w 39"/>
                <a:gd name="T37" fmla="*/ 0 h 25"/>
                <a:gd name="T38" fmla="*/ 0 w 39"/>
                <a:gd name="T39" fmla="*/ 0 h 25"/>
                <a:gd name="T40" fmla="*/ 0 w 39"/>
                <a:gd name="T41" fmla="*/ 0 h 25"/>
                <a:gd name="T42" fmla="*/ 0 w 39"/>
                <a:gd name="T43" fmla="*/ 0 h 25"/>
                <a:gd name="T44" fmla="*/ 0 w 39"/>
                <a:gd name="T45" fmla="*/ 0 h 25"/>
                <a:gd name="T46" fmla="*/ 0 w 39"/>
                <a:gd name="T47" fmla="*/ 0 h 25"/>
                <a:gd name="T48" fmla="*/ 0 w 39"/>
                <a:gd name="T49" fmla="*/ 0 h 25"/>
                <a:gd name="T50" fmla="*/ 0 w 39"/>
                <a:gd name="T51" fmla="*/ 0 h 25"/>
                <a:gd name="T52" fmla="*/ 0 w 39"/>
                <a:gd name="T53" fmla="*/ 0 h 25"/>
                <a:gd name="T54" fmla="*/ 0 w 39"/>
                <a:gd name="T55" fmla="*/ 0 h 25"/>
                <a:gd name="T56" fmla="*/ 0 w 39"/>
                <a:gd name="T57" fmla="*/ 0 h 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9"/>
                <a:gd name="T88" fmla="*/ 0 h 25"/>
                <a:gd name="T89" fmla="*/ 39 w 39"/>
                <a:gd name="T90" fmla="*/ 25 h 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9" h="25">
                  <a:moveTo>
                    <a:pt x="30" y="1"/>
                  </a:moveTo>
                  <a:lnTo>
                    <a:pt x="31" y="2"/>
                  </a:lnTo>
                  <a:lnTo>
                    <a:pt x="34" y="6"/>
                  </a:lnTo>
                  <a:lnTo>
                    <a:pt x="37" y="11"/>
                  </a:lnTo>
                  <a:lnTo>
                    <a:pt x="39" y="15"/>
                  </a:lnTo>
                  <a:lnTo>
                    <a:pt x="37" y="17"/>
                  </a:lnTo>
                  <a:lnTo>
                    <a:pt x="36" y="18"/>
                  </a:lnTo>
                  <a:lnTo>
                    <a:pt x="33" y="17"/>
                  </a:lnTo>
                  <a:lnTo>
                    <a:pt x="31" y="16"/>
                  </a:lnTo>
                  <a:lnTo>
                    <a:pt x="27" y="13"/>
                  </a:lnTo>
                  <a:lnTo>
                    <a:pt x="23" y="10"/>
                  </a:lnTo>
                  <a:lnTo>
                    <a:pt x="17" y="6"/>
                  </a:lnTo>
                  <a:lnTo>
                    <a:pt x="15" y="5"/>
                  </a:lnTo>
                  <a:lnTo>
                    <a:pt x="15" y="6"/>
                  </a:lnTo>
                  <a:lnTo>
                    <a:pt x="14" y="9"/>
                  </a:lnTo>
                  <a:lnTo>
                    <a:pt x="14" y="12"/>
                  </a:lnTo>
                  <a:lnTo>
                    <a:pt x="15" y="16"/>
                  </a:lnTo>
                  <a:lnTo>
                    <a:pt x="17" y="18"/>
                  </a:lnTo>
                  <a:lnTo>
                    <a:pt x="17" y="22"/>
                  </a:lnTo>
                  <a:lnTo>
                    <a:pt x="17" y="23"/>
                  </a:lnTo>
                  <a:lnTo>
                    <a:pt x="15" y="25"/>
                  </a:lnTo>
                  <a:lnTo>
                    <a:pt x="11" y="21"/>
                  </a:lnTo>
                  <a:lnTo>
                    <a:pt x="6" y="15"/>
                  </a:lnTo>
                  <a:lnTo>
                    <a:pt x="2" y="7"/>
                  </a:lnTo>
                  <a:lnTo>
                    <a:pt x="0" y="5"/>
                  </a:lnTo>
                  <a:lnTo>
                    <a:pt x="9" y="12"/>
                  </a:lnTo>
                  <a:lnTo>
                    <a:pt x="11" y="0"/>
                  </a:lnTo>
                  <a:lnTo>
                    <a:pt x="29" y="9"/>
                  </a:lnTo>
                  <a:lnTo>
                    <a:pt x="30" y="1"/>
                  </a:lnTo>
                  <a:close/>
                </a:path>
              </a:pathLst>
            </a:custGeom>
            <a:solidFill>
              <a:srgbClr val="FFFFFF"/>
            </a:solidFill>
            <a:ln w="9525">
              <a:solidFill>
                <a:srgbClr val="FF0000"/>
              </a:solidFill>
              <a:round/>
              <a:headEnd/>
              <a:tailEnd/>
            </a:ln>
          </p:spPr>
          <p:txBody>
            <a:bodyPr/>
            <a:lstStyle/>
            <a:p>
              <a:endParaRPr lang="de-CH"/>
            </a:p>
          </p:txBody>
        </p:sp>
        <p:sp>
          <p:nvSpPr>
            <p:cNvPr id="84146" name="Freeform 121"/>
            <p:cNvSpPr>
              <a:spLocks/>
            </p:cNvSpPr>
            <p:nvPr/>
          </p:nvSpPr>
          <p:spPr bwMode="auto">
            <a:xfrm>
              <a:off x="1794" y="2979"/>
              <a:ext cx="4"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w 13"/>
                <a:gd name="T11" fmla="*/ 0 h 18"/>
                <a:gd name="T12" fmla="*/ 0 w 13"/>
                <a:gd name="T13" fmla="*/ 0 h 18"/>
                <a:gd name="T14" fmla="*/ 0 w 13"/>
                <a:gd name="T15" fmla="*/ 0 h 18"/>
                <a:gd name="T16" fmla="*/ 0 w 13"/>
                <a:gd name="T17" fmla="*/ 0 h 18"/>
                <a:gd name="T18" fmla="*/ 0 w 13"/>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8"/>
                <a:gd name="T32" fmla="*/ 13 w 13"/>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8">
                  <a:moveTo>
                    <a:pt x="0" y="0"/>
                  </a:moveTo>
                  <a:lnTo>
                    <a:pt x="2" y="1"/>
                  </a:lnTo>
                  <a:lnTo>
                    <a:pt x="6" y="2"/>
                  </a:lnTo>
                  <a:lnTo>
                    <a:pt x="10" y="6"/>
                  </a:lnTo>
                  <a:lnTo>
                    <a:pt x="13" y="12"/>
                  </a:lnTo>
                  <a:lnTo>
                    <a:pt x="13" y="17"/>
                  </a:lnTo>
                  <a:lnTo>
                    <a:pt x="13" y="18"/>
                  </a:lnTo>
                  <a:lnTo>
                    <a:pt x="12" y="18"/>
                  </a:lnTo>
                  <a:lnTo>
                    <a:pt x="0" y="0"/>
                  </a:lnTo>
                  <a:close/>
                </a:path>
              </a:pathLst>
            </a:custGeom>
            <a:solidFill>
              <a:srgbClr val="FFFFFF"/>
            </a:solidFill>
            <a:ln w="9525">
              <a:solidFill>
                <a:srgbClr val="FF0000"/>
              </a:solidFill>
              <a:round/>
              <a:headEnd/>
              <a:tailEnd/>
            </a:ln>
          </p:spPr>
          <p:txBody>
            <a:bodyPr/>
            <a:lstStyle/>
            <a:p>
              <a:endParaRPr lang="de-CH"/>
            </a:p>
          </p:txBody>
        </p:sp>
        <p:sp>
          <p:nvSpPr>
            <p:cNvPr id="84147" name="Freeform 122"/>
            <p:cNvSpPr>
              <a:spLocks/>
            </p:cNvSpPr>
            <p:nvPr/>
          </p:nvSpPr>
          <p:spPr bwMode="auto">
            <a:xfrm>
              <a:off x="1810" y="3032"/>
              <a:ext cx="4" cy="6"/>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7"/>
                <a:gd name="T35" fmla="*/ 11 w 11"/>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7">
                  <a:moveTo>
                    <a:pt x="11" y="0"/>
                  </a:moveTo>
                  <a:lnTo>
                    <a:pt x="9" y="0"/>
                  </a:lnTo>
                  <a:lnTo>
                    <a:pt x="6" y="0"/>
                  </a:lnTo>
                  <a:lnTo>
                    <a:pt x="3" y="1"/>
                  </a:lnTo>
                  <a:lnTo>
                    <a:pt x="2" y="3"/>
                  </a:lnTo>
                  <a:lnTo>
                    <a:pt x="0" y="7"/>
                  </a:lnTo>
                  <a:lnTo>
                    <a:pt x="0" y="12"/>
                  </a:lnTo>
                  <a:lnTo>
                    <a:pt x="0" y="16"/>
                  </a:lnTo>
                  <a:lnTo>
                    <a:pt x="0" y="17"/>
                  </a:lnTo>
                  <a:lnTo>
                    <a:pt x="3" y="13"/>
                  </a:lnTo>
                  <a:lnTo>
                    <a:pt x="11" y="0"/>
                  </a:lnTo>
                  <a:close/>
                </a:path>
              </a:pathLst>
            </a:custGeom>
            <a:solidFill>
              <a:srgbClr val="FFFFFF"/>
            </a:solidFill>
            <a:ln w="9525">
              <a:solidFill>
                <a:srgbClr val="FF0000"/>
              </a:solidFill>
              <a:round/>
              <a:headEnd/>
              <a:tailEnd/>
            </a:ln>
          </p:spPr>
          <p:txBody>
            <a:bodyPr/>
            <a:lstStyle/>
            <a:p>
              <a:endParaRPr lang="de-CH"/>
            </a:p>
          </p:txBody>
        </p:sp>
        <p:sp>
          <p:nvSpPr>
            <p:cNvPr id="84148" name="Freeform 123"/>
            <p:cNvSpPr>
              <a:spLocks/>
            </p:cNvSpPr>
            <p:nvPr/>
          </p:nvSpPr>
          <p:spPr bwMode="auto">
            <a:xfrm>
              <a:off x="1734" y="3031"/>
              <a:ext cx="6" cy="5"/>
            </a:xfrm>
            <a:custGeom>
              <a:avLst/>
              <a:gdLst>
                <a:gd name="T0" fmla="*/ 0 w 18"/>
                <a:gd name="T1" fmla="*/ 0 h 17"/>
                <a:gd name="T2" fmla="*/ 0 w 18"/>
                <a:gd name="T3" fmla="*/ 0 h 17"/>
                <a:gd name="T4" fmla="*/ 0 w 18"/>
                <a:gd name="T5" fmla="*/ 0 h 17"/>
                <a:gd name="T6" fmla="*/ 0 w 18"/>
                <a:gd name="T7" fmla="*/ 0 h 17"/>
                <a:gd name="T8" fmla="*/ 0 w 18"/>
                <a:gd name="T9" fmla="*/ 0 h 17"/>
                <a:gd name="T10" fmla="*/ 0 w 18"/>
                <a:gd name="T11" fmla="*/ 0 h 17"/>
                <a:gd name="T12" fmla="*/ 0 w 18"/>
                <a:gd name="T13" fmla="*/ 0 h 17"/>
                <a:gd name="T14" fmla="*/ 0 w 18"/>
                <a:gd name="T15" fmla="*/ 0 h 17"/>
                <a:gd name="T16" fmla="*/ 0 w 18"/>
                <a:gd name="T17" fmla="*/ 0 h 17"/>
                <a:gd name="T18" fmla="*/ 0 w 18"/>
                <a:gd name="T19" fmla="*/ 0 h 17"/>
                <a:gd name="T20" fmla="*/ 0 w 18"/>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7"/>
                <a:gd name="T35" fmla="*/ 18 w 1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7">
                  <a:moveTo>
                    <a:pt x="0" y="2"/>
                  </a:moveTo>
                  <a:lnTo>
                    <a:pt x="1" y="1"/>
                  </a:lnTo>
                  <a:lnTo>
                    <a:pt x="3" y="0"/>
                  </a:lnTo>
                  <a:lnTo>
                    <a:pt x="7" y="0"/>
                  </a:lnTo>
                  <a:lnTo>
                    <a:pt x="10" y="1"/>
                  </a:lnTo>
                  <a:lnTo>
                    <a:pt x="13" y="5"/>
                  </a:lnTo>
                  <a:lnTo>
                    <a:pt x="16" y="11"/>
                  </a:lnTo>
                  <a:lnTo>
                    <a:pt x="18" y="15"/>
                  </a:lnTo>
                  <a:lnTo>
                    <a:pt x="18" y="17"/>
                  </a:lnTo>
                  <a:lnTo>
                    <a:pt x="10" y="17"/>
                  </a:lnTo>
                  <a:lnTo>
                    <a:pt x="0" y="2"/>
                  </a:lnTo>
                  <a:close/>
                </a:path>
              </a:pathLst>
            </a:custGeom>
            <a:solidFill>
              <a:srgbClr val="FFFFFF"/>
            </a:solidFill>
            <a:ln w="9525">
              <a:solidFill>
                <a:srgbClr val="FF0000"/>
              </a:solidFill>
              <a:round/>
              <a:headEnd/>
              <a:tailEnd/>
            </a:ln>
          </p:spPr>
          <p:txBody>
            <a:bodyPr/>
            <a:lstStyle/>
            <a:p>
              <a:endParaRPr lang="de-CH"/>
            </a:p>
          </p:txBody>
        </p:sp>
        <p:sp>
          <p:nvSpPr>
            <p:cNvPr id="84149" name="Freeform 124"/>
            <p:cNvSpPr>
              <a:spLocks/>
            </p:cNvSpPr>
            <p:nvPr/>
          </p:nvSpPr>
          <p:spPr bwMode="auto">
            <a:xfrm>
              <a:off x="1776" y="3066"/>
              <a:ext cx="8" cy="3"/>
            </a:xfrm>
            <a:custGeom>
              <a:avLst/>
              <a:gdLst>
                <a:gd name="T0" fmla="*/ 0 w 22"/>
                <a:gd name="T1" fmla="*/ 0 h 10"/>
                <a:gd name="T2" fmla="*/ 0 w 22"/>
                <a:gd name="T3" fmla="*/ 0 h 10"/>
                <a:gd name="T4" fmla="*/ 0 w 22"/>
                <a:gd name="T5" fmla="*/ 0 h 10"/>
                <a:gd name="T6" fmla="*/ 0 w 22"/>
                <a:gd name="T7" fmla="*/ 0 h 10"/>
                <a:gd name="T8" fmla="*/ 0 w 22"/>
                <a:gd name="T9" fmla="*/ 0 h 10"/>
                <a:gd name="T10" fmla="*/ 0 w 22"/>
                <a:gd name="T11" fmla="*/ 0 h 10"/>
                <a:gd name="T12" fmla="*/ 0 w 22"/>
                <a:gd name="T13" fmla="*/ 0 h 10"/>
                <a:gd name="T14" fmla="*/ 0 w 22"/>
                <a:gd name="T15" fmla="*/ 0 h 10"/>
                <a:gd name="T16" fmla="*/ 0 w 22"/>
                <a:gd name="T17" fmla="*/ 0 h 10"/>
                <a:gd name="T18" fmla="*/ 0 w 22"/>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0"/>
                <a:gd name="T32" fmla="*/ 22 w 2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0">
                  <a:moveTo>
                    <a:pt x="22" y="0"/>
                  </a:moveTo>
                  <a:lnTo>
                    <a:pt x="3" y="6"/>
                  </a:lnTo>
                  <a:lnTo>
                    <a:pt x="1" y="8"/>
                  </a:lnTo>
                  <a:lnTo>
                    <a:pt x="0" y="9"/>
                  </a:lnTo>
                  <a:lnTo>
                    <a:pt x="0" y="10"/>
                  </a:lnTo>
                  <a:lnTo>
                    <a:pt x="3" y="10"/>
                  </a:lnTo>
                  <a:lnTo>
                    <a:pt x="10" y="8"/>
                  </a:lnTo>
                  <a:lnTo>
                    <a:pt x="16" y="4"/>
                  </a:lnTo>
                  <a:lnTo>
                    <a:pt x="20" y="1"/>
                  </a:lnTo>
                  <a:lnTo>
                    <a:pt x="22" y="0"/>
                  </a:lnTo>
                  <a:close/>
                </a:path>
              </a:pathLst>
            </a:custGeom>
            <a:solidFill>
              <a:srgbClr val="FFFFFF"/>
            </a:solidFill>
            <a:ln w="9525">
              <a:solidFill>
                <a:srgbClr val="FF0000"/>
              </a:solidFill>
              <a:round/>
              <a:headEnd/>
              <a:tailEnd/>
            </a:ln>
          </p:spPr>
          <p:txBody>
            <a:bodyPr/>
            <a:lstStyle/>
            <a:p>
              <a:endParaRPr lang="de-CH"/>
            </a:p>
          </p:txBody>
        </p:sp>
        <p:sp>
          <p:nvSpPr>
            <p:cNvPr id="84150" name="Freeform 125"/>
            <p:cNvSpPr>
              <a:spLocks/>
            </p:cNvSpPr>
            <p:nvPr/>
          </p:nvSpPr>
          <p:spPr bwMode="auto">
            <a:xfrm>
              <a:off x="1773" y="3083"/>
              <a:ext cx="20" cy="13"/>
            </a:xfrm>
            <a:custGeom>
              <a:avLst/>
              <a:gdLst>
                <a:gd name="T0" fmla="*/ 0 w 61"/>
                <a:gd name="T1" fmla="*/ 0 h 38"/>
                <a:gd name="T2" fmla="*/ 0 w 61"/>
                <a:gd name="T3" fmla="*/ 0 h 38"/>
                <a:gd name="T4" fmla="*/ 0 w 61"/>
                <a:gd name="T5" fmla="*/ 0 h 38"/>
                <a:gd name="T6" fmla="*/ 0 w 61"/>
                <a:gd name="T7" fmla="*/ 0 h 38"/>
                <a:gd name="T8" fmla="*/ 0 w 61"/>
                <a:gd name="T9" fmla="*/ 0 h 38"/>
                <a:gd name="T10" fmla="*/ 0 w 61"/>
                <a:gd name="T11" fmla="*/ 0 h 38"/>
                <a:gd name="T12" fmla="*/ 0 w 61"/>
                <a:gd name="T13" fmla="*/ 0 h 38"/>
                <a:gd name="T14" fmla="*/ 0 w 61"/>
                <a:gd name="T15" fmla="*/ 0 h 38"/>
                <a:gd name="T16" fmla="*/ 0 w 61"/>
                <a:gd name="T17" fmla="*/ 0 h 38"/>
                <a:gd name="T18" fmla="*/ 0 w 61"/>
                <a:gd name="T19" fmla="*/ 0 h 38"/>
                <a:gd name="T20" fmla="*/ 0 w 61"/>
                <a:gd name="T21" fmla="*/ 0 h 38"/>
                <a:gd name="T22" fmla="*/ 0 w 61"/>
                <a:gd name="T23" fmla="*/ 0 h 38"/>
                <a:gd name="T24" fmla="*/ 0 w 61"/>
                <a:gd name="T25" fmla="*/ 0 h 38"/>
                <a:gd name="T26" fmla="*/ 0 w 61"/>
                <a:gd name="T27" fmla="*/ 0 h 38"/>
                <a:gd name="T28" fmla="*/ 0 w 61"/>
                <a:gd name="T29" fmla="*/ 0 h 38"/>
                <a:gd name="T30" fmla="*/ 0 w 61"/>
                <a:gd name="T31" fmla="*/ 0 h 38"/>
                <a:gd name="T32" fmla="*/ 0 w 61"/>
                <a:gd name="T33" fmla="*/ 0 h 38"/>
                <a:gd name="T34" fmla="*/ 0 w 61"/>
                <a:gd name="T35" fmla="*/ 0 h 38"/>
                <a:gd name="T36" fmla="*/ 0 w 61"/>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38"/>
                <a:gd name="T59" fmla="*/ 61 w 61"/>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38">
                  <a:moveTo>
                    <a:pt x="57" y="0"/>
                  </a:moveTo>
                  <a:lnTo>
                    <a:pt x="55" y="2"/>
                  </a:lnTo>
                  <a:lnTo>
                    <a:pt x="51" y="7"/>
                  </a:lnTo>
                  <a:lnTo>
                    <a:pt x="43" y="12"/>
                  </a:lnTo>
                  <a:lnTo>
                    <a:pt x="34" y="15"/>
                  </a:lnTo>
                  <a:lnTo>
                    <a:pt x="25" y="17"/>
                  </a:lnTo>
                  <a:lnTo>
                    <a:pt x="18" y="19"/>
                  </a:lnTo>
                  <a:lnTo>
                    <a:pt x="12" y="20"/>
                  </a:lnTo>
                  <a:lnTo>
                    <a:pt x="11" y="20"/>
                  </a:lnTo>
                  <a:lnTo>
                    <a:pt x="0" y="38"/>
                  </a:lnTo>
                  <a:lnTo>
                    <a:pt x="3" y="38"/>
                  </a:lnTo>
                  <a:lnTo>
                    <a:pt x="9" y="38"/>
                  </a:lnTo>
                  <a:lnTo>
                    <a:pt x="18" y="36"/>
                  </a:lnTo>
                  <a:lnTo>
                    <a:pt x="27" y="34"/>
                  </a:lnTo>
                  <a:lnTo>
                    <a:pt x="37" y="29"/>
                  </a:lnTo>
                  <a:lnTo>
                    <a:pt x="46" y="23"/>
                  </a:lnTo>
                  <a:lnTo>
                    <a:pt x="55" y="17"/>
                  </a:lnTo>
                  <a:lnTo>
                    <a:pt x="61" y="12"/>
                  </a:lnTo>
                  <a:lnTo>
                    <a:pt x="57" y="0"/>
                  </a:lnTo>
                  <a:close/>
                </a:path>
              </a:pathLst>
            </a:custGeom>
            <a:solidFill>
              <a:srgbClr val="FFFFFF"/>
            </a:solidFill>
            <a:ln w="9525">
              <a:solidFill>
                <a:srgbClr val="FF0000"/>
              </a:solidFill>
              <a:round/>
              <a:headEnd/>
              <a:tailEnd/>
            </a:ln>
          </p:spPr>
          <p:txBody>
            <a:bodyPr/>
            <a:lstStyle/>
            <a:p>
              <a:endParaRPr lang="de-CH"/>
            </a:p>
          </p:txBody>
        </p:sp>
        <p:sp>
          <p:nvSpPr>
            <p:cNvPr id="84151" name="Freeform 126"/>
            <p:cNvSpPr>
              <a:spLocks/>
            </p:cNvSpPr>
            <p:nvPr/>
          </p:nvSpPr>
          <p:spPr bwMode="auto">
            <a:xfrm>
              <a:off x="1680" y="3095"/>
              <a:ext cx="60" cy="23"/>
            </a:xfrm>
            <a:custGeom>
              <a:avLst/>
              <a:gdLst>
                <a:gd name="T0" fmla="*/ 0 w 180"/>
                <a:gd name="T1" fmla="*/ 0 h 68"/>
                <a:gd name="T2" fmla="*/ 0 w 180"/>
                <a:gd name="T3" fmla="*/ 0 h 68"/>
                <a:gd name="T4" fmla="*/ 0 w 180"/>
                <a:gd name="T5" fmla="*/ 0 h 68"/>
                <a:gd name="T6" fmla="*/ 0 w 180"/>
                <a:gd name="T7" fmla="*/ 0 h 68"/>
                <a:gd name="T8" fmla="*/ 0 w 180"/>
                <a:gd name="T9" fmla="*/ 0 h 68"/>
                <a:gd name="T10" fmla="*/ 0 w 180"/>
                <a:gd name="T11" fmla="*/ 0 h 68"/>
                <a:gd name="T12" fmla="*/ 0 w 180"/>
                <a:gd name="T13" fmla="*/ 0 h 68"/>
                <a:gd name="T14" fmla="*/ 0 w 180"/>
                <a:gd name="T15" fmla="*/ 0 h 68"/>
                <a:gd name="T16" fmla="*/ 0 w 180"/>
                <a:gd name="T17" fmla="*/ 0 h 68"/>
                <a:gd name="T18" fmla="*/ 0 w 180"/>
                <a:gd name="T19" fmla="*/ 0 h 68"/>
                <a:gd name="T20" fmla="*/ 0 w 180"/>
                <a:gd name="T21" fmla="*/ 0 h 68"/>
                <a:gd name="T22" fmla="*/ 0 w 180"/>
                <a:gd name="T23" fmla="*/ 0 h 68"/>
                <a:gd name="T24" fmla="*/ 0 w 180"/>
                <a:gd name="T25" fmla="*/ 0 h 68"/>
                <a:gd name="T26" fmla="*/ 0 w 180"/>
                <a:gd name="T27" fmla="*/ 0 h 68"/>
                <a:gd name="T28" fmla="*/ 0 w 180"/>
                <a:gd name="T29" fmla="*/ 0 h 68"/>
                <a:gd name="T30" fmla="*/ 0 w 180"/>
                <a:gd name="T31" fmla="*/ 0 h 68"/>
                <a:gd name="T32" fmla="*/ 0 w 180"/>
                <a:gd name="T33" fmla="*/ 0 h 68"/>
                <a:gd name="T34" fmla="*/ 0 w 180"/>
                <a:gd name="T35" fmla="*/ 0 h 68"/>
                <a:gd name="T36" fmla="*/ 0 w 180"/>
                <a:gd name="T37" fmla="*/ 0 h 68"/>
                <a:gd name="T38" fmla="*/ 0 w 180"/>
                <a:gd name="T39" fmla="*/ 0 h 68"/>
                <a:gd name="T40" fmla="*/ 0 w 180"/>
                <a:gd name="T41" fmla="*/ 0 h 68"/>
                <a:gd name="T42" fmla="*/ 0 w 180"/>
                <a:gd name="T43" fmla="*/ 0 h 68"/>
                <a:gd name="T44" fmla="*/ 0 w 180"/>
                <a:gd name="T45" fmla="*/ 0 h 68"/>
                <a:gd name="T46" fmla="*/ 0 w 180"/>
                <a:gd name="T47" fmla="*/ 0 h 68"/>
                <a:gd name="T48" fmla="*/ 0 w 180"/>
                <a:gd name="T49" fmla="*/ 0 h 68"/>
                <a:gd name="T50" fmla="*/ 0 w 180"/>
                <a:gd name="T51" fmla="*/ 0 h 68"/>
                <a:gd name="T52" fmla="*/ 0 w 180"/>
                <a:gd name="T53" fmla="*/ 0 h 68"/>
                <a:gd name="T54" fmla="*/ 0 w 180"/>
                <a:gd name="T55" fmla="*/ 0 h 68"/>
                <a:gd name="T56" fmla="*/ 0 w 180"/>
                <a:gd name="T57" fmla="*/ 0 h 68"/>
                <a:gd name="T58" fmla="*/ 0 w 180"/>
                <a:gd name="T59" fmla="*/ 0 h 68"/>
                <a:gd name="T60" fmla="*/ 0 w 180"/>
                <a:gd name="T61" fmla="*/ 0 h 68"/>
                <a:gd name="T62" fmla="*/ 0 w 180"/>
                <a:gd name="T63" fmla="*/ 0 h 68"/>
                <a:gd name="T64" fmla="*/ 0 w 180"/>
                <a:gd name="T65" fmla="*/ 0 h 68"/>
                <a:gd name="T66" fmla="*/ 0 w 180"/>
                <a:gd name="T67" fmla="*/ 0 h 68"/>
                <a:gd name="T68" fmla="*/ 0 w 180"/>
                <a:gd name="T69" fmla="*/ 0 h 68"/>
                <a:gd name="T70" fmla="*/ 0 w 180"/>
                <a:gd name="T71" fmla="*/ 0 h 68"/>
                <a:gd name="T72" fmla="*/ 0 w 180"/>
                <a:gd name="T73" fmla="*/ 0 h 68"/>
                <a:gd name="T74" fmla="*/ 0 w 180"/>
                <a:gd name="T75" fmla="*/ 0 h 68"/>
                <a:gd name="T76" fmla="*/ 0 w 180"/>
                <a:gd name="T77" fmla="*/ 0 h 68"/>
                <a:gd name="T78" fmla="*/ 0 w 180"/>
                <a:gd name="T79" fmla="*/ 0 h 68"/>
                <a:gd name="T80" fmla="*/ 0 w 180"/>
                <a:gd name="T81" fmla="*/ 0 h 68"/>
                <a:gd name="T82" fmla="*/ 0 w 180"/>
                <a:gd name="T83" fmla="*/ 0 h 68"/>
                <a:gd name="T84" fmla="*/ 0 w 180"/>
                <a:gd name="T85" fmla="*/ 0 h 68"/>
                <a:gd name="T86" fmla="*/ 0 w 180"/>
                <a:gd name="T87" fmla="*/ 0 h 68"/>
                <a:gd name="T88" fmla="*/ 0 w 180"/>
                <a:gd name="T89" fmla="*/ 0 h 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0"/>
                <a:gd name="T136" fmla="*/ 0 h 68"/>
                <a:gd name="T137" fmla="*/ 180 w 180"/>
                <a:gd name="T138" fmla="*/ 68 h 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0" h="68">
                  <a:moveTo>
                    <a:pt x="180" y="0"/>
                  </a:moveTo>
                  <a:lnTo>
                    <a:pt x="177" y="1"/>
                  </a:lnTo>
                  <a:lnTo>
                    <a:pt x="168" y="4"/>
                  </a:lnTo>
                  <a:lnTo>
                    <a:pt x="156" y="8"/>
                  </a:lnTo>
                  <a:lnTo>
                    <a:pt x="141" y="13"/>
                  </a:lnTo>
                  <a:lnTo>
                    <a:pt x="125" y="17"/>
                  </a:lnTo>
                  <a:lnTo>
                    <a:pt x="110" y="21"/>
                  </a:lnTo>
                  <a:lnTo>
                    <a:pt x="95" y="25"/>
                  </a:lnTo>
                  <a:lnTo>
                    <a:pt x="84" y="26"/>
                  </a:lnTo>
                  <a:lnTo>
                    <a:pt x="74" y="27"/>
                  </a:lnTo>
                  <a:lnTo>
                    <a:pt x="64" y="29"/>
                  </a:lnTo>
                  <a:lnTo>
                    <a:pt x="52" y="30"/>
                  </a:lnTo>
                  <a:lnTo>
                    <a:pt x="41" y="31"/>
                  </a:lnTo>
                  <a:lnTo>
                    <a:pt x="29" y="32"/>
                  </a:lnTo>
                  <a:lnTo>
                    <a:pt x="21" y="34"/>
                  </a:lnTo>
                  <a:lnTo>
                    <a:pt x="15" y="35"/>
                  </a:lnTo>
                  <a:lnTo>
                    <a:pt x="10" y="36"/>
                  </a:lnTo>
                  <a:lnTo>
                    <a:pt x="6" y="36"/>
                  </a:lnTo>
                  <a:lnTo>
                    <a:pt x="1" y="36"/>
                  </a:lnTo>
                  <a:lnTo>
                    <a:pt x="0" y="39"/>
                  </a:lnTo>
                  <a:lnTo>
                    <a:pt x="0" y="45"/>
                  </a:lnTo>
                  <a:lnTo>
                    <a:pt x="1" y="53"/>
                  </a:lnTo>
                  <a:lnTo>
                    <a:pt x="3" y="61"/>
                  </a:lnTo>
                  <a:lnTo>
                    <a:pt x="3" y="66"/>
                  </a:lnTo>
                  <a:lnTo>
                    <a:pt x="3" y="68"/>
                  </a:lnTo>
                  <a:lnTo>
                    <a:pt x="4" y="65"/>
                  </a:lnTo>
                  <a:lnTo>
                    <a:pt x="7" y="57"/>
                  </a:lnTo>
                  <a:lnTo>
                    <a:pt x="12" y="50"/>
                  </a:lnTo>
                  <a:lnTo>
                    <a:pt x="19" y="46"/>
                  </a:lnTo>
                  <a:lnTo>
                    <a:pt x="25" y="46"/>
                  </a:lnTo>
                  <a:lnTo>
                    <a:pt x="32" y="45"/>
                  </a:lnTo>
                  <a:lnTo>
                    <a:pt x="41" y="43"/>
                  </a:lnTo>
                  <a:lnTo>
                    <a:pt x="52" y="42"/>
                  </a:lnTo>
                  <a:lnTo>
                    <a:pt x="62" y="41"/>
                  </a:lnTo>
                  <a:lnTo>
                    <a:pt x="73" y="39"/>
                  </a:lnTo>
                  <a:lnTo>
                    <a:pt x="83" y="36"/>
                  </a:lnTo>
                  <a:lnTo>
                    <a:pt x="93" y="34"/>
                  </a:lnTo>
                  <a:lnTo>
                    <a:pt x="104" y="30"/>
                  </a:lnTo>
                  <a:lnTo>
                    <a:pt x="117" y="25"/>
                  </a:lnTo>
                  <a:lnTo>
                    <a:pt x="132" y="19"/>
                  </a:lnTo>
                  <a:lnTo>
                    <a:pt x="145" y="14"/>
                  </a:lnTo>
                  <a:lnTo>
                    <a:pt x="159" y="9"/>
                  </a:lnTo>
                  <a:lnTo>
                    <a:pt x="169" y="4"/>
                  </a:lnTo>
                  <a:lnTo>
                    <a:pt x="177" y="1"/>
                  </a:lnTo>
                  <a:lnTo>
                    <a:pt x="180" y="0"/>
                  </a:lnTo>
                  <a:close/>
                </a:path>
              </a:pathLst>
            </a:custGeom>
            <a:solidFill>
              <a:srgbClr val="FFFFFF"/>
            </a:solidFill>
            <a:ln w="9525">
              <a:solidFill>
                <a:srgbClr val="FF0000"/>
              </a:solidFill>
              <a:round/>
              <a:headEnd/>
              <a:tailEnd/>
            </a:ln>
          </p:spPr>
          <p:txBody>
            <a:bodyPr/>
            <a:lstStyle/>
            <a:p>
              <a:endParaRPr lang="de-CH"/>
            </a:p>
          </p:txBody>
        </p:sp>
        <p:sp>
          <p:nvSpPr>
            <p:cNvPr id="84152" name="Freeform 127"/>
            <p:cNvSpPr>
              <a:spLocks/>
            </p:cNvSpPr>
            <p:nvPr/>
          </p:nvSpPr>
          <p:spPr bwMode="auto">
            <a:xfrm>
              <a:off x="1805" y="3261"/>
              <a:ext cx="43" cy="94"/>
            </a:xfrm>
            <a:custGeom>
              <a:avLst/>
              <a:gdLst>
                <a:gd name="T0" fmla="*/ 0 w 127"/>
                <a:gd name="T1" fmla="*/ 0 h 283"/>
                <a:gd name="T2" fmla="*/ 0 w 127"/>
                <a:gd name="T3" fmla="*/ 0 h 283"/>
                <a:gd name="T4" fmla="*/ 0 w 127"/>
                <a:gd name="T5" fmla="*/ 0 h 283"/>
                <a:gd name="T6" fmla="*/ 0 w 127"/>
                <a:gd name="T7" fmla="*/ 0 h 283"/>
                <a:gd name="T8" fmla="*/ 0 w 127"/>
                <a:gd name="T9" fmla="*/ 0 h 283"/>
                <a:gd name="T10" fmla="*/ 0 w 127"/>
                <a:gd name="T11" fmla="*/ 0 h 283"/>
                <a:gd name="T12" fmla="*/ 0 w 127"/>
                <a:gd name="T13" fmla="*/ 0 h 283"/>
                <a:gd name="T14" fmla="*/ 0 w 127"/>
                <a:gd name="T15" fmla="*/ 0 h 283"/>
                <a:gd name="T16" fmla="*/ 0 w 127"/>
                <a:gd name="T17" fmla="*/ 0 h 283"/>
                <a:gd name="T18" fmla="*/ 0 w 127"/>
                <a:gd name="T19" fmla="*/ 0 h 283"/>
                <a:gd name="T20" fmla="*/ 0 w 127"/>
                <a:gd name="T21" fmla="*/ 0 h 283"/>
                <a:gd name="T22" fmla="*/ 0 w 127"/>
                <a:gd name="T23" fmla="*/ 0 h 283"/>
                <a:gd name="T24" fmla="*/ 0 w 127"/>
                <a:gd name="T25" fmla="*/ 0 h 283"/>
                <a:gd name="T26" fmla="*/ 0 w 127"/>
                <a:gd name="T27" fmla="*/ 0 h 283"/>
                <a:gd name="T28" fmla="*/ 0 w 127"/>
                <a:gd name="T29" fmla="*/ 0 h 283"/>
                <a:gd name="T30" fmla="*/ 0 w 127"/>
                <a:gd name="T31" fmla="*/ 0 h 283"/>
                <a:gd name="T32" fmla="*/ 0 w 127"/>
                <a:gd name="T33" fmla="*/ 0 h 283"/>
                <a:gd name="T34" fmla="*/ 0 w 127"/>
                <a:gd name="T35" fmla="*/ 0 h 283"/>
                <a:gd name="T36" fmla="*/ 0 w 127"/>
                <a:gd name="T37" fmla="*/ 0 h 2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
                <a:gd name="T58" fmla="*/ 0 h 283"/>
                <a:gd name="T59" fmla="*/ 127 w 127"/>
                <a:gd name="T60" fmla="*/ 283 h 2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 h="283">
                  <a:moveTo>
                    <a:pt x="81" y="0"/>
                  </a:moveTo>
                  <a:lnTo>
                    <a:pt x="85" y="9"/>
                  </a:lnTo>
                  <a:lnTo>
                    <a:pt x="97" y="31"/>
                  </a:lnTo>
                  <a:lnTo>
                    <a:pt x="109" y="61"/>
                  </a:lnTo>
                  <a:lnTo>
                    <a:pt x="115" y="91"/>
                  </a:lnTo>
                  <a:lnTo>
                    <a:pt x="119" y="133"/>
                  </a:lnTo>
                  <a:lnTo>
                    <a:pt x="122" y="190"/>
                  </a:lnTo>
                  <a:lnTo>
                    <a:pt x="125" y="238"/>
                  </a:lnTo>
                  <a:lnTo>
                    <a:pt x="127" y="259"/>
                  </a:lnTo>
                  <a:lnTo>
                    <a:pt x="0" y="283"/>
                  </a:lnTo>
                  <a:lnTo>
                    <a:pt x="110" y="253"/>
                  </a:lnTo>
                  <a:lnTo>
                    <a:pt x="110" y="229"/>
                  </a:lnTo>
                  <a:lnTo>
                    <a:pt x="109" y="177"/>
                  </a:lnTo>
                  <a:lnTo>
                    <a:pt x="107" y="122"/>
                  </a:lnTo>
                  <a:lnTo>
                    <a:pt x="106" y="87"/>
                  </a:lnTo>
                  <a:lnTo>
                    <a:pt x="101" y="65"/>
                  </a:lnTo>
                  <a:lnTo>
                    <a:pt x="92" y="36"/>
                  </a:lnTo>
                  <a:lnTo>
                    <a:pt x="84" y="11"/>
                  </a:lnTo>
                  <a:lnTo>
                    <a:pt x="81" y="0"/>
                  </a:lnTo>
                  <a:close/>
                </a:path>
              </a:pathLst>
            </a:custGeom>
            <a:solidFill>
              <a:srgbClr val="FFFFFF"/>
            </a:solidFill>
            <a:ln w="9525">
              <a:solidFill>
                <a:srgbClr val="FF0000"/>
              </a:solidFill>
              <a:round/>
              <a:headEnd/>
              <a:tailEnd/>
            </a:ln>
          </p:spPr>
          <p:txBody>
            <a:bodyPr/>
            <a:lstStyle/>
            <a:p>
              <a:endParaRPr lang="de-CH"/>
            </a:p>
          </p:txBody>
        </p:sp>
        <p:sp>
          <p:nvSpPr>
            <p:cNvPr id="84153" name="Freeform 128"/>
            <p:cNvSpPr>
              <a:spLocks/>
            </p:cNvSpPr>
            <p:nvPr/>
          </p:nvSpPr>
          <p:spPr bwMode="auto">
            <a:xfrm>
              <a:off x="2045" y="3249"/>
              <a:ext cx="60" cy="17"/>
            </a:xfrm>
            <a:custGeom>
              <a:avLst/>
              <a:gdLst>
                <a:gd name="T0" fmla="*/ 0 w 180"/>
                <a:gd name="T1" fmla="*/ 0 h 52"/>
                <a:gd name="T2" fmla="*/ 0 w 180"/>
                <a:gd name="T3" fmla="*/ 0 h 52"/>
                <a:gd name="T4" fmla="*/ 0 w 180"/>
                <a:gd name="T5" fmla="*/ 0 h 52"/>
                <a:gd name="T6" fmla="*/ 0 w 180"/>
                <a:gd name="T7" fmla="*/ 0 h 52"/>
                <a:gd name="T8" fmla="*/ 0 w 180"/>
                <a:gd name="T9" fmla="*/ 0 h 52"/>
                <a:gd name="T10" fmla="*/ 0 w 180"/>
                <a:gd name="T11" fmla="*/ 0 h 52"/>
                <a:gd name="T12" fmla="*/ 0 w 180"/>
                <a:gd name="T13" fmla="*/ 0 h 52"/>
                <a:gd name="T14" fmla="*/ 0 w 180"/>
                <a:gd name="T15" fmla="*/ 0 h 52"/>
                <a:gd name="T16" fmla="*/ 0 w 180"/>
                <a:gd name="T17" fmla="*/ 0 h 52"/>
                <a:gd name="T18" fmla="*/ 0 w 180"/>
                <a:gd name="T19" fmla="*/ 0 h 52"/>
                <a:gd name="T20" fmla="*/ 0 w 180"/>
                <a:gd name="T21" fmla="*/ 0 h 52"/>
                <a:gd name="T22" fmla="*/ 0 w 180"/>
                <a:gd name="T23" fmla="*/ 0 h 52"/>
                <a:gd name="T24" fmla="*/ 0 w 180"/>
                <a:gd name="T25" fmla="*/ 0 h 52"/>
                <a:gd name="T26" fmla="*/ 0 w 180"/>
                <a:gd name="T27" fmla="*/ 0 h 52"/>
                <a:gd name="T28" fmla="*/ 0 w 180"/>
                <a:gd name="T29" fmla="*/ 0 h 52"/>
                <a:gd name="T30" fmla="*/ 0 w 180"/>
                <a:gd name="T31" fmla="*/ 0 h 52"/>
                <a:gd name="T32" fmla="*/ 0 w 180"/>
                <a:gd name="T33" fmla="*/ 0 h 52"/>
                <a:gd name="T34" fmla="*/ 0 w 180"/>
                <a:gd name="T35" fmla="*/ 0 h 52"/>
                <a:gd name="T36" fmla="*/ 0 w 180"/>
                <a:gd name="T37" fmla="*/ 0 h 52"/>
                <a:gd name="T38" fmla="*/ 0 w 180"/>
                <a:gd name="T39" fmla="*/ 0 h 52"/>
                <a:gd name="T40" fmla="*/ 0 w 180"/>
                <a:gd name="T41" fmla="*/ 0 h 52"/>
                <a:gd name="T42" fmla="*/ 0 w 180"/>
                <a:gd name="T43" fmla="*/ 0 h 52"/>
                <a:gd name="T44" fmla="*/ 0 w 180"/>
                <a:gd name="T45" fmla="*/ 0 h 52"/>
                <a:gd name="T46" fmla="*/ 0 w 180"/>
                <a:gd name="T47" fmla="*/ 0 h 52"/>
                <a:gd name="T48" fmla="*/ 0 w 180"/>
                <a:gd name="T49" fmla="*/ 0 h 52"/>
                <a:gd name="T50" fmla="*/ 0 w 180"/>
                <a:gd name="T51" fmla="*/ 0 h 52"/>
                <a:gd name="T52" fmla="*/ 0 w 180"/>
                <a:gd name="T53" fmla="*/ 0 h 52"/>
                <a:gd name="T54" fmla="*/ 0 w 180"/>
                <a:gd name="T55" fmla="*/ 0 h 52"/>
                <a:gd name="T56" fmla="*/ 0 w 180"/>
                <a:gd name="T57" fmla="*/ 0 h 52"/>
                <a:gd name="T58" fmla="*/ 0 w 180"/>
                <a:gd name="T59" fmla="*/ 0 h 52"/>
                <a:gd name="T60" fmla="*/ 0 w 180"/>
                <a:gd name="T61" fmla="*/ 0 h 52"/>
                <a:gd name="T62" fmla="*/ 0 w 180"/>
                <a:gd name="T63" fmla="*/ 0 h 52"/>
                <a:gd name="T64" fmla="*/ 0 w 180"/>
                <a:gd name="T65" fmla="*/ 0 h 52"/>
                <a:gd name="T66" fmla="*/ 0 w 180"/>
                <a:gd name="T67" fmla="*/ 0 h 52"/>
                <a:gd name="T68" fmla="*/ 0 w 180"/>
                <a:gd name="T69" fmla="*/ 0 h 52"/>
                <a:gd name="T70" fmla="*/ 0 w 180"/>
                <a:gd name="T71" fmla="*/ 0 h 52"/>
                <a:gd name="T72" fmla="*/ 0 w 180"/>
                <a:gd name="T73" fmla="*/ 0 h 52"/>
                <a:gd name="T74" fmla="*/ 0 w 180"/>
                <a:gd name="T75" fmla="*/ 0 h 52"/>
                <a:gd name="T76" fmla="*/ 0 w 180"/>
                <a:gd name="T77" fmla="*/ 0 h 52"/>
                <a:gd name="T78" fmla="*/ 0 w 180"/>
                <a:gd name="T79" fmla="*/ 0 h 52"/>
                <a:gd name="T80" fmla="*/ 0 w 180"/>
                <a:gd name="T81" fmla="*/ 0 h 52"/>
                <a:gd name="T82" fmla="*/ 0 w 180"/>
                <a:gd name="T83" fmla="*/ 0 h 52"/>
                <a:gd name="T84" fmla="*/ 0 w 180"/>
                <a:gd name="T85" fmla="*/ 0 h 52"/>
                <a:gd name="T86" fmla="*/ 0 w 180"/>
                <a:gd name="T87" fmla="*/ 0 h 52"/>
                <a:gd name="T88" fmla="*/ 0 w 180"/>
                <a:gd name="T89" fmla="*/ 0 h 52"/>
                <a:gd name="T90" fmla="*/ 0 w 180"/>
                <a:gd name="T91" fmla="*/ 0 h 52"/>
                <a:gd name="T92" fmla="*/ 0 w 180"/>
                <a:gd name="T93" fmla="*/ 0 h 52"/>
                <a:gd name="T94" fmla="*/ 0 w 180"/>
                <a:gd name="T95" fmla="*/ 0 h 52"/>
                <a:gd name="T96" fmla="*/ 0 w 180"/>
                <a:gd name="T97" fmla="*/ 0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0"/>
                <a:gd name="T148" fmla="*/ 0 h 52"/>
                <a:gd name="T149" fmla="*/ 180 w 180"/>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0" h="52">
                  <a:moveTo>
                    <a:pt x="3" y="21"/>
                  </a:moveTo>
                  <a:lnTo>
                    <a:pt x="9" y="16"/>
                  </a:lnTo>
                  <a:lnTo>
                    <a:pt x="16" y="11"/>
                  </a:lnTo>
                  <a:lnTo>
                    <a:pt x="25" y="9"/>
                  </a:lnTo>
                  <a:lnTo>
                    <a:pt x="34" y="7"/>
                  </a:lnTo>
                  <a:lnTo>
                    <a:pt x="43" y="6"/>
                  </a:lnTo>
                  <a:lnTo>
                    <a:pt x="50" y="6"/>
                  </a:lnTo>
                  <a:lnTo>
                    <a:pt x="59" y="6"/>
                  </a:lnTo>
                  <a:lnTo>
                    <a:pt x="65" y="5"/>
                  </a:lnTo>
                  <a:lnTo>
                    <a:pt x="73" y="3"/>
                  </a:lnTo>
                  <a:lnTo>
                    <a:pt x="77" y="1"/>
                  </a:lnTo>
                  <a:lnTo>
                    <a:pt x="83" y="0"/>
                  </a:lnTo>
                  <a:lnTo>
                    <a:pt x="89" y="0"/>
                  </a:lnTo>
                  <a:lnTo>
                    <a:pt x="96" y="1"/>
                  </a:lnTo>
                  <a:lnTo>
                    <a:pt x="107" y="3"/>
                  </a:lnTo>
                  <a:lnTo>
                    <a:pt x="117" y="4"/>
                  </a:lnTo>
                  <a:lnTo>
                    <a:pt x="126" y="4"/>
                  </a:lnTo>
                  <a:lnTo>
                    <a:pt x="136" y="4"/>
                  </a:lnTo>
                  <a:lnTo>
                    <a:pt x="148" y="4"/>
                  </a:lnTo>
                  <a:lnTo>
                    <a:pt x="160" y="4"/>
                  </a:lnTo>
                  <a:lnTo>
                    <a:pt x="169" y="4"/>
                  </a:lnTo>
                  <a:lnTo>
                    <a:pt x="174" y="4"/>
                  </a:lnTo>
                  <a:lnTo>
                    <a:pt x="178" y="4"/>
                  </a:lnTo>
                  <a:lnTo>
                    <a:pt x="180" y="6"/>
                  </a:lnTo>
                  <a:lnTo>
                    <a:pt x="178" y="7"/>
                  </a:lnTo>
                  <a:lnTo>
                    <a:pt x="175" y="9"/>
                  </a:lnTo>
                  <a:lnTo>
                    <a:pt x="169" y="10"/>
                  </a:lnTo>
                  <a:lnTo>
                    <a:pt x="163" y="11"/>
                  </a:lnTo>
                  <a:lnTo>
                    <a:pt x="156" y="11"/>
                  </a:lnTo>
                  <a:lnTo>
                    <a:pt x="147" y="12"/>
                  </a:lnTo>
                  <a:lnTo>
                    <a:pt x="139" y="12"/>
                  </a:lnTo>
                  <a:lnTo>
                    <a:pt x="132" y="12"/>
                  </a:lnTo>
                  <a:lnTo>
                    <a:pt x="125" y="12"/>
                  </a:lnTo>
                  <a:lnTo>
                    <a:pt x="113" y="15"/>
                  </a:lnTo>
                  <a:lnTo>
                    <a:pt x="102" y="21"/>
                  </a:lnTo>
                  <a:lnTo>
                    <a:pt x="93" y="29"/>
                  </a:lnTo>
                  <a:lnTo>
                    <a:pt x="86" y="34"/>
                  </a:lnTo>
                  <a:lnTo>
                    <a:pt x="79" y="38"/>
                  </a:lnTo>
                  <a:lnTo>
                    <a:pt x="68" y="45"/>
                  </a:lnTo>
                  <a:lnTo>
                    <a:pt x="55" y="50"/>
                  </a:lnTo>
                  <a:lnTo>
                    <a:pt x="44" y="52"/>
                  </a:lnTo>
                  <a:lnTo>
                    <a:pt x="38" y="52"/>
                  </a:lnTo>
                  <a:lnTo>
                    <a:pt x="31" y="50"/>
                  </a:lnTo>
                  <a:lnTo>
                    <a:pt x="22" y="47"/>
                  </a:lnTo>
                  <a:lnTo>
                    <a:pt x="15" y="43"/>
                  </a:lnTo>
                  <a:lnTo>
                    <a:pt x="7" y="40"/>
                  </a:lnTo>
                  <a:lnTo>
                    <a:pt x="1" y="34"/>
                  </a:lnTo>
                  <a:lnTo>
                    <a:pt x="0" y="27"/>
                  </a:lnTo>
                  <a:lnTo>
                    <a:pt x="3" y="21"/>
                  </a:lnTo>
                  <a:close/>
                </a:path>
              </a:pathLst>
            </a:custGeom>
            <a:solidFill>
              <a:srgbClr val="FFFFFF"/>
            </a:solidFill>
            <a:ln w="9525">
              <a:solidFill>
                <a:srgbClr val="FF0000"/>
              </a:solidFill>
              <a:round/>
              <a:headEnd/>
              <a:tailEnd/>
            </a:ln>
          </p:spPr>
          <p:txBody>
            <a:bodyPr/>
            <a:lstStyle/>
            <a:p>
              <a:endParaRPr lang="de-CH"/>
            </a:p>
          </p:txBody>
        </p:sp>
        <p:sp>
          <p:nvSpPr>
            <p:cNvPr id="84154" name="Freeform 129"/>
            <p:cNvSpPr>
              <a:spLocks/>
            </p:cNvSpPr>
            <p:nvPr/>
          </p:nvSpPr>
          <p:spPr bwMode="auto">
            <a:xfrm>
              <a:off x="1754" y="3181"/>
              <a:ext cx="48" cy="75"/>
            </a:xfrm>
            <a:custGeom>
              <a:avLst/>
              <a:gdLst>
                <a:gd name="T0" fmla="*/ 0 w 143"/>
                <a:gd name="T1" fmla="*/ 0 h 224"/>
                <a:gd name="T2" fmla="*/ 0 w 143"/>
                <a:gd name="T3" fmla="*/ 0 h 224"/>
                <a:gd name="T4" fmla="*/ 0 w 143"/>
                <a:gd name="T5" fmla="*/ 0 h 224"/>
                <a:gd name="T6" fmla="*/ 0 w 143"/>
                <a:gd name="T7" fmla="*/ 0 h 224"/>
                <a:gd name="T8" fmla="*/ 0 w 143"/>
                <a:gd name="T9" fmla="*/ 0 h 224"/>
                <a:gd name="T10" fmla="*/ 0 w 143"/>
                <a:gd name="T11" fmla="*/ 0 h 224"/>
                <a:gd name="T12" fmla="*/ 0 w 143"/>
                <a:gd name="T13" fmla="*/ 0 h 224"/>
                <a:gd name="T14" fmla="*/ 0 w 143"/>
                <a:gd name="T15" fmla="*/ 0 h 224"/>
                <a:gd name="T16" fmla="*/ 0 w 143"/>
                <a:gd name="T17" fmla="*/ 0 h 224"/>
                <a:gd name="T18" fmla="*/ 0 w 143"/>
                <a:gd name="T19" fmla="*/ 0 h 224"/>
                <a:gd name="T20" fmla="*/ 0 w 143"/>
                <a:gd name="T21" fmla="*/ 0 h 224"/>
                <a:gd name="T22" fmla="*/ 0 w 143"/>
                <a:gd name="T23" fmla="*/ 0 h 224"/>
                <a:gd name="T24" fmla="*/ 0 w 143"/>
                <a:gd name="T25" fmla="*/ 0 h 224"/>
                <a:gd name="T26" fmla="*/ 0 w 143"/>
                <a:gd name="T27" fmla="*/ 0 h 224"/>
                <a:gd name="T28" fmla="*/ 0 w 143"/>
                <a:gd name="T29" fmla="*/ 0 h 224"/>
                <a:gd name="T30" fmla="*/ 0 w 143"/>
                <a:gd name="T31" fmla="*/ 0 h 224"/>
                <a:gd name="T32" fmla="*/ 0 w 143"/>
                <a:gd name="T33" fmla="*/ 0 h 224"/>
                <a:gd name="T34" fmla="*/ 0 w 143"/>
                <a:gd name="T35" fmla="*/ 0 h 224"/>
                <a:gd name="T36" fmla="*/ 0 w 143"/>
                <a:gd name="T37" fmla="*/ 0 h 224"/>
                <a:gd name="T38" fmla="*/ 0 w 143"/>
                <a:gd name="T39" fmla="*/ 0 h 224"/>
                <a:gd name="T40" fmla="*/ 0 w 143"/>
                <a:gd name="T41" fmla="*/ 0 h 224"/>
                <a:gd name="T42" fmla="*/ 0 w 143"/>
                <a:gd name="T43" fmla="*/ 0 h 224"/>
                <a:gd name="T44" fmla="*/ 0 w 143"/>
                <a:gd name="T45" fmla="*/ 0 h 224"/>
                <a:gd name="T46" fmla="*/ 0 w 143"/>
                <a:gd name="T47" fmla="*/ 0 h 224"/>
                <a:gd name="T48" fmla="*/ 0 w 143"/>
                <a:gd name="T49" fmla="*/ 0 h 224"/>
                <a:gd name="T50" fmla="*/ 0 w 143"/>
                <a:gd name="T51" fmla="*/ 0 h 224"/>
                <a:gd name="T52" fmla="*/ 0 w 143"/>
                <a:gd name="T53" fmla="*/ 0 h 2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3"/>
                <a:gd name="T82" fmla="*/ 0 h 224"/>
                <a:gd name="T83" fmla="*/ 143 w 143"/>
                <a:gd name="T84" fmla="*/ 224 h 2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3" h="224">
                  <a:moveTo>
                    <a:pt x="143" y="0"/>
                  </a:moveTo>
                  <a:lnTo>
                    <a:pt x="138" y="15"/>
                  </a:lnTo>
                  <a:lnTo>
                    <a:pt x="128" y="50"/>
                  </a:lnTo>
                  <a:lnTo>
                    <a:pt x="115" y="92"/>
                  </a:lnTo>
                  <a:lnTo>
                    <a:pt x="103" y="129"/>
                  </a:lnTo>
                  <a:lnTo>
                    <a:pt x="91" y="161"/>
                  </a:lnTo>
                  <a:lnTo>
                    <a:pt x="80" y="192"/>
                  </a:lnTo>
                  <a:lnTo>
                    <a:pt x="70" y="216"/>
                  </a:lnTo>
                  <a:lnTo>
                    <a:pt x="67" y="224"/>
                  </a:lnTo>
                  <a:lnTo>
                    <a:pt x="0" y="36"/>
                  </a:lnTo>
                  <a:lnTo>
                    <a:pt x="3" y="32"/>
                  </a:lnTo>
                  <a:lnTo>
                    <a:pt x="8" y="25"/>
                  </a:lnTo>
                  <a:lnTo>
                    <a:pt x="15" y="20"/>
                  </a:lnTo>
                  <a:lnTo>
                    <a:pt x="19" y="21"/>
                  </a:lnTo>
                  <a:lnTo>
                    <a:pt x="24" y="29"/>
                  </a:lnTo>
                  <a:lnTo>
                    <a:pt x="28" y="34"/>
                  </a:lnTo>
                  <a:lnTo>
                    <a:pt x="31" y="37"/>
                  </a:lnTo>
                  <a:lnTo>
                    <a:pt x="33" y="39"/>
                  </a:lnTo>
                  <a:lnTo>
                    <a:pt x="89" y="14"/>
                  </a:lnTo>
                  <a:lnTo>
                    <a:pt x="91" y="15"/>
                  </a:lnTo>
                  <a:lnTo>
                    <a:pt x="95" y="20"/>
                  </a:lnTo>
                  <a:lnTo>
                    <a:pt x="101" y="24"/>
                  </a:lnTo>
                  <a:lnTo>
                    <a:pt x="107" y="27"/>
                  </a:lnTo>
                  <a:lnTo>
                    <a:pt x="115" y="24"/>
                  </a:lnTo>
                  <a:lnTo>
                    <a:pt x="128" y="14"/>
                  </a:lnTo>
                  <a:lnTo>
                    <a:pt x="138" y="5"/>
                  </a:lnTo>
                  <a:lnTo>
                    <a:pt x="143" y="0"/>
                  </a:lnTo>
                  <a:close/>
                </a:path>
              </a:pathLst>
            </a:custGeom>
            <a:solidFill>
              <a:srgbClr val="FFFFFF"/>
            </a:solidFill>
            <a:ln w="9525">
              <a:solidFill>
                <a:srgbClr val="FF0000"/>
              </a:solidFill>
              <a:round/>
              <a:headEnd/>
              <a:tailEnd/>
            </a:ln>
          </p:spPr>
          <p:txBody>
            <a:bodyPr/>
            <a:lstStyle/>
            <a:p>
              <a:endParaRPr lang="de-CH"/>
            </a:p>
          </p:txBody>
        </p:sp>
        <p:sp>
          <p:nvSpPr>
            <p:cNvPr id="84155" name="Freeform 130"/>
            <p:cNvSpPr>
              <a:spLocks/>
            </p:cNvSpPr>
            <p:nvPr/>
          </p:nvSpPr>
          <p:spPr bwMode="auto">
            <a:xfrm>
              <a:off x="1771" y="3282"/>
              <a:ext cx="12" cy="10"/>
            </a:xfrm>
            <a:custGeom>
              <a:avLst/>
              <a:gdLst>
                <a:gd name="T0" fmla="*/ 0 w 34"/>
                <a:gd name="T1" fmla="*/ 0 h 29"/>
                <a:gd name="T2" fmla="*/ 0 w 34"/>
                <a:gd name="T3" fmla="*/ 0 h 29"/>
                <a:gd name="T4" fmla="*/ 0 w 34"/>
                <a:gd name="T5" fmla="*/ 0 h 29"/>
                <a:gd name="T6" fmla="*/ 0 w 34"/>
                <a:gd name="T7" fmla="*/ 0 h 29"/>
                <a:gd name="T8" fmla="*/ 0 w 34"/>
                <a:gd name="T9" fmla="*/ 0 h 29"/>
                <a:gd name="T10" fmla="*/ 0 w 34"/>
                <a:gd name="T11" fmla="*/ 0 h 29"/>
                <a:gd name="T12" fmla="*/ 0 w 34"/>
                <a:gd name="T13" fmla="*/ 0 h 29"/>
                <a:gd name="T14" fmla="*/ 0 w 34"/>
                <a:gd name="T15" fmla="*/ 0 h 29"/>
                <a:gd name="T16" fmla="*/ 0 w 34"/>
                <a:gd name="T17" fmla="*/ 0 h 29"/>
                <a:gd name="T18" fmla="*/ 0 w 34"/>
                <a:gd name="T19" fmla="*/ 0 h 29"/>
                <a:gd name="T20" fmla="*/ 0 w 34"/>
                <a:gd name="T21" fmla="*/ 0 h 29"/>
                <a:gd name="T22" fmla="*/ 0 w 34"/>
                <a:gd name="T23" fmla="*/ 0 h 29"/>
                <a:gd name="T24" fmla="*/ 0 w 34"/>
                <a:gd name="T25" fmla="*/ 0 h 29"/>
                <a:gd name="T26" fmla="*/ 0 w 34"/>
                <a:gd name="T27" fmla="*/ 0 h 29"/>
                <a:gd name="T28" fmla="*/ 0 w 34"/>
                <a:gd name="T29" fmla="*/ 0 h 29"/>
                <a:gd name="T30" fmla="*/ 0 w 34"/>
                <a:gd name="T31" fmla="*/ 0 h 29"/>
                <a:gd name="T32" fmla="*/ 0 w 34"/>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9"/>
                <a:gd name="T53" fmla="*/ 34 w 34"/>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9">
                  <a:moveTo>
                    <a:pt x="18" y="29"/>
                  </a:moveTo>
                  <a:lnTo>
                    <a:pt x="23" y="28"/>
                  </a:lnTo>
                  <a:lnTo>
                    <a:pt x="29" y="25"/>
                  </a:lnTo>
                  <a:lnTo>
                    <a:pt x="32" y="20"/>
                  </a:lnTo>
                  <a:lnTo>
                    <a:pt x="34" y="15"/>
                  </a:lnTo>
                  <a:lnTo>
                    <a:pt x="32" y="9"/>
                  </a:lnTo>
                  <a:lnTo>
                    <a:pt x="29" y="4"/>
                  </a:lnTo>
                  <a:lnTo>
                    <a:pt x="23" y="2"/>
                  </a:lnTo>
                  <a:lnTo>
                    <a:pt x="18" y="0"/>
                  </a:lnTo>
                  <a:lnTo>
                    <a:pt x="10" y="2"/>
                  </a:lnTo>
                  <a:lnTo>
                    <a:pt x="4" y="4"/>
                  </a:lnTo>
                  <a:lnTo>
                    <a:pt x="1" y="9"/>
                  </a:lnTo>
                  <a:lnTo>
                    <a:pt x="0" y="15"/>
                  </a:lnTo>
                  <a:lnTo>
                    <a:pt x="1" y="20"/>
                  </a:lnTo>
                  <a:lnTo>
                    <a:pt x="4" y="25"/>
                  </a:lnTo>
                  <a:lnTo>
                    <a:pt x="10" y="28"/>
                  </a:lnTo>
                  <a:lnTo>
                    <a:pt x="18" y="29"/>
                  </a:lnTo>
                  <a:close/>
                </a:path>
              </a:pathLst>
            </a:custGeom>
            <a:solidFill>
              <a:srgbClr val="FFFFFF"/>
            </a:solidFill>
            <a:ln w="9525">
              <a:solidFill>
                <a:srgbClr val="FF0000"/>
              </a:solidFill>
              <a:round/>
              <a:headEnd/>
              <a:tailEnd/>
            </a:ln>
          </p:spPr>
          <p:txBody>
            <a:bodyPr/>
            <a:lstStyle/>
            <a:p>
              <a:endParaRPr lang="de-CH"/>
            </a:p>
          </p:txBody>
        </p:sp>
        <p:sp>
          <p:nvSpPr>
            <p:cNvPr id="84156" name="Freeform 131"/>
            <p:cNvSpPr>
              <a:spLocks/>
            </p:cNvSpPr>
            <p:nvPr/>
          </p:nvSpPr>
          <p:spPr bwMode="auto">
            <a:xfrm>
              <a:off x="1771" y="3321"/>
              <a:ext cx="12" cy="9"/>
            </a:xfrm>
            <a:custGeom>
              <a:avLst/>
              <a:gdLst>
                <a:gd name="T0" fmla="*/ 0 w 34"/>
                <a:gd name="T1" fmla="*/ 0 h 27"/>
                <a:gd name="T2" fmla="*/ 0 w 34"/>
                <a:gd name="T3" fmla="*/ 0 h 27"/>
                <a:gd name="T4" fmla="*/ 0 w 34"/>
                <a:gd name="T5" fmla="*/ 0 h 27"/>
                <a:gd name="T6" fmla="*/ 0 w 34"/>
                <a:gd name="T7" fmla="*/ 0 h 27"/>
                <a:gd name="T8" fmla="*/ 0 w 34"/>
                <a:gd name="T9" fmla="*/ 0 h 27"/>
                <a:gd name="T10" fmla="*/ 0 w 34"/>
                <a:gd name="T11" fmla="*/ 0 h 27"/>
                <a:gd name="T12" fmla="*/ 0 w 34"/>
                <a:gd name="T13" fmla="*/ 0 h 27"/>
                <a:gd name="T14" fmla="*/ 0 w 34"/>
                <a:gd name="T15" fmla="*/ 0 h 27"/>
                <a:gd name="T16" fmla="*/ 0 w 34"/>
                <a:gd name="T17" fmla="*/ 0 h 27"/>
                <a:gd name="T18" fmla="*/ 0 w 34"/>
                <a:gd name="T19" fmla="*/ 0 h 27"/>
                <a:gd name="T20" fmla="*/ 0 w 34"/>
                <a:gd name="T21" fmla="*/ 0 h 27"/>
                <a:gd name="T22" fmla="*/ 0 w 34"/>
                <a:gd name="T23" fmla="*/ 0 h 27"/>
                <a:gd name="T24" fmla="*/ 0 w 34"/>
                <a:gd name="T25" fmla="*/ 0 h 27"/>
                <a:gd name="T26" fmla="*/ 0 w 34"/>
                <a:gd name="T27" fmla="*/ 0 h 27"/>
                <a:gd name="T28" fmla="*/ 0 w 34"/>
                <a:gd name="T29" fmla="*/ 0 h 27"/>
                <a:gd name="T30" fmla="*/ 0 w 34"/>
                <a:gd name="T31" fmla="*/ 0 h 27"/>
                <a:gd name="T32" fmla="*/ 0 w 34"/>
                <a:gd name="T33" fmla="*/ 0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7"/>
                <a:gd name="T53" fmla="*/ 34 w 34"/>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7">
                  <a:moveTo>
                    <a:pt x="18" y="27"/>
                  </a:moveTo>
                  <a:lnTo>
                    <a:pt x="23" y="26"/>
                  </a:lnTo>
                  <a:lnTo>
                    <a:pt x="29" y="24"/>
                  </a:lnTo>
                  <a:lnTo>
                    <a:pt x="32" y="19"/>
                  </a:lnTo>
                  <a:lnTo>
                    <a:pt x="34" y="14"/>
                  </a:lnTo>
                  <a:lnTo>
                    <a:pt x="32" y="8"/>
                  </a:lnTo>
                  <a:lnTo>
                    <a:pt x="29" y="4"/>
                  </a:lnTo>
                  <a:lnTo>
                    <a:pt x="23" y="1"/>
                  </a:lnTo>
                  <a:lnTo>
                    <a:pt x="18" y="0"/>
                  </a:lnTo>
                  <a:lnTo>
                    <a:pt x="10" y="1"/>
                  </a:lnTo>
                  <a:lnTo>
                    <a:pt x="4" y="4"/>
                  </a:lnTo>
                  <a:lnTo>
                    <a:pt x="1" y="8"/>
                  </a:lnTo>
                  <a:lnTo>
                    <a:pt x="0" y="14"/>
                  </a:lnTo>
                  <a:lnTo>
                    <a:pt x="1" y="19"/>
                  </a:lnTo>
                  <a:lnTo>
                    <a:pt x="4" y="24"/>
                  </a:lnTo>
                  <a:lnTo>
                    <a:pt x="10" y="26"/>
                  </a:lnTo>
                  <a:lnTo>
                    <a:pt x="18" y="27"/>
                  </a:lnTo>
                  <a:close/>
                </a:path>
              </a:pathLst>
            </a:custGeom>
            <a:solidFill>
              <a:srgbClr val="FFFFFF"/>
            </a:solidFill>
            <a:ln w="9525">
              <a:solidFill>
                <a:srgbClr val="FF0000"/>
              </a:solidFill>
              <a:round/>
              <a:headEnd/>
              <a:tailEnd/>
            </a:ln>
          </p:spPr>
          <p:txBody>
            <a:bodyPr/>
            <a:lstStyle/>
            <a:p>
              <a:endParaRPr lang="de-CH"/>
            </a:p>
          </p:txBody>
        </p:sp>
        <p:sp>
          <p:nvSpPr>
            <p:cNvPr id="84157" name="Freeform 132"/>
            <p:cNvSpPr>
              <a:spLocks/>
            </p:cNvSpPr>
            <p:nvPr/>
          </p:nvSpPr>
          <p:spPr bwMode="auto">
            <a:xfrm>
              <a:off x="1684" y="3131"/>
              <a:ext cx="15" cy="68"/>
            </a:xfrm>
            <a:custGeom>
              <a:avLst/>
              <a:gdLst>
                <a:gd name="T0" fmla="*/ 0 w 46"/>
                <a:gd name="T1" fmla="*/ 0 h 203"/>
                <a:gd name="T2" fmla="*/ 0 w 46"/>
                <a:gd name="T3" fmla="*/ 0 h 203"/>
                <a:gd name="T4" fmla="*/ 0 w 46"/>
                <a:gd name="T5" fmla="*/ 0 h 203"/>
                <a:gd name="T6" fmla="*/ 0 w 46"/>
                <a:gd name="T7" fmla="*/ 0 h 203"/>
                <a:gd name="T8" fmla="*/ 0 w 46"/>
                <a:gd name="T9" fmla="*/ 0 h 203"/>
                <a:gd name="T10" fmla="*/ 0 w 46"/>
                <a:gd name="T11" fmla="*/ 0 h 203"/>
                <a:gd name="T12" fmla="*/ 0 w 46"/>
                <a:gd name="T13" fmla="*/ 0 h 203"/>
                <a:gd name="T14" fmla="*/ 0 w 46"/>
                <a:gd name="T15" fmla="*/ 0 h 203"/>
                <a:gd name="T16" fmla="*/ 0 w 46"/>
                <a:gd name="T17" fmla="*/ 0 h 203"/>
                <a:gd name="T18" fmla="*/ 0 w 46"/>
                <a:gd name="T19" fmla="*/ 0 h 203"/>
                <a:gd name="T20" fmla="*/ 0 w 46"/>
                <a:gd name="T21" fmla="*/ 0 h 203"/>
                <a:gd name="T22" fmla="*/ 0 w 46"/>
                <a:gd name="T23" fmla="*/ 0 h 203"/>
                <a:gd name="T24" fmla="*/ 0 w 46"/>
                <a:gd name="T25" fmla="*/ 0 h 203"/>
                <a:gd name="T26" fmla="*/ 0 w 46"/>
                <a:gd name="T27" fmla="*/ 0 h 203"/>
                <a:gd name="T28" fmla="*/ 0 w 46"/>
                <a:gd name="T29" fmla="*/ 0 h 203"/>
                <a:gd name="T30" fmla="*/ 0 w 46"/>
                <a:gd name="T31" fmla="*/ 0 h 203"/>
                <a:gd name="T32" fmla="*/ 0 w 46"/>
                <a:gd name="T33" fmla="*/ 0 h 203"/>
                <a:gd name="T34" fmla="*/ 0 w 46"/>
                <a:gd name="T35" fmla="*/ 0 h 203"/>
                <a:gd name="T36" fmla="*/ 0 w 46"/>
                <a:gd name="T37" fmla="*/ 0 h 203"/>
                <a:gd name="T38" fmla="*/ 0 w 46"/>
                <a:gd name="T39" fmla="*/ 0 h 203"/>
                <a:gd name="T40" fmla="*/ 0 w 46"/>
                <a:gd name="T41" fmla="*/ 0 h 203"/>
                <a:gd name="T42" fmla="*/ 0 w 46"/>
                <a:gd name="T43" fmla="*/ 0 h 203"/>
                <a:gd name="T44" fmla="*/ 0 w 46"/>
                <a:gd name="T45" fmla="*/ 0 h 203"/>
                <a:gd name="T46" fmla="*/ 0 w 46"/>
                <a:gd name="T47" fmla="*/ 0 h 203"/>
                <a:gd name="T48" fmla="*/ 0 w 46"/>
                <a:gd name="T49" fmla="*/ 0 h 2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6"/>
                <a:gd name="T76" fmla="*/ 0 h 203"/>
                <a:gd name="T77" fmla="*/ 46 w 46"/>
                <a:gd name="T78" fmla="*/ 203 h 2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6" h="203">
                  <a:moveTo>
                    <a:pt x="0" y="0"/>
                  </a:moveTo>
                  <a:lnTo>
                    <a:pt x="3" y="6"/>
                  </a:lnTo>
                  <a:lnTo>
                    <a:pt x="8" y="21"/>
                  </a:lnTo>
                  <a:lnTo>
                    <a:pt x="12" y="41"/>
                  </a:lnTo>
                  <a:lnTo>
                    <a:pt x="10" y="61"/>
                  </a:lnTo>
                  <a:lnTo>
                    <a:pt x="5" y="78"/>
                  </a:lnTo>
                  <a:lnTo>
                    <a:pt x="2" y="97"/>
                  </a:lnTo>
                  <a:lnTo>
                    <a:pt x="5" y="115"/>
                  </a:lnTo>
                  <a:lnTo>
                    <a:pt x="16" y="136"/>
                  </a:lnTo>
                  <a:lnTo>
                    <a:pt x="30" y="159"/>
                  </a:lnTo>
                  <a:lnTo>
                    <a:pt x="39" y="179"/>
                  </a:lnTo>
                  <a:lnTo>
                    <a:pt x="42" y="193"/>
                  </a:lnTo>
                  <a:lnTo>
                    <a:pt x="46" y="203"/>
                  </a:lnTo>
                  <a:lnTo>
                    <a:pt x="45" y="193"/>
                  </a:lnTo>
                  <a:lnTo>
                    <a:pt x="36" y="162"/>
                  </a:lnTo>
                  <a:lnTo>
                    <a:pt x="24" y="127"/>
                  </a:lnTo>
                  <a:lnTo>
                    <a:pt x="16" y="103"/>
                  </a:lnTo>
                  <a:lnTo>
                    <a:pt x="18" y="86"/>
                  </a:lnTo>
                  <a:lnTo>
                    <a:pt x="22" y="65"/>
                  </a:lnTo>
                  <a:lnTo>
                    <a:pt x="25" y="45"/>
                  </a:lnTo>
                  <a:lnTo>
                    <a:pt x="27" y="34"/>
                  </a:lnTo>
                  <a:lnTo>
                    <a:pt x="19" y="20"/>
                  </a:lnTo>
                  <a:lnTo>
                    <a:pt x="10" y="9"/>
                  </a:lnTo>
                  <a:lnTo>
                    <a:pt x="3" y="3"/>
                  </a:lnTo>
                  <a:lnTo>
                    <a:pt x="0" y="0"/>
                  </a:lnTo>
                  <a:close/>
                </a:path>
              </a:pathLst>
            </a:custGeom>
            <a:solidFill>
              <a:srgbClr val="FFFFFF"/>
            </a:solidFill>
            <a:ln w="9525">
              <a:solidFill>
                <a:srgbClr val="FF0000"/>
              </a:solidFill>
              <a:round/>
              <a:headEnd/>
              <a:tailEnd/>
            </a:ln>
          </p:spPr>
          <p:txBody>
            <a:bodyPr/>
            <a:lstStyle/>
            <a:p>
              <a:endParaRPr lang="de-CH"/>
            </a:p>
          </p:txBody>
        </p:sp>
        <p:sp>
          <p:nvSpPr>
            <p:cNvPr id="84158" name="Freeform 133"/>
            <p:cNvSpPr>
              <a:spLocks/>
            </p:cNvSpPr>
            <p:nvPr/>
          </p:nvSpPr>
          <p:spPr bwMode="auto">
            <a:xfrm>
              <a:off x="1671" y="3112"/>
              <a:ext cx="10" cy="33"/>
            </a:xfrm>
            <a:custGeom>
              <a:avLst/>
              <a:gdLst>
                <a:gd name="T0" fmla="*/ 0 w 31"/>
                <a:gd name="T1" fmla="*/ 0 h 98"/>
                <a:gd name="T2" fmla="*/ 0 w 31"/>
                <a:gd name="T3" fmla="*/ 0 h 98"/>
                <a:gd name="T4" fmla="*/ 0 w 31"/>
                <a:gd name="T5" fmla="*/ 0 h 98"/>
                <a:gd name="T6" fmla="*/ 0 w 31"/>
                <a:gd name="T7" fmla="*/ 0 h 98"/>
                <a:gd name="T8" fmla="*/ 0 w 31"/>
                <a:gd name="T9" fmla="*/ 0 h 98"/>
                <a:gd name="T10" fmla="*/ 0 w 31"/>
                <a:gd name="T11" fmla="*/ 0 h 98"/>
                <a:gd name="T12" fmla="*/ 0 w 31"/>
                <a:gd name="T13" fmla="*/ 0 h 98"/>
                <a:gd name="T14" fmla="*/ 0 w 31"/>
                <a:gd name="T15" fmla="*/ 0 h 98"/>
                <a:gd name="T16" fmla="*/ 0 w 31"/>
                <a:gd name="T17" fmla="*/ 0 h 98"/>
                <a:gd name="T18" fmla="*/ 0 w 31"/>
                <a:gd name="T19" fmla="*/ 0 h 98"/>
                <a:gd name="T20" fmla="*/ 0 w 31"/>
                <a:gd name="T21" fmla="*/ 0 h 98"/>
                <a:gd name="T22" fmla="*/ 0 w 31"/>
                <a:gd name="T23" fmla="*/ 0 h 98"/>
                <a:gd name="T24" fmla="*/ 0 w 31"/>
                <a:gd name="T25" fmla="*/ 0 h 98"/>
                <a:gd name="T26" fmla="*/ 0 w 31"/>
                <a:gd name="T27" fmla="*/ 0 h 98"/>
                <a:gd name="T28" fmla="*/ 0 w 31"/>
                <a:gd name="T29" fmla="*/ 0 h 98"/>
                <a:gd name="T30" fmla="*/ 0 w 31"/>
                <a:gd name="T31" fmla="*/ 0 h 98"/>
                <a:gd name="T32" fmla="*/ 0 w 31"/>
                <a:gd name="T33" fmla="*/ 0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98"/>
                <a:gd name="T53" fmla="*/ 31 w 31"/>
                <a:gd name="T54" fmla="*/ 98 h 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98">
                  <a:moveTo>
                    <a:pt x="3" y="0"/>
                  </a:moveTo>
                  <a:lnTo>
                    <a:pt x="9" y="10"/>
                  </a:lnTo>
                  <a:lnTo>
                    <a:pt x="16" y="31"/>
                  </a:lnTo>
                  <a:lnTo>
                    <a:pt x="24" y="57"/>
                  </a:lnTo>
                  <a:lnTo>
                    <a:pt x="28" y="81"/>
                  </a:lnTo>
                  <a:lnTo>
                    <a:pt x="30" y="88"/>
                  </a:lnTo>
                  <a:lnTo>
                    <a:pt x="31" y="94"/>
                  </a:lnTo>
                  <a:lnTo>
                    <a:pt x="31" y="98"/>
                  </a:lnTo>
                  <a:lnTo>
                    <a:pt x="30" y="97"/>
                  </a:lnTo>
                  <a:lnTo>
                    <a:pt x="24" y="84"/>
                  </a:lnTo>
                  <a:lnTo>
                    <a:pt x="15" y="65"/>
                  </a:lnTo>
                  <a:lnTo>
                    <a:pt x="7" y="44"/>
                  </a:lnTo>
                  <a:lnTo>
                    <a:pt x="3" y="31"/>
                  </a:lnTo>
                  <a:lnTo>
                    <a:pt x="1" y="22"/>
                  </a:lnTo>
                  <a:lnTo>
                    <a:pt x="0" y="11"/>
                  </a:lnTo>
                  <a:lnTo>
                    <a:pt x="0" y="3"/>
                  </a:lnTo>
                  <a:lnTo>
                    <a:pt x="3" y="0"/>
                  </a:lnTo>
                  <a:close/>
                </a:path>
              </a:pathLst>
            </a:custGeom>
            <a:solidFill>
              <a:srgbClr val="FFFFFF"/>
            </a:solidFill>
            <a:ln w="9525">
              <a:solidFill>
                <a:srgbClr val="FF0000"/>
              </a:solidFill>
              <a:round/>
              <a:headEnd/>
              <a:tailEnd/>
            </a:ln>
          </p:spPr>
          <p:txBody>
            <a:bodyPr/>
            <a:lstStyle/>
            <a:p>
              <a:endParaRPr lang="de-CH"/>
            </a:p>
          </p:txBody>
        </p:sp>
        <p:sp>
          <p:nvSpPr>
            <p:cNvPr id="84159" name="Freeform 134"/>
            <p:cNvSpPr>
              <a:spLocks/>
            </p:cNvSpPr>
            <p:nvPr/>
          </p:nvSpPr>
          <p:spPr bwMode="auto">
            <a:xfrm>
              <a:off x="1808" y="3099"/>
              <a:ext cx="226" cy="152"/>
            </a:xfrm>
            <a:custGeom>
              <a:avLst/>
              <a:gdLst>
                <a:gd name="T0" fmla="*/ 0 w 678"/>
                <a:gd name="T1" fmla="*/ 0 h 457"/>
                <a:gd name="T2" fmla="*/ 0 w 678"/>
                <a:gd name="T3" fmla="*/ 0 h 457"/>
                <a:gd name="T4" fmla="*/ 0 w 678"/>
                <a:gd name="T5" fmla="*/ 0 h 457"/>
                <a:gd name="T6" fmla="*/ 0 w 678"/>
                <a:gd name="T7" fmla="*/ 0 h 457"/>
                <a:gd name="T8" fmla="*/ 0 w 678"/>
                <a:gd name="T9" fmla="*/ 0 h 457"/>
                <a:gd name="T10" fmla="*/ 0 w 678"/>
                <a:gd name="T11" fmla="*/ 0 h 457"/>
                <a:gd name="T12" fmla="*/ 0 w 678"/>
                <a:gd name="T13" fmla="*/ 0 h 457"/>
                <a:gd name="T14" fmla="*/ 0 w 678"/>
                <a:gd name="T15" fmla="*/ 0 h 457"/>
                <a:gd name="T16" fmla="*/ 0 w 678"/>
                <a:gd name="T17" fmla="*/ 0 h 457"/>
                <a:gd name="T18" fmla="*/ 0 w 678"/>
                <a:gd name="T19" fmla="*/ 0 h 457"/>
                <a:gd name="T20" fmla="*/ 0 w 678"/>
                <a:gd name="T21" fmla="*/ 0 h 457"/>
                <a:gd name="T22" fmla="*/ 0 w 678"/>
                <a:gd name="T23" fmla="*/ 0 h 457"/>
                <a:gd name="T24" fmla="*/ 0 w 678"/>
                <a:gd name="T25" fmla="*/ 0 h 457"/>
                <a:gd name="T26" fmla="*/ 0 w 678"/>
                <a:gd name="T27" fmla="*/ 0 h 457"/>
                <a:gd name="T28" fmla="*/ 0 w 678"/>
                <a:gd name="T29" fmla="*/ 0 h 457"/>
                <a:gd name="T30" fmla="*/ 0 w 678"/>
                <a:gd name="T31" fmla="*/ 0 h 457"/>
                <a:gd name="T32" fmla="*/ 0 w 678"/>
                <a:gd name="T33" fmla="*/ 0 h 457"/>
                <a:gd name="T34" fmla="*/ 0 w 678"/>
                <a:gd name="T35" fmla="*/ 0 h 457"/>
                <a:gd name="T36" fmla="*/ 0 w 678"/>
                <a:gd name="T37" fmla="*/ 0 h 457"/>
                <a:gd name="T38" fmla="*/ 0 w 678"/>
                <a:gd name="T39" fmla="*/ 0 h 457"/>
                <a:gd name="T40" fmla="*/ 0 w 678"/>
                <a:gd name="T41" fmla="*/ 0 h 457"/>
                <a:gd name="T42" fmla="*/ 0 w 678"/>
                <a:gd name="T43" fmla="*/ 0 h 457"/>
                <a:gd name="T44" fmla="*/ 0 w 678"/>
                <a:gd name="T45" fmla="*/ 0 h 457"/>
                <a:gd name="T46" fmla="*/ 0 w 678"/>
                <a:gd name="T47" fmla="*/ 0 h 457"/>
                <a:gd name="T48" fmla="*/ 0 w 678"/>
                <a:gd name="T49" fmla="*/ 0 h 457"/>
                <a:gd name="T50" fmla="*/ 0 w 678"/>
                <a:gd name="T51" fmla="*/ 0 h 457"/>
                <a:gd name="T52" fmla="*/ 0 w 678"/>
                <a:gd name="T53" fmla="*/ 0 h 457"/>
                <a:gd name="T54" fmla="*/ 0 w 678"/>
                <a:gd name="T55" fmla="*/ 0 h 457"/>
                <a:gd name="T56" fmla="*/ 0 w 678"/>
                <a:gd name="T57" fmla="*/ 0 h 457"/>
                <a:gd name="T58" fmla="*/ 0 w 678"/>
                <a:gd name="T59" fmla="*/ 0 h 457"/>
                <a:gd name="T60" fmla="*/ 0 w 678"/>
                <a:gd name="T61" fmla="*/ 0 h 457"/>
                <a:gd name="T62" fmla="*/ 0 w 678"/>
                <a:gd name="T63" fmla="*/ 0 h 457"/>
                <a:gd name="T64" fmla="*/ 0 w 678"/>
                <a:gd name="T65" fmla="*/ 0 h 457"/>
                <a:gd name="T66" fmla="*/ 0 w 678"/>
                <a:gd name="T67" fmla="*/ 0 h 457"/>
                <a:gd name="T68" fmla="*/ 0 w 678"/>
                <a:gd name="T69" fmla="*/ 0 h 457"/>
                <a:gd name="T70" fmla="*/ 0 w 678"/>
                <a:gd name="T71" fmla="*/ 0 h 457"/>
                <a:gd name="T72" fmla="*/ 0 w 678"/>
                <a:gd name="T73" fmla="*/ 0 h 457"/>
                <a:gd name="T74" fmla="*/ 0 w 678"/>
                <a:gd name="T75" fmla="*/ 0 h 457"/>
                <a:gd name="T76" fmla="*/ 0 w 678"/>
                <a:gd name="T77" fmla="*/ 0 h 457"/>
                <a:gd name="T78" fmla="*/ 0 w 678"/>
                <a:gd name="T79" fmla="*/ 0 h 457"/>
                <a:gd name="T80" fmla="*/ 0 w 678"/>
                <a:gd name="T81" fmla="*/ 0 h 457"/>
                <a:gd name="T82" fmla="*/ 0 w 678"/>
                <a:gd name="T83" fmla="*/ 0 h 457"/>
                <a:gd name="T84" fmla="*/ 0 w 678"/>
                <a:gd name="T85" fmla="*/ 0 h 457"/>
                <a:gd name="T86" fmla="*/ 0 w 678"/>
                <a:gd name="T87" fmla="*/ 0 h 457"/>
                <a:gd name="T88" fmla="*/ 0 w 678"/>
                <a:gd name="T89" fmla="*/ 0 h 457"/>
                <a:gd name="T90" fmla="*/ 0 w 678"/>
                <a:gd name="T91" fmla="*/ 0 h 457"/>
                <a:gd name="T92" fmla="*/ 0 w 678"/>
                <a:gd name="T93" fmla="*/ 0 h 457"/>
                <a:gd name="T94" fmla="*/ 0 w 678"/>
                <a:gd name="T95" fmla="*/ 0 h 457"/>
                <a:gd name="T96" fmla="*/ 0 w 678"/>
                <a:gd name="T97" fmla="*/ 0 h 457"/>
                <a:gd name="T98" fmla="*/ 0 w 678"/>
                <a:gd name="T99" fmla="*/ 0 h 457"/>
                <a:gd name="T100" fmla="*/ 0 w 678"/>
                <a:gd name="T101" fmla="*/ 0 h 457"/>
                <a:gd name="T102" fmla="*/ 0 w 678"/>
                <a:gd name="T103" fmla="*/ 0 h 457"/>
                <a:gd name="T104" fmla="*/ 0 w 678"/>
                <a:gd name="T105" fmla="*/ 0 h 457"/>
                <a:gd name="T106" fmla="*/ 0 w 678"/>
                <a:gd name="T107" fmla="*/ 0 h 457"/>
                <a:gd name="T108" fmla="*/ 0 w 678"/>
                <a:gd name="T109" fmla="*/ 0 h 457"/>
                <a:gd name="T110" fmla="*/ 0 w 678"/>
                <a:gd name="T111" fmla="*/ 0 h 4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78"/>
                <a:gd name="T169" fmla="*/ 0 h 457"/>
                <a:gd name="T170" fmla="*/ 678 w 678"/>
                <a:gd name="T171" fmla="*/ 457 h 4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78" h="457">
                  <a:moveTo>
                    <a:pt x="527" y="346"/>
                  </a:moveTo>
                  <a:lnTo>
                    <a:pt x="520" y="337"/>
                  </a:lnTo>
                  <a:lnTo>
                    <a:pt x="517" y="331"/>
                  </a:lnTo>
                  <a:lnTo>
                    <a:pt x="514" y="327"/>
                  </a:lnTo>
                  <a:lnTo>
                    <a:pt x="510" y="324"/>
                  </a:lnTo>
                  <a:lnTo>
                    <a:pt x="501" y="320"/>
                  </a:lnTo>
                  <a:lnTo>
                    <a:pt x="495" y="317"/>
                  </a:lnTo>
                  <a:lnTo>
                    <a:pt x="492" y="315"/>
                  </a:lnTo>
                  <a:lnTo>
                    <a:pt x="487" y="313"/>
                  </a:lnTo>
                  <a:lnTo>
                    <a:pt x="481" y="306"/>
                  </a:lnTo>
                  <a:lnTo>
                    <a:pt x="477" y="306"/>
                  </a:lnTo>
                  <a:lnTo>
                    <a:pt x="474" y="308"/>
                  </a:lnTo>
                  <a:lnTo>
                    <a:pt x="469" y="306"/>
                  </a:lnTo>
                  <a:lnTo>
                    <a:pt x="463" y="304"/>
                  </a:lnTo>
                  <a:lnTo>
                    <a:pt x="456" y="300"/>
                  </a:lnTo>
                  <a:lnTo>
                    <a:pt x="449" y="295"/>
                  </a:lnTo>
                  <a:lnTo>
                    <a:pt x="443" y="288"/>
                  </a:lnTo>
                  <a:lnTo>
                    <a:pt x="435" y="279"/>
                  </a:lnTo>
                  <a:lnTo>
                    <a:pt x="417" y="264"/>
                  </a:lnTo>
                  <a:lnTo>
                    <a:pt x="395" y="244"/>
                  </a:lnTo>
                  <a:lnTo>
                    <a:pt x="368" y="222"/>
                  </a:lnTo>
                  <a:lnTo>
                    <a:pt x="342" y="199"/>
                  </a:lnTo>
                  <a:lnTo>
                    <a:pt x="315" y="176"/>
                  </a:lnTo>
                  <a:lnTo>
                    <a:pt x="291" y="158"/>
                  </a:lnTo>
                  <a:lnTo>
                    <a:pt x="275" y="145"/>
                  </a:lnTo>
                  <a:lnTo>
                    <a:pt x="263" y="135"/>
                  </a:lnTo>
                  <a:lnTo>
                    <a:pt x="251" y="127"/>
                  </a:lnTo>
                  <a:lnTo>
                    <a:pt x="242" y="118"/>
                  </a:lnTo>
                  <a:lnTo>
                    <a:pt x="233" y="109"/>
                  </a:lnTo>
                  <a:lnTo>
                    <a:pt x="226" y="103"/>
                  </a:lnTo>
                  <a:lnTo>
                    <a:pt x="221" y="97"/>
                  </a:lnTo>
                  <a:lnTo>
                    <a:pt x="218" y="92"/>
                  </a:lnTo>
                  <a:lnTo>
                    <a:pt x="218" y="89"/>
                  </a:lnTo>
                  <a:lnTo>
                    <a:pt x="221" y="85"/>
                  </a:lnTo>
                  <a:lnTo>
                    <a:pt x="226" y="81"/>
                  </a:lnTo>
                  <a:lnTo>
                    <a:pt x="227" y="76"/>
                  </a:lnTo>
                  <a:lnTo>
                    <a:pt x="227" y="72"/>
                  </a:lnTo>
                  <a:lnTo>
                    <a:pt x="224" y="71"/>
                  </a:lnTo>
                  <a:lnTo>
                    <a:pt x="220" y="71"/>
                  </a:lnTo>
                  <a:lnTo>
                    <a:pt x="214" y="73"/>
                  </a:lnTo>
                  <a:lnTo>
                    <a:pt x="208" y="76"/>
                  </a:lnTo>
                  <a:lnTo>
                    <a:pt x="202" y="77"/>
                  </a:lnTo>
                  <a:lnTo>
                    <a:pt x="197" y="77"/>
                  </a:lnTo>
                  <a:lnTo>
                    <a:pt x="191" y="77"/>
                  </a:lnTo>
                  <a:lnTo>
                    <a:pt x="190" y="77"/>
                  </a:lnTo>
                  <a:lnTo>
                    <a:pt x="190" y="73"/>
                  </a:lnTo>
                  <a:lnTo>
                    <a:pt x="188" y="66"/>
                  </a:lnTo>
                  <a:lnTo>
                    <a:pt x="186" y="56"/>
                  </a:lnTo>
                  <a:lnTo>
                    <a:pt x="183" y="47"/>
                  </a:lnTo>
                  <a:lnTo>
                    <a:pt x="180" y="42"/>
                  </a:lnTo>
                  <a:lnTo>
                    <a:pt x="175" y="42"/>
                  </a:lnTo>
                  <a:lnTo>
                    <a:pt x="171" y="44"/>
                  </a:lnTo>
                  <a:lnTo>
                    <a:pt x="163" y="45"/>
                  </a:lnTo>
                  <a:lnTo>
                    <a:pt x="159" y="51"/>
                  </a:lnTo>
                  <a:lnTo>
                    <a:pt x="148" y="63"/>
                  </a:lnTo>
                  <a:lnTo>
                    <a:pt x="139" y="77"/>
                  </a:lnTo>
                  <a:lnTo>
                    <a:pt x="133" y="85"/>
                  </a:lnTo>
                  <a:lnTo>
                    <a:pt x="131" y="87"/>
                  </a:lnTo>
                  <a:lnTo>
                    <a:pt x="129" y="88"/>
                  </a:lnTo>
                  <a:lnTo>
                    <a:pt x="126" y="88"/>
                  </a:lnTo>
                  <a:lnTo>
                    <a:pt x="119" y="86"/>
                  </a:lnTo>
                  <a:lnTo>
                    <a:pt x="116" y="78"/>
                  </a:lnTo>
                  <a:lnTo>
                    <a:pt x="117" y="65"/>
                  </a:lnTo>
                  <a:lnTo>
                    <a:pt x="116" y="50"/>
                  </a:lnTo>
                  <a:lnTo>
                    <a:pt x="107" y="37"/>
                  </a:lnTo>
                  <a:lnTo>
                    <a:pt x="96" y="32"/>
                  </a:lnTo>
                  <a:lnTo>
                    <a:pt x="83" y="26"/>
                  </a:lnTo>
                  <a:lnTo>
                    <a:pt x="65" y="20"/>
                  </a:lnTo>
                  <a:lnTo>
                    <a:pt x="47" y="14"/>
                  </a:lnTo>
                  <a:lnTo>
                    <a:pt x="29" y="9"/>
                  </a:lnTo>
                  <a:lnTo>
                    <a:pt x="15" y="4"/>
                  </a:lnTo>
                  <a:lnTo>
                    <a:pt x="4" y="2"/>
                  </a:lnTo>
                  <a:lnTo>
                    <a:pt x="0" y="0"/>
                  </a:lnTo>
                  <a:lnTo>
                    <a:pt x="1" y="5"/>
                  </a:lnTo>
                  <a:lnTo>
                    <a:pt x="4" y="18"/>
                  </a:lnTo>
                  <a:lnTo>
                    <a:pt x="12" y="34"/>
                  </a:lnTo>
                  <a:lnTo>
                    <a:pt x="22" y="50"/>
                  </a:lnTo>
                  <a:lnTo>
                    <a:pt x="34" y="59"/>
                  </a:lnTo>
                  <a:lnTo>
                    <a:pt x="40" y="55"/>
                  </a:lnTo>
                  <a:lnTo>
                    <a:pt x="44" y="47"/>
                  </a:lnTo>
                  <a:lnTo>
                    <a:pt x="56" y="42"/>
                  </a:lnTo>
                  <a:lnTo>
                    <a:pt x="70" y="51"/>
                  </a:lnTo>
                  <a:lnTo>
                    <a:pt x="80" y="76"/>
                  </a:lnTo>
                  <a:lnTo>
                    <a:pt x="86" y="103"/>
                  </a:lnTo>
                  <a:lnTo>
                    <a:pt x="89" y="120"/>
                  </a:lnTo>
                  <a:lnTo>
                    <a:pt x="89" y="143"/>
                  </a:lnTo>
                  <a:lnTo>
                    <a:pt x="90" y="174"/>
                  </a:lnTo>
                  <a:lnTo>
                    <a:pt x="95" y="203"/>
                  </a:lnTo>
                  <a:lnTo>
                    <a:pt x="105" y="221"/>
                  </a:lnTo>
                  <a:lnTo>
                    <a:pt x="119" y="225"/>
                  </a:lnTo>
                  <a:lnTo>
                    <a:pt x="132" y="218"/>
                  </a:lnTo>
                  <a:lnTo>
                    <a:pt x="142" y="201"/>
                  </a:lnTo>
                  <a:lnTo>
                    <a:pt x="148" y="175"/>
                  </a:lnTo>
                  <a:lnTo>
                    <a:pt x="151" y="156"/>
                  </a:lnTo>
                  <a:lnTo>
                    <a:pt x="154" y="143"/>
                  </a:lnTo>
                  <a:lnTo>
                    <a:pt x="156" y="132"/>
                  </a:lnTo>
                  <a:lnTo>
                    <a:pt x="159" y="122"/>
                  </a:lnTo>
                  <a:lnTo>
                    <a:pt x="166" y="83"/>
                  </a:lnTo>
                  <a:lnTo>
                    <a:pt x="168" y="83"/>
                  </a:lnTo>
                  <a:lnTo>
                    <a:pt x="172" y="83"/>
                  </a:lnTo>
                  <a:lnTo>
                    <a:pt x="177" y="86"/>
                  </a:lnTo>
                  <a:lnTo>
                    <a:pt x="178" y="91"/>
                  </a:lnTo>
                  <a:lnTo>
                    <a:pt x="180" y="92"/>
                  </a:lnTo>
                  <a:lnTo>
                    <a:pt x="181" y="94"/>
                  </a:lnTo>
                  <a:lnTo>
                    <a:pt x="186" y="98"/>
                  </a:lnTo>
                  <a:lnTo>
                    <a:pt x="190" y="102"/>
                  </a:lnTo>
                  <a:lnTo>
                    <a:pt x="186" y="112"/>
                  </a:lnTo>
                  <a:lnTo>
                    <a:pt x="180" y="127"/>
                  </a:lnTo>
                  <a:lnTo>
                    <a:pt x="175" y="142"/>
                  </a:lnTo>
                  <a:lnTo>
                    <a:pt x="174" y="154"/>
                  </a:lnTo>
                  <a:lnTo>
                    <a:pt x="174" y="166"/>
                  </a:lnTo>
                  <a:lnTo>
                    <a:pt x="175" y="177"/>
                  </a:lnTo>
                  <a:lnTo>
                    <a:pt x="177" y="184"/>
                  </a:lnTo>
                  <a:lnTo>
                    <a:pt x="177" y="186"/>
                  </a:lnTo>
                  <a:lnTo>
                    <a:pt x="178" y="179"/>
                  </a:lnTo>
                  <a:lnTo>
                    <a:pt x="181" y="163"/>
                  </a:lnTo>
                  <a:lnTo>
                    <a:pt x="184" y="143"/>
                  </a:lnTo>
                  <a:lnTo>
                    <a:pt x="190" y="128"/>
                  </a:lnTo>
                  <a:lnTo>
                    <a:pt x="193" y="123"/>
                  </a:lnTo>
                  <a:lnTo>
                    <a:pt x="196" y="119"/>
                  </a:lnTo>
                  <a:lnTo>
                    <a:pt x="200" y="116"/>
                  </a:lnTo>
                  <a:lnTo>
                    <a:pt x="203" y="113"/>
                  </a:lnTo>
                  <a:lnTo>
                    <a:pt x="208" y="117"/>
                  </a:lnTo>
                  <a:lnTo>
                    <a:pt x="212" y="120"/>
                  </a:lnTo>
                  <a:lnTo>
                    <a:pt x="214" y="122"/>
                  </a:lnTo>
                  <a:lnTo>
                    <a:pt x="215" y="123"/>
                  </a:lnTo>
                  <a:lnTo>
                    <a:pt x="422" y="290"/>
                  </a:lnTo>
                  <a:lnTo>
                    <a:pt x="425" y="291"/>
                  </a:lnTo>
                  <a:lnTo>
                    <a:pt x="431" y="295"/>
                  </a:lnTo>
                  <a:lnTo>
                    <a:pt x="432" y="300"/>
                  </a:lnTo>
                  <a:lnTo>
                    <a:pt x="426" y="305"/>
                  </a:lnTo>
                  <a:lnTo>
                    <a:pt x="419" y="308"/>
                  </a:lnTo>
                  <a:lnTo>
                    <a:pt x="411" y="311"/>
                  </a:lnTo>
                  <a:lnTo>
                    <a:pt x="404" y="316"/>
                  </a:lnTo>
                  <a:lnTo>
                    <a:pt x="397" y="320"/>
                  </a:lnTo>
                  <a:lnTo>
                    <a:pt x="392" y="324"/>
                  </a:lnTo>
                  <a:lnTo>
                    <a:pt x="389" y="326"/>
                  </a:lnTo>
                  <a:lnTo>
                    <a:pt x="391" y="327"/>
                  </a:lnTo>
                  <a:lnTo>
                    <a:pt x="395" y="326"/>
                  </a:lnTo>
                  <a:lnTo>
                    <a:pt x="403" y="324"/>
                  </a:lnTo>
                  <a:lnTo>
                    <a:pt x="411" y="322"/>
                  </a:lnTo>
                  <a:lnTo>
                    <a:pt x="420" y="320"/>
                  </a:lnTo>
                  <a:lnTo>
                    <a:pt x="428" y="317"/>
                  </a:lnTo>
                  <a:lnTo>
                    <a:pt x="435" y="315"/>
                  </a:lnTo>
                  <a:lnTo>
                    <a:pt x="441" y="314"/>
                  </a:lnTo>
                  <a:lnTo>
                    <a:pt x="444" y="313"/>
                  </a:lnTo>
                  <a:lnTo>
                    <a:pt x="446" y="313"/>
                  </a:lnTo>
                  <a:lnTo>
                    <a:pt x="449" y="314"/>
                  </a:lnTo>
                  <a:lnTo>
                    <a:pt x="456" y="316"/>
                  </a:lnTo>
                  <a:lnTo>
                    <a:pt x="462" y="320"/>
                  </a:lnTo>
                  <a:lnTo>
                    <a:pt x="462" y="326"/>
                  </a:lnTo>
                  <a:lnTo>
                    <a:pt x="459" y="331"/>
                  </a:lnTo>
                  <a:lnTo>
                    <a:pt x="461" y="332"/>
                  </a:lnTo>
                  <a:lnTo>
                    <a:pt x="465" y="332"/>
                  </a:lnTo>
                  <a:lnTo>
                    <a:pt x="477" y="329"/>
                  </a:lnTo>
                  <a:lnTo>
                    <a:pt x="490" y="329"/>
                  </a:lnTo>
                  <a:lnTo>
                    <a:pt x="501" y="335"/>
                  </a:lnTo>
                  <a:lnTo>
                    <a:pt x="508" y="342"/>
                  </a:lnTo>
                  <a:lnTo>
                    <a:pt x="510" y="346"/>
                  </a:lnTo>
                  <a:lnTo>
                    <a:pt x="673" y="457"/>
                  </a:lnTo>
                  <a:lnTo>
                    <a:pt x="678" y="448"/>
                  </a:lnTo>
                  <a:lnTo>
                    <a:pt x="672" y="444"/>
                  </a:lnTo>
                  <a:lnTo>
                    <a:pt x="655" y="434"/>
                  </a:lnTo>
                  <a:lnTo>
                    <a:pt x="633" y="419"/>
                  </a:lnTo>
                  <a:lnTo>
                    <a:pt x="608" y="402"/>
                  </a:lnTo>
                  <a:lnTo>
                    <a:pt x="581" y="384"/>
                  </a:lnTo>
                  <a:lnTo>
                    <a:pt x="557" y="367"/>
                  </a:lnTo>
                  <a:lnTo>
                    <a:pt x="538" y="355"/>
                  </a:lnTo>
                  <a:lnTo>
                    <a:pt x="527" y="346"/>
                  </a:lnTo>
                  <a:close/>
                </a:path>
              </a:pathLst>
            </a:custGeom>
            <a:solidFill>
              <a:srgbClr val="FFFFFF"/>
            </a:solidFill>
            <a:ln w="9525">
              <a:solidFill>
                <a:srgbClr val="FF0000"/>
              </a:solidFill>
              <a:round/>
              <a:headEnd/>
              <a:tailEnd/>
            </a:ln>
          </p:spPr>
          <p:txBody>
            <a:bodyPr/>
            <a:lstStyle/>
            <a:p>
              <a:endParaRPr lang="de-CH"/>
            </a:p>
          </p:txBody>
        </p:sp>
        <p:sp>
          <p:nvSpPr>
            <p:cNvPr id="84160" name="Freeform 135"/>
            <p:cNvSpPr>
              <a:spLocks/>
            </p:cNvSpPr>
            <p:nvPr/>
          </p:nvSpPr>
          <p:spPr bwMode="auto">
            <a:xfrm>
              <a:off x="1761" y="3385"/>
              <a:ext cx="80" cy="94"/>
            </a:xfrm>
            <a:custGeom>
              <a:avLst/>
              <a:gdLst>
                <a:gd name="T0" fmla="*/ 0 w 240"/>
                <a:gd name="T1" fmla="*/ 0 h 281"/>
                <a:gd name="T2" fmla="*/ 0 w 240"/>
                <a:gd name="T3" fmla="*/ 0 h 281"/>
                <a:gd name="T4" fmla="*/ 0 w 240"/>
                <a:gd name="T5" fmla="*/ 0 h 281"/>
                <a:gd name="T6" fmla="*/ 0 w 240"/>
                <a:gd name="T7" fmla="*/ 0 h 281"/>
                <a:gd name="T8" fmla="*/ 0 w 240"/>
                <a:gd name="T9" fmla="*/ 0 h 281"/>
                <a:gd name="T10" fmla="*/ 0 w 240"/>
                <a:gd name="T11" fmla="*/ 0 h 281"/>
                <a:gd name="T12" fmla="*/ 0 w 240"/>
                <a:gd name="T13" fmla="*/ 0 h 281"/>
                <a:gd name="T14" fmla="*/ 0 w 240"/>
                <a:gd name="T15" fmla="*/ 0 h 281"/>
                <a:gd name="T16" fmla="*/ 0 w 240"/>
                <a:gd name="T17" fmla="*/ 0 h 281"/>
                <a:gd name="T18" fmla="*/ 0 w 240"/>
                <a:gd name="T19" fmla="*/ 0 h 281"/>
                <a:gd name="T20" fmla="*/ 0 w 240"/>
                <a:gd name="T21" fmla="*/ 0 h 281"/>
                <a:gd name="T22" fmla="*/ 0 w 240"/>
                <a:gd name="T23" fmla="*/ 0 h 281"/>
                <a:gd name="T24" fmla="*/ 0 w 240"/>
                <a:gd name="T25" fmla="*/ 0 h 281"/>
                <a:gd name="T26" fmla="*/ 0 w 240"/>
                <a:gd name="T27" fmla="*/ 0 h 281"/>
                <a:gd name="T28" fmla="*/ 0 w 240"/>
                <a:gd name="T29" fmla="*/ 0 h 281"/>
                <a:gd name="T30" fmla="*/ 0 w 240"/>
                <a:gd name="T31" fmla="*/ 0 h 281"/>
                <a:gd name="T32" fmla="*/ 0 w 240"/>
                <a:gd name="T33" fmla="*/ 0 h 281"/>
                <a:gd name="T34" fmla="*/ 0 w 240"/>
                <a:gd name="T35" fmla="*/ 0 h 281"/>
                <a:gd name="T36" fmla="*/ 0 w 240"/>
                <a:gd name="T37" fmla="*/ 0 h 281"/>
                <a:gd name="T38" fmla="*/ 0 w 240"/>
                <a:gd name="T39" fmla="*/ 0 h 281"/>
                <a:gd name="T40" fmla="*/ 0 w 240"/>
                <a:gd name="T41" fmla="*/ 0 h 281"/>
                <a:gd name="T42" fmla="*/ 0 w 240"/>
                <a:gd name="T43" fmla="*/ 0 h 281"/>
                <a:gd name="T44" fmla="*/ 0 w 240"/>
                <a:gd name="T45" fmla="*/ 0 h 281"/>
                <a:gd name="T46" fmla="*/ 0 w 240"/>
                <a:gd name="T47" fmla="*/ 0 h 281"/>
                <a:gd name="T48" fmla="*/ 0 w 240"/>
                <a:gd name="T49" fmla="*/ 0 h 281"/>
                <a:gd name="T50" fmla="*/ 0 w 240"/>
                <a:gd name="T51" fmla="*/ 0 h 281"/>
                <a:gd name="T52" fmla="*/ 0 w 240"/>
                <a:gd name="T53" fmla="*/ 0 h 281"/>
                <a:gd name="T54" fmla="*/ 0 w 240"/>
                <a:gd name="T55" fmla="*/ 0 h 281"/>
                <a:gd name="T56" fmla="*/ 0 w 240"/>
                <a:gd name="T57" fmla="*/ 0 h 281"/>
                <a:gd name="T58" fmla="*/ 0 w 240"/>
                <a:gd name="T59" fmla="*/ 0 h 281"/>
                <a:gd name="T60" fmla="*/ 0 w 240"/>
                <a:gd name="T61" fmla="*/ 0 h 281"/>
                <a:gd name="T62" fmla="*/ 0 w 240"/>
                <a:gd name="T63" fmla="*/ 0 h 281"/>
                <a:gd name="T64" fmla="*/ 0 w 240"/>
                <a:gd name="T65" fmla="*/ 0 h 281"/>
                <a:gd name="T66" fmla="*/ 0 w 240"/>
                <a:gd name="T67" fmla="*/ 0 h 281"/>
                <a:gd name="T68" fmla="*/ 0 w 240"/>
                <a:gd name="T69" fmla="*/ 0 h 281"/>
                <a:gd name="T70" fmla="*/ 0 w 240"/>
                <a:gd name="T71" fmla="*/ 0 h 281"/>
                <a:gd name="T72" fmla="*/ 0 w 240"/>
                <a:gd name="T73" fmla="*/ 0 h 281"/>
                <a:gd name="T74" fmla="*/ 0 w 240"/>
                <a:gd name="T75" fmla="*/ 0 h 281"/>
                <a:gd name="T76" fmla="*/ 0 w 240"/>
                <a:gd name="T77" fmla="*/ 0 h 281"/>
                <a:gd name="T78" fmla="*/ 0 w 240"/>
                <a:gd name="T79" fmla="*/ 0 h 281"/>
                <a:gd name="T80" fmla="*/ 0 w 240"/>
                <a:gd name="T81" fmla="*/ 0 h 281"/>
                <a:gd name="T82" fmla="*/ 0 w 240"/>
                <a:gd name="T83" fmla="*/ 0 h 281"/>
                <a:gd name="T84" fmla="*/ 0 w 240"/>
                <a:gd name="T85" fmla="*/ 0 h 2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0"/>
                <a:gd name="T130" fmla="*/ 0 h 281"/>
                <a:gd name="T131" fmla="*/ 240 w 240"/>
                <a:gd name="T132" fmla="*/ 281 h 28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0" h="281">
                  <a:moveTo>
                    <a:pt x="229" y="58"/>
                  </a:moveTo>
                  <a:lnTo>
                    <a:pt x="232" y="40"/>
                  </a:lnTo>
                  <a:lnTo>
                    <a:pt x="235" y="21"/>
                  </a:lnTo>
                  <a:lnTo>
                    <a:pt x="238" y="6"/>
                  </a:lnTo>
                  <a:lnTo>
                    <a:pt x="240" y="0"/>
                  </a:lnTo>
                  <a:lnTo>
                    <a:pt x="235" y="8"/>
                  </a:lnTo>
                  <a:lnTo>
                    <a:pt x="222" y="26"/>
                  </a:lnTo>
                  <a:lnTo>
                    <a:pt x="203" y="53"/>
                  </a:lnTo>
                  <a:lnTo>
                    <a:pt x="182" y="84"/>
                  </a:lnTo>
                  <a:lnTo>
                    <a:pt x="160" y="117"/>
                  </a:lnTo>
                  <a:lnTo>
                    <a:pt x="140" y="144"/>
                  </a:lnTo>
                  <a:lnTo>
                    <a:pt x="125" y="166"/>
                  </a:lnTo>
                  <a:lnTo>
                    <a:pt x="119" y="176"/>
                  </a:lnTo>
                  <a:lnTo>
                    <a:pt x="118" y="182"/>
                  </a:lnTo>
                  <a:lnTo>
                    <a:pt x="121" y="182"/>
                  </a:lnTo>
                  <a:lnTo>
                    <a:pt x="128" y="179"/>
                  </a:lnTo>
                  <a:lnTo>
                    <a:pt x="143" y="167"/>
                  </a:lnTo>
                  <a:lnTo>
                    <a:pt x="152" y="159"/>
                  </a:lnTo>
                  <a:lnTo>
                    <a:pt x="164" y="146"/>
                  </a:lnTo>
                  <a:lnTo>
                    <a:pt x="176" y="132"/>
                  </a:lnTo>
                  <a:lnTo>
                    <a:pt x="189" y="115"/>
                  </a:lnTo>
                  <a:lnTo>
                    <a:pt x="201" y="101"/>
                  </a:lnTo>
                  <a:lnTo>
                    <a:pt x="212" y="87"/>
                  </a:lnTo>
                  <a:lnTo>
                    <a:pt x="220" y="76"/>
                  </a:lnTo>
                  <a:lnTo>
                    <a:pt x="226" y="68"/>
                  </a:lnTo>
                  <a:lnTo>
                    <a:pt x="220" y="86"/>
                  </a:lnTo>
                  <a:lnTo>
                    <a:pt x="215" y="107"/>
                  </a:lnTo>
                  <a:lnTo>
                    <a:pt x="207" y="129"/>
                  </a:lnTo>
                  <a:lnTo>
                    <a:pt x="200" y="150"/>
                  </a:lnTo>
                  <a:lnTo>
                    <a:pt x="189" y="171"/>
                  </a:lnTo>
                  <a:lnTo>
                    <a:pt x="180" y="182"/>
                  </a:lnTo>
                  <a:lnTo>
                    <a:pt x="171" y="186"/>
                  </a:lnTo>
                  <a:lnTo>
                    <a:pt x="164" y="189"/>
                  </a:lnTo>
                  <a:lnTo>
                    <a:pt x="158" y="191"/>
                  </a:lnTo>
                  <a:lnTo>
                    <a:pt x="146" y="195"/>
                  </a:lnTo>
                  <a:lnTo>
                    <a:pt x="131" y="198"/>
                  </a:lnTo>
                  <a:lnTo>
                    <a:pt x="113" y="202"/>
                  </a:lnTo>
                  <a:lnTo>
                    <a:pt x="97" y="207"/>
                  </a:lnTo>
                  <a:lnTo>
                    <a:pt x="82" y="212"/>
                  </a:lnTo>
                  <a:lnTo>
                    <a:pt x="72" y="216"/>
                  </a:lnTo>
                  <a:lnTo>
                    <a:pt x="66" y="220"/>
                  </a:lnTo>
                  <a:lnTo>
                    <a:pt x="66" y="222"/>
                  </a:lnTo>
                  <a:lnTo>
                    <a:pt x="70" y="223"/>
                  </a:lnTo>
                  <a:lnTo>
                    <a:pt x="78" y="224"/>
                  </a:lnTo>
                  <a:lnTo>
                    <a:pt x="88" y="224"/>
                  </a:lnTo>
                  <a:lnTo>
                    <a:pt x="102" y="223"/>
                  </a:lnTo>
                  <a:lnTo>
                    <a:pt x="116" y="222"/>
                  </a:lnTo>
                  <a:lnTo>
                    <a:pt x="134" y="221"/>
                  </a:lnTo>
                  <a:lnTo>
                    <a:pt x="152" y="220"/>
                  </a:lnTo>
                  <a:lnTo>
                    <a:pt x="167" y="220"/>
                  </a:lnTo>
                  <a:lnTo>
                    <a:pt x="173" y="222"/>
                  </a:lnTo>
                  <a:lnTo>
                    <a:pt x="171" y="227"/>
                  </a:lnTo>
                  <a:lnTo>
                    <a:pt x="164" y="233"/>
                  </a:lnTo>
                  <a:lnTo>
                    <a:pt x="154" y="241"/>
                  </a:lnTo>
                  <a:lnTo>
                    <a:pt x="139" y="248"/>
                  </a:lnTo>
                  <a:lnTo>
                    <a:pt x="124" y="254"/>
                  </a:lnTo>
                  <a:lnTo>
                    <a:pt x="108" y="259"/>
                  </a:lnTo>
                  <a:lnTo>
                    <a:pt x="90" y="263"/>
                  </a:lnTo>
                  <a:lnTo>
                    <a:pt x="69" y="265"/>
                  </a:lnTo>
                  <a:lnTo>
                    <a:pt x="47" y="269"/>
                  </a:lnTo>
                  <a:lnTo>
                    <a:pt x="27" y="272"/>
                  </a:lnTo>
                  <a:lnTo>
                    <a:pt x="11" y="275"/>
                  </a:lnTo>
                  <a:lnTo>
                    <a:pt x="2" y="277"/>
                  </a:lnTo>
                  <a:lnTo>
                    <a:pt x="0" y="279"/>
                  </a:lnTo>
                  <a:lnTo>
                    <a:pt x="9" y="280"/>
                  </a:lnTo>
                  <a:lnTo>
                    <a:pt x="26" y="281"/>
                  </a:lnTo>
                  <a:lnTo>
                    <a:pt x="44" y="281"/>
                  </a:lnTo>
                  <a:lnTo>
                    <a:pt x="61" y="281"/>
                  </a:lnTo>
                  <a:lnTo>
                    <a:pt x="79" y="280"/>
                  </a:lnTo>
                  <a:lnTo>
                    <a:pt x="96" y="280"/>
                  </a:lnTo>
                  <a:lnTo>
                    <a:pt x="112" y="279"/>
                  </a:lnTo>
                  <a:lnTo>
                    <a:pt x="125" y="279"/>
                  </a:lnTo>
                  <a:lnTo>
                    <a:pt x="139" y="278"/>
                  </a:lnTo>
                  <a:lnTo>
                    <a:pt x="151" y="277"/>
                  </a:lnTo>
                  <a:lnTo>
                    <a:pt x="163" y="274"/>
                  </a:lnTo>
                  <a:lnTo>
                    <a:pt x="174" y="272"/>
                  </a:lnTo>
                  <a:lnTo>
                    <a:pt x="185" y="268"/>
                  </a:lnTo>
                  <a:lnTo>
                    <a:pt x="194" y="264"/>
                  </a:lnTo>
                  <a:lnTo>
                    <a:pt x="201" y="262"/>
                  </a:lnTo>
                  <a:lnTo>
                    <a:pt x="207" y="260"/>
                  </a:lnTo>
                  <a:lnTo>
                    <a:pt x="209" y="259"/>
                  </a:lnTo>
                  <a:lnTo>
                    <a:pt x="231" y="55"/>
                  </a:lnTo>
                  <a:lnTo>
                    <a:pt x="231" y="56"/>
                  </a:lnTo>
                  <a:lnTo>
                    <a:pt x="229" y="57"/>
                  </a:lnTo>
                  <a:lnTo>
                    <a:pt x="229" y="58"/>
                  </a:lnTo>
                  <a:close/>
                </a:path>
              </a:pathLst>
            </a:custGeom>
            <a:solidFill>
              <a:srgbClr val="FFFFFF"/>
            </a:solidFill>
            <a:ln w="9525">
              <a:solidFill>
                <a:srgbClr val="FF0000"/>
              </a:solidFill>
              <a:round/>
              <a:headEnd/>
              <a:tailEnd/>
            </a:ln>
          </p:spPr>
          <p:txBody>
            <a:bodyPr/>
            <a:lstStyle/>
            <a:p>
              <a:endParaRPr lang="de-CH"/>
            </a:p>
          </p:txBody>
        </p:sp>
        <p:sp>
          <p:nvSpPr>
            <p:cNvPr id="84161" name="Freeform 136"/>
            <p:cNvSpPr>
              <a:spLocks/>
            </p:cNvSpPr>
            <p:nvPr/>
          </p:nvSpPr>
          <p:spPr bwMode="auto">
            <a:xfrm>
              <a:off x="1789" y="3676"/>
              <a:ext cx="25" cy="49"/>
            </a:xfrm>
            <a:custGeom>
              <a:avLst/>
              <a:gdLst>
                <a:gd name="T0" fmla="*/ 0 w 77"/>
                <a:gd name="T1" fmla="*/ 0 h 147"/>
                <a:gd name="T2" fmla="*/ 0 w 77"/>
                <a:gd name="T3" fmla="*/ 0 h 147"/>
                <a:gd name="T4" fmla="*/ 0 w 77"/>
                <a:gd name="T5" fmla="*/ 0 h 147"/>
                <a:gd name="T6" fmla="*/ 0 w 77"/>
                <a:gd name="T7" fmla="*/ 0 h 147"/>
                <a:gd name="T8" fmla="*/ 0 w 77"/>
                <a:gd name="T9" fmla="*/ 0 h 147"/>
                <a:gd name="T10" fmla="*/ 0 w 77"/>
                <a:gd name="T11" fmla="*/ 0 h 147"/>
                <a:gd name="T12" fmla="*/ 0 w 77"/>
                <a:gd name="T13" fmla="*/ 0 h 147"/>
                <a:gd name="T14" fmla="*/ 0 w 77"/>
                <a:gd name="T15" fmla="*/ 0 h 147"/>
                <a:gd name="T16" fmla="*/ 0 w 77"/>
                <a:gd name="T17" fmla="*/ 0 h 147"/>
                <a:gd name="T18" fmla="*/ 0 w 77"/>
                <a:gd name="T19" fmla="*/ 0 h 147"/>
                <a:gd name="T20" fmla="*/ 0 w 77"/>
                <a:gd name="T21" fmla="*/ 0 h 147"/>
                <a:gd name="T22" fmla="*/ 0 w 77"/>
                <a:gd name="T23" fmla="*/ 0 h 147"/>
                <a:gd name="T24" fmla="*/ 0 w 77"/>
                <a:gd name="T25" fmla="*/ 0 h 147"/>
                <a:gd name="T26" fmla="*/ 0 w 77"/>
                <a:gd name="T27" fmla="*/ 0 h 147"/>
                <a:gd name="T28" fmla="*/ 0 w 77"/>
                <a:gd name="T29" fmla="*/ 0 h 147"/>
                <a:gd name="T30" fmla="*/ 0 w 77"/>
                <a:gd name="T31" fmla="*/ 0 h 147"/>
                <a:gd name="T32" fmla="*/ 0 w 77"/>
                <a:gd name="T33" fmla="*/ 0 h 147"/>
                <a:gd name="T34" fmla="*/ 0 w 77"/>
                <a:gd name="T35" fmla="*/ 0 h 147"/>
                <a:gd name="T36" fmla="*/ 0 w 77"/>
                <a:gd name="T37" fmla="*/ 0 h 147"/>
                <a:gd name="T38" fmla="*/ 0 w 77"/>
                <a:gd name="T39" fmla="*/ 0 h 147"/>
                <a:gd name="T40" fmla="*/ 0 w 77"/>
                <a:gd name="T41" fmla="*/ 0 h 147"/>
                <a:gd name="T42" fmla="*/ 0 w 77"/>
                <a:gd name="T43" fmla="*/ 0 h 147"/>
                <a:gd name="T44" fmla="*/ 0 w 77"/>
                <a:gd name="T45" fmla="*/ 0 h 147"/>
                <a:gd name="T46" fmla="*/ 0 w 77"/>
                <a:gd name="T47" fmla="*/ 0 h 147"/>
                <a:gd name="T48" fmla="*/ 0 w 77"/>
                <a:gd name="T49" fmla="*/ 0 h 147"/>
                <a:gd name="T50" fmla="*/ 0 w 77"/>
                <a:gd name="T51" fmla="*/ 0 h 147"/>
                <a:gd name="T52" fmla="*/ 0 w 77"/>
                <a:gd name="T53" fmla="*/ 0 h 147"/>
                <a:gd name="T54" fmla="*/ 0 w 77"/>
                <a:gd name="T55" fmla="*/ 0 h 147"/>
                <a:gd name="T56" fmla="*/ 0 w 77"/>
                <a:gd name="T57" fmla="*/ 0 h 14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7"/>
                <a:gd name="T88" fmla="*/ 0 h 147"/>
                <a:gd name="T89" fmla="*/ 77 w 77"/>
                <a:gd name="T90" fmla="*/ 147 h 14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7" h="147">
                  <a:moveTo>
                    <a:pt x="53" y="54"/>
                  </a:moveTo>
                  <a:lnTo>
                    <a:pt x="58" y="62"/>
                  </a:lnTo>
                  <a:lnTo>
                    <a:pt x="68" y="85"/>
                  </a:lnTo>
                  <a:lnTo>
                    <a:pt x="77" y="109"/>
                  </a:lnTo>
                  <a:lnTo>
                    <a:pt x="74" y="130"/>
                  </a:lnTo>
                  <a:lnTo>
                    <a:pt x="68" y="137"/>
                  </a:lnTo>
                  <a:lnTo>
                    <a:pt x="62" y="142"/>
                  </a:lnTo>
                  <a:lnTo>
                    <a:pt x="56" y="145"/>
                  </a:lnTo>
                  <a:lnTo>
                    <a:pt x="50" y="147"/>
                  </a:lnTo>
                  <a:lnTo>
                    <a:pt x="43" y="145"/>
                  </a:lnTo>
                  <a:lnTo>
                    <a:pt x="37" y="143"/>
                  </a:lnTo>
                  <a:lnTo>
                    <a:pt x="31" y="138"/>
                  </a:lnTo>
                  <a:lnTo>
                    <a:pt x="25" y="132"/>
                  </a:lnTo>
                  <a:lnTo>
                    <a:pt x="18" y="123"/>
                  </a:lnTo>
                  <a:lnTo>
                    <a:pt x="10" y="112"/>
                  </a:lnTo>
                  <a:lnTo>
                    <a:pt x="4" y="96"/>
                  </a:lnTo>
                  <a:lnTo>
                    <a:pt x="0" y="68"/>
                  </a:lnTo>
                  <a:lnTo>
                    <a:pt x="0" y="47"/>
                  </a:lnTo>
                  <a:lnTo>
                    <a:pt x="4" y="31"/>
                  </a:lnTo>
                  <a:lnTo>
                    <a:pt x="9" y="20"/>
                  </a:lnTo>
                  <a:lnTo>
                    <a:pt x="10" y="13"/>
                  </a:lnTo>
                  <a:lnTo>
                    <a:pt x="12" y="6"/>
                  </a:lnTo>
                  <a:lnTo>
                    <a:pt x="16" y="2"/>
                  </a:lnTo>
                  <a:lnTo>
                    <a:pt x="24" y="0"/>
                  </a:lnTo>
                  <a:lnTo>
                    <a:pt x="32" y="8"/>
                  </a:lnTo>
                  <a:lnTo>
                    <a:pt x="40" y="19"/>
                  </a:lnTo>
                  <a:lnTo>
                    <a:pt x="46" y="30"/>
                  </a:lnTo>
                  <a:lnTo>
                    <a:pt x="49" y="40"/>
                  </a:lnTo>
                  <a:lnTo>
                    <a:pt x="53" y="54"/>
                  </a:lnTo>
                  <a:close/>
                </a:path>
              </a:pathLst>
            </a:custGeom>
            <a:solidFill>
              <a:srgbClr val="FFFFFF"/>
            </a:solidFill>
            <a:ln w="9525">
              <a:solidFill>
                <a:srgbClr val="FF0000"/>
              </a:solidFill>
              <a:round/>
              <a:headEnd/>
              <a:tailEnd/>
            </a:ln>
          </p:spPr>
          <p:txBody>
            <a:bodyPr/>
            <a:lstStyle/>
            <a:p>
              <a:endParaRPr lang="de-CH"/>
            </a:p>
          </p:txBody>
        </p:sp>
        <p:sp>
          <p:nvSpPr>
            <p:cNvPr id="84162" name="Freeform 137"/>
            <p:cNvSpPr>
              <a:spLocks/>
            </p:cNvSpPr>
            <p:nvPr/>
          </p:nvSpPr>
          <p:spPr bwMode="auto">
            <a:xfrm>
              <a:off x="1707" y="3681"/>
              <a:ext cx="35" cy="27"/>
            </a:xfrm>
            <a:custGeom>
              <a:avLst/>
              <a:gdLst>
                <a:gd name="T0" fmla="*/ 0 w 105"/>
                <a:gd name="T1" fmla="*/ 0 h 82"/>
                <a:gd name="T2" fmla="*/ 0 w 105"/>
                <a:gd name="T3" fmla="*/ 0 h 82"/>
                <a:gd name="T4" fmla="*/ 0 w 105"/>
                <a:gd name="T5" fmla="*/ 0 h 82"/>
                <a:gd name="T6" fmla="*/ 0 w 105"/>
                <a:gd name="T7" fmla="*/ 0 h 82"/>
                <a:gd name="T8" fmla="*/ 0 w 105"/>
                <a:gd name="T9" fmla="*/ 0 h 82"/>
                <a:gd name="T10" fmla="*/ 0 w 105"/>
                <a:gd name="T11" fmla="*/ 0 h 82"/>
                <a:gd name="T12" fmla="*/ 0 w 105"/>
                <a:gd name="T13" fmla="*/ 0 h 82"/>
                <a:gd name="T14" fmla="*/ 0 w 105"/>
                <a:gd name="T15" fmla="*/ 0 h 82"/>
                <a:gd name="T16" fmla="*/ 0 w 105"/>
                <a:gd name="T17" fmla="*/ 0 h 82"/>
                <a:gd name="T18" fmla="*/ 0 w 105"/>
                <a:gd name="T19" fmla="*/ 0 h 82"/>
                <a:gd name="T20" fmla="*/ 0 w 105"/>
                <a:gd name="T21" fmla="*/ 0 h 82"/>
                <a:gd name="T22" fmla="*/ 0 w 105"/>
                <a:gd name="T23" fmla="*/ 0 h 82"/>
                <a:gd name="T24" fmla="*/ 0 w 105"/>
                <a:gd name="T25" fmla="*/ 0 h 82"/>
                <a:gd name="T26" fmla="*/ 0 w 105"/>
                <a:gd name="T27" fmla="*/ 0 h 82"/>
                <a:gd name="T28" fmla="*/ 0 w 105"/>
                <a:gd name="T29" fmla="*/ 0 h 82"/>
                <a:gd name="T30" fmla="*/ 0 w 105"/>
                <a:gd name="T31" fmla="*/ 0 h 82"/>
                <a:gd name="T32" fmla="*/ 0 w 105"/>
                <a:gd name="T33" fmla="*/ 0 h 82"/>
                <a:gd name="T34" fmla="*/ 0 w 105"/>
                <a:gd name="T35" fmla="*/ 0 h 82"/>
                <a:gd name="T36" fmla="*/ 0 w 105"/>
                <a:gd name="T37" fmla="*/ 0 h 82"/>
                <a:gd name="T38" fmla="*/ 0 w 105"/>
                <a:gd name="T39" fmla="*/ 0 h 82"/>
                <a:gd name="T40" fmla="*/ 0 w 105"/>
                <a:gd name="T41" fmla="*/ 0 h 82"/>
                <a:gd name="T42" fmla="*/ 0 w 105"/>
                <a:gd name="T43" fmla="*/ 0 h 82"/>
                <a:gd name="T44" fmla="*/ 0 w 105"/>
                <a:gd name="T45" fmla="*/ 0 h 82"/>
                <a:gd name="T46" fmla="*/ 0 w 105"/>
                <a:gd name="T47" fmla="*/ 0 h 82"/>
                <a:gd name="T48" fmla="*/ 0 w 105"/>
                <a:gd name="T49" fmla="*/ 0 h 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5"/>
                <a:gd name="T76" fmla="*/ 0 h 82"/>
                <a:gd name="T77" fmla="*/ 105 w 105"/>
                <a:gd name="T78" fmla="*/ 82 h 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5" h="82">
                  <a:moveTo>
                    <a:pt x="100" y="0"/>
                  </a:moveTo>
                  <a:lnTo>
                    <a:pt x="96" y="3"/>
                  </a:lnTo>
                  <a:lnTo>
                    <a:pt x="85" y="10"/>
                  </a:lnTo>
                  <a:lnTo>
                    <a:pt x="73" y="20"/>
                  </a:lnTo>
                  <a:lnTo>
                    <a:pt x="58" y="31"/>
                  </a:lnTo>
                  <a:lnTo>
                    <a:pt x="45" y="43"/>
                  </a:lnTo>
                  <a:lnTo>
                    <a:pt x="32" y="52"/>
                  </a:lnTo>
                  <a:lnTo>
                    <a:pt x="21" y="60"/>
                  </a:lnTo>
                  <a:lnTo>
                    <a:pt x="15" y="64"/>
                  </a:lnTo>
                  <a:lnTo>
                    <a:pt x="9" y="67"/>
                  </a:lnTo>
                  <a:lnTo>
                    <a:pt x="3" y="70"/>
                  </a:lnTo>
                  <a:lnTo>
                    <a:pt x="0" y="74"/>
                  </a:lnTo>
                  <a:lnTo>
                    <a:pt x="2" y="77"/>
                  </a:lnTo>
                  <a:lnTo>
                    <a:pt x="9" y="80"/>
                  </a:lnTo>
                  <a:lnTo>
                    <a:pt x="20" y="81"/>
                  </a:lnTo>
                  <a:lnTo>
                    <a:pt x="30" y="82"/>
                  </a:lnTo>
                  <a:lnTo>
                    <a:pt x="38" y="82"/>
                  </a:lnTo>
                  <a:lnTo>
                    <a:pt x="44" y="78"/>
                  </a:lnTo>
                  <a:lnTo>
                    <a:pt x="52" y="69"/>
                  </a:lnTo>
                  <a:lnTo>
                    <a:pt x="66" y="55"/>
                  </a:lnTo>
                  <a:lnTo>
                    <a:pt x="79" y="39"/>
                  </a:lnTo>
                  <a:lnTo>
                    <a:pt x="91" y="24"/>
                  </a:lnTo>
                  <a:lnTo>
                    <a:pt x="100" y="12"/>
                  </a:lnTo>
                  <a:lnTo>
                    <a:pt x="105" y="3"/>
                  </a:lnTo>
                  <a:lnTo>
                    <a:pt x="100" y="0"/>
                  </a:lnTo>
                  <a:close/>
                </a:path>
              </a:pathLst>
            </a:custGeom>
            <a:solidFill>
              <a:srgbClr val="FFFFFF"/>
            </a:solidFill>
            <a:ln w="9525">
              <a:solidFill>
                <a:srgbClr val="FF0000"/>
              </a:solidFill>
              <a:round/>
              <a:headEnd/>
              <a:tailEnd/>
            </a:ln>
          </p:spPr>
          <p:txBody>
            <a:bodyPr/>
            <a:lstStyle/>
            <a:p>
              <a:endParaRPr lang="de-CH"/>
            </a:p>
          </p:txBody>
        </p:sp>
        <p:sp>
          <p:nvSpPr>
            <p:cNvPr id="84163" name="Freeform 138"/>
            <p:cNvSpPr>
              <a:spLocks/>
            </p:cNvSpPr>
            <p:nvPr/>
          </p:nvSpPr>
          <p:spPr bwMode="auto">
            <a:xfrm>
              <a:off x="1694" y="3713"/>
              <a:ext cx="23" cy="8"/>
            </a:xfrm>
            <a:custGeom>
              <a:avLst/>
              <a:gdLst>
                <a:gd name="T0" fmla="*/ 0 w 69"/>
                <a:gd name="T1" fmla="*/ 0 h 25"/>
                <a:gd name="T2" fmla="*/ 0 w 69"/>
                <a:gd name="T3" fmla="*/ 0 h 25"/>
                <a:gd name="T4" fmla="*/ 0 w 69"/>
                <a:gd name="T5" fmla="*/ 0 h 25"/>
                <a:gd name="T6" fmla="*/ 0 w 69"/>
                <a:gd name="T7" fmla="*/ 0 h 25"/>
                <a:gd name="T8" fmla="*/ 0 w 69"/>
                <a:gd name="T9" fmla="*/ 0 h 25"/>
                <a:gd name="T10" fmla="*/ 0 w 69"/>
                <a:gd name="T11" fmla="*/ 0 h 25"/>
                <a:gd name="T12" fmla="*/ 0 w 69"/>
                <a:gd name="T13" fmla="*/ 0 h 25"/>
                <a:gd name="T14" fmla="*/ 0 w 69"/>
                <a:gd name="T15" fmla="*/ 0 h 25"/>
                <a:gd name="T16" fmla="*/ 0 w 69"/>
                <a:gd name="T17" fmla="*/ 0 h 25"/>
                <a:gd name="T18" fmla="*/ 0 w 69"/>
                <a:gd name="T19" fmla="*/ 0 h 25"/>
                <a:gd name="T20" fmla="*/ 0 w 69"/>
                <a:gd name="T21" fmla="*/ 0 h 25"/>
                <a:gd name="T22" fmla="*/ 0 w 69"/>
                <a:gd name="T23" fmla="*/ 0 h 25"/>
                <a:gd name="T24" fmla="*/ 0 w 69"/>
                <a:gd name="T25" fmla="*/ 0 h 25"/>
                <a:gd name="T26" fmla="*/ 0 w 69"/>
                <a:gd name="T27" fmla="*/ 0 h 25"/>
                <a:gd name="T28" fmla="*/ 0 w 69"/>
                <a:gd name="T29" fmla="*/ 0 h 25"/>
                <a:gd name="T30" fmla="*/ 0 w 69"/>
                <a:gd name="T31" fmla="*/ 0 h 25"/>
                <a:gd name="T32" fmla="*/ 0 w 69"/>
                <a:gd name="T33" fmla="*/ 0 h 25"/>
                <a:gd name="T34" fmla="*/ 0 w 69"/>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25"/>
                <a:gd name="T56" fmla="*/ 69 w 69"/>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25">
                  <a:moveTo>
                    <a:pt x="46" y="0"/>
                  </a:moveTo>
                  <a:lnTo>
                    <a:pt x="45" y="1"/>
                  </a:lnTo>
                  <a:lnTo>
                    <a:pt x="39" y="2"/>
                  </a:lnTo>
                  <a:lnTo>
                    <a:pt x="30" y="6"/>
                  </a:lnTo>
                  <a:lnTo>
                    <a:pt x="21" y="10"/>
                  </a:lnTo>
                  <a:lnTo>
                    <a:pt x="12" y="13"/>
                  </a:lnTo>
                  <a:lnTo>
                    <a:pt x="6" y="17"/>
                  </a:lnTo>
                  <a:lnTo>
                    <a:pt x="0" y="21"/>
                  </a:lnTo>
                  <a:lnTo>
                    <a:pt x="0" y="23"/>
                  </a:lnTo>
                  <a:lnTo>
                    <a:pt x="5" y="25"/>
                  </a:lnTo>
                  <a:lnTo>
                    <a:pt x="14" y="23"/>
                  </a:lnTo>
                  <a:lnTo>
                    <a:pt x="24" y="21"/>
                  </a:lnTo>
                  <a:lnTo>
                    <a:pt x="37" y="17"/>
                  </a:lnTo>
                  <a:lnTo>
                    <a:pt x="49" y="12"/>
                  </a:lnTo>
                  <a:lnTo>
                    <a:pt x="58" y="8"/>
                  </a:lnTo>
                  <a:lnTo>
                    <a:pt x="66" y="6"/>
                  </a:lnTo>
                  <a:lnTo>
                    <a:pt x="69" y="5"/>
                  </a:lnTo>
                  <a:lnTo>
                    <a:pt x="46" y="0"/>
                  </a:lnTo>
                  <a:close/>
                </a:path>
              </a:pathLst>
            </a:custGeom>
            <a:solidFill>
              <a:srgbClr val="FFFFFF"/>
            </a:solidFill>
            <a:ln w="9525">
              <a:solidFill>
                <a:srgbClr val="FF0000"/>
              </a:solidFill>
              <a:round/>
              <a:headEnd/>
              <a:tailEnd/>
            </a:ln>
          </p:spPr>
          <p:txBody>
            <a:bodyPr/>
            <a:lstStyle/>
            <a:p>
              <a:endParaRPr lang="de-CH"/>
            </a:p>
          </p:txBody>
        </p:sp>
        <p:sp>
          <p:nvSpPr>
            <p:cNvPr id="84164" name="Freeform 139"/>
            <p:cNvSpPr>
              <a:spLocks/>
            </p:cNvSpPr>
            <p:nvPr/>
          </p:nvSpPr>
          <p:spPr bwMode="auto">
            <a:xfrm>
              <a:off x="1788" y="3729"/>
              <a:ext cx="12" cy="14"/>
            </a:xfrm>
            <a:custGeom>
              <a:avLst/>
              <a:gdLst>
                <a:gd name="T0" fmla="*/ 0 w 37"/>
                <a:gd name="T1" fmla="*/ 0 h 42"/>
                <a:gd name="T2" fmla="*/ 0 w 37"/>
                <a:gd name="T3" fmla="*/ 0 h 42"/>
                <a:gd name="T4" fmla="*/ 0 w 37"/>
                <a:gd name="T5" fmla="*/ 0 h 42"/>
                <a:gd name="T6" fmla="*/ 0 w 37"/>
                <a:gd name="T7" fmla="*/ 0 h 42"/>
                <a:gd name="T8" fmla="*/ 0 w 37"/>
                <a:gd name="T9" fmla="*/ 0 h 42"/>
                <a:gd name="T10" fmla="*/ 0 w 37"/>
                <a:gd name="T11" fmla="*/ 0 h 42"/>
                <a:gd name="T12" fmla="*/ 0 w 37"/>
                <a:gd name="T13" fmla="*/ 0 h 42"/>
                <a:gd name="T14" fmla="*/ 0 w 37"/>
                <a:gd name="T15" fmla="*/ 0 h 42"/>
                <a:gd name="T16" fmla="*/ 0 w 37"/>
                <a:gd name="T17" fmla="*/ 0 h 42"/>
                <a:gd name="T18" fmla="*/ 0 w 37"/>
                <a:gd name="T19" fmla="*/ 0 h 42"/>
                <a:gd name="T20" fmla="*/ 0 w 37"/>
                <a:gd name="T21" fmla="*/ 0 h 42"/>
                <a:gd name="T22" fmla="*/ 0 w 37"/>
                <a:gd name="T23" fmla="*/ 0 h 42"/>
                <a:gd name="T24" fmla="*/ 0 w 37"/>
                <a:gd name="T25" fmla="*/ 0 h 42"/>
                <a:gd name="T26" fmla="*/ 0 w 37"/>
                <a:gd name="T27" fmla="*/ 0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
                <a:gd name="T43" fmla="*/ 0 h 42"/>
                <a:gd name="T44" fmla="*/ 37 w 37"/>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 h="42">
                  <a:moveTo>
                    <a:pt x="0" y="6"/>
                  </a:moveTo>
                  <a:lnTo>
                    <a:pt x="2" y="9"/>
                  </a:lnTo>
                  <a:lnTo>
                    <a:pt x="8" y="17"/>
                  </a:lnTo>
                  <a:lnTo>
                    <a:pt x="15" y="26"/>
                  </a:lnTo>
                  <a:lnTo>
                    <a:pt x="23" y="36"/>
                  </a:lnTo>
                  <a:lnTo>
                    <a:pt x="30" y="41"/>
                  </a:lnTo>
                  <a:lnTo>
                    <a:pt x="34" y="42"/>
                  </a:lnTo>
                  <a:lnTo>
                    <a:pt x="36" y="41"/>
                  </a:lnTo>
                  <a:lnTo>
                    <a:pt x="37" y="40"/>
                  </a:lnTo>
                  <a:lnTo>
                    <a:pt x="20" y="4"/>
                  </a:lnTo>
                  <a:lnTo>
                    <a:pt x="17" y="2"/>
                  </a:lnTo>
                  <a:lnTo>
                    <a:pt x="11" y="0"/>
                  </a:lnTo>
                  <a:lnTo>
                    <a:pt x="3" y="0"/>
                  </a:lnTo>
                  <a:lnTo>
                    <a:pt x="0" y="6"/>
                  </a:lnTo>
                  <a:close/>
                </a:path>
              </a:pathLst>
            </a:custGeom>
            <a:solidFill>
              <a:srgbClr val="FFFFFF"/>
            </a:solidFill>
            <a:ln w="9525">
              <a:solidFill>
                <a:srgbClr val="FF0000"/>
              </a:solidFill>
              <a:round/>
              <a:headEnd/>
              <a:tailEnd/>
            </a:ln>
          </p:spPr>
          <p:txBody>
            <a:bodyPr/>
            <a:lstStyle/>
            <a:p>
              <a:endParaRPr lang="de-CH"/>
            </a:p>
          </p:txBody>
        </p:sp>
        <p:sp>
          <p:nvSpPr>
            <p:cNvPr id="84165" name="Freeform 140"/>
            <p:cNvSpPr>
              <a:spLocks/>
            </p:cNvSpPr>
            <p:nvPr/>
          </p:nvSpPr>
          <p:spPr bwMode="auto">
            <a:xfrm>
              <a:off x="1729" y="3094"/>
              <a:ext cx="82" cy="84"/>
            </a:xfrm>
            <a:custGeom>
              <a:avLst/>
              <a:gdLst>
                <a:gd name="T0" fmla="*/ 0 w 247"/>
                <a:gd name="T1" fmla="*/ 0 h 252"/>
                <a:gd name="T2" fmla="*/ 0 w 247"/>
                <a:gd name="T3" fmla="*/ 0 h 252"/>
                <a:gd name="T4" fmla="*/ 0 w 247"/>
                <a:gd name="T5" fmla="*/ 0 h 252"/>
                <a:gd name="T6" fmla="*/ 0 w 247"/>
                <a:gd name="T7" fmla="*/ 0 h 252"/>
                <a:gd name="T8" fmla="*/ 0 w 247"/>
                <a:gd name="T9" fmla="*/ 0 h 252"/>
                <a:gd name="T10" fmla="*/ 0 w 247"/>
                <a:gd name="T11" fmla="*/ 0 h 252"/>
                <a:gd name="T12" fmla="*/ 0 w 247"/>
                <a:gd name="T13" fmla="*/ 0 h 252"/>
                <a:gd name="T14" fmla="*/ 0 w 247"/>
                <a:gd name="T15" fmla="*/ 0 h 252"/>
                <a:gd name="T16" fmla="*/ 0 w 247"/>
                <a:gd name="T17" fmla="*/ 0 h 252"/>
                <a:gd name="T18" fmla="*/ 0 w 247"/>
                <a:gd name="T19" fmla="*/ 0 h 252"/>
                <a:gd name="T20" fmla="*/ 0 w 247"/>
                <a:gd name="T21" fmla="*/ 0 h 252"/>
                <a:gd name="T22" fmla="*/ 0 w 247"/>
                <a:gd name="T23" fmla="*/ 0 h 252"/>
                <a:gd name="T24" fmla="*/ 0 w 247"/>
                <a:gd name="T25" fmla="*/ 0 h 252"/>
                <a:gd name="T26" fmla="*/ 0 w 247"/>
                <a:gd name="T27" fmla="*/ 0 h 252"/>
                <a:gd name="T28" fmla="*/ 0 w 247"/>
                <a:gd name="T29" fmla="*/ 0 h 252"/>
                <a:gd name="T30" fmla="*/ 0 w 247"/>
                <a:gd name="T31" fmla="*/ 0 h 252"/>
                <a:gd name="T32" fmla="*/ 0 w 247"/>
                <a:gd name="T33" fmla="*/ 0 h 252"/>
                <a:gd name="T34" fmla="*/ 0 w 247"/>
                <a:gd name="T35" fmla="*/ 0 h 252"/>
                <a:gd name="T36" fmla="*/ 0 w 247"/>
                <a:gd name="T37" fmla="*/ 0 h 252"/>
                <a:gd name="T38" fmla="*/ 0 w 247"/>
                <a:gd name="T39" fmla="*/ 0 h 252"/>
                <a:gd name="T40" fmla="*/ 0 w 247"/>
                <a:gd name="T41" fmla="*/ 0 h 252"/>
                <a:gd name="T42" fmla="*/ 0 w 247"/>
                <a:gd name="T43" fmla="*/ 0 h 252"/>
                <a:gd name="T44" fmla="*/ 0 w 247"/>
                <a:gd name="T45" fmla="*/ 0 h 252"/>
                <a:gd name="T46" fmla="*/ 0 w 247"/>
                <a:gd name="T47" fmla="*/ 0 h 252"/>
                <a:gd name="T48" fmla="*/ 0 w 247"/>
                <a:gd name="T49" fmla="*/ 0 h 252"/>
                <a:gd name="T50" fmla="*/ 0 w 247"/>
                <a:gd name="T51" fmla="*/ 0 h 252"/>
                <a:gd name="T52" fmla="*/ 0 w 247"/>
                <a:gd name="T53" fmla="*/ 0 h 252"/>
                <a:gd name="T54" fmla="*/ 0 w 247"/>
                <a:gd name="T55" fmla="*/ 0 h 252"/>
                <a:gd name="T56" fmla="*/ 0 w 247"/>
                <a:gd name="T57" fmla="*/ 0 h 252"/>
                <a:gd name="T58" fmla="*/ 0 w 247"/>
                <a:gd name="T59" fmla="*/ 0 h 252"/>
                <a:gd name="T60" fmla="*/ 0 w 247"/>
                <a:gd name="T61" fmla="*/ 0 h 252"/>
                <a:gd name="T62" fmla="*/ 0 w 247"/>
                <a:gd name="T63" fmla="*/ 0 h 252"/>
                <a:gd name="T64" fmla="*/ 0 w 247"/>
                <a:gd name="T65" fmla="*/ 0 h 252"/>
                <a:gd name="T66" fmla="*/ 0 w 247"/>
                <a:gd name="T67" fmla="*/ 0 h 252"/>
                <a:gd name="T68" fmla="*/ 0 w 247"/>
                <a:gd name="T69" fmla="*/ 0 h 252"/>
                <a:gd name="T70" fmla="*/ 0 w 247"/>
                <a:gd name="T71" fmla="*/ 0 h 252"/>
                <a:gd name="T72" fmla="*/ 0 w 247"/>
                <a:gd name="T73" fmla="*/ 0 h 252"/>
                <a:gd name="T74" fmla="*/ 0 w 247"/>
                <a:gd name="T75" fmla="*/ 0 h 252"/>
                <a:gd name="T76" fmla="*/ 0 w 247"/>
                <a:gd name="T77" fmla="*/ 0 h 252"/>
                <a:gd name="T78" fmla="*/ 0 w 247"/>
                <a:gd name="T79" fmla="*/ 0 h 252"/>
                <a:gd name="T80" fmla="*/ 0 w 247"/>
                <a:gd name="T81" fmla="*/ 0 h 252"/>
                <a:gd name="T82" fmla="*/ 0 w 247"/>
                <a:gd name="T83" fmla="*/ 0 h 252"/>
                <a:gd name="T84" fmla="*/ 0 w 247"/>
                <a:gd name="T85" fmla="*/ 0 h 252"/>
                <a:gd name="T86" fmla="*/ 0 w 247"/>
                <a:gd name="T87" fmla="*/ 0 h 252"/>
                <a:gd name="T88" fmla="*/ 0 w 247"/>
                <a:gd name="T89" fmla="*/ 0 h 252"/>
                <a:gd name="T90" fmla="*/ 0 w 247"/>
                <a:gd name="T91" fmla="*/ 0 h 252"/>
                <a:gd name="T92" fmla="*/ 0 w 247"/>
                <a:gd name="T93" fmla="*/ 0 h 252"/>
                <a:gd name="T94" fmla="*/ 0 w 247"/>
                <a:gd name="T95" fmla="*/ 0 h 252"/>
                <a:gd name="T96" fmla="*/ 0 w 247"/>
                <a:gd name="T97" fmla="*/ 0 h 252"/>
                <a:gd name="T98" fmla="*/ 0 w 247"/>
                <a:gd name="T99" fmla="*/ 0 h 252"/>
                <a:gd name="T100" fmla="*/ 0 w 247"/>
                <a:gd name="T101" fmla="*/ 0 h 252"/>
                <a:gd name="T102" fmla="*/ 0 w 247"/>
                <a:gd name="T103" fmla="*/ 0 h 252"/>
                <a:gd name="T104" fmla="*/ 0 w 247"/>
                <a:gd name="T105" fmla="*/ 0 h 252"/>
                <a:gd name="T106" fmla="*/ 0 w 247"/>
                <a:gd name="T107" fmla="*/ 0 h 252"/>
                <a:gd name="T108" fmla="*/ 0 w 247"/>
                <a:gd name="T109" fmla="*/ 0 h 252"/>
                <a:gd name="T110" fmla="*/ 0 w 247"/>
                <a:gd name="T111" fmla="*/ 0 h 252"/>
                <a:gd name="T112" fmla="*/ 0 w 247"/>
                <a:gd name="T113" fmla="*/ 0 h 252"/>
                <a:gd name="T114" fmla="*/ 0 w 247"/>
                <a:gd name="T115" fmla="*/ 0 h 252"/>
                <a:gd name="T116" fmla="*/ 0 w 247"/>
                <a:gd name="T117" fmla="*/ 0 h 252"/>
                <a:gd name="T118" fmla="*/ 0 w 247"/>
                <a:gd name="T119" fmla="*/ 0 h 2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7"/>
                <a:gd name="T181" fmla="*/ 0 h 252"/>
                <a:gd name="T182" fmla="*/ 247 w 247"/>
                <a:gd name="T183" fmla="*/ 252 h 2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7" h="252">
                  <a:moveTo>
                    <a:pt x="205" y="59"/>
                  </a:moveTo>
                  <a:lnTo>
                    <a:pt x="211" y="69"/>
                  </a:lnTo>
                  <a:lnTo>
                    <a:pt x="217" y="80"/>
                  </a:lnTo>
                  <a:lnTo>
                    <a:pt x="226" y="93"/>
                  </a:lnTo>
                  <a:lnTo>
                    <a:pt x="237" y="106"/>
                  </a:lnTo>
                  <a:lnTo>
                    <a:pt x="244" y="115"/>
                  </a:lnTo>
                  <a:lnTo>
                    <a:pt x="240" y="105"/>
                  </a:lnTo>
                  <a:lnTo>
                    <a:pt x="229" y="88"/>
                  </a:lnTo>
                  <a:lnTo>
                    <a:pt x="220" y="70"/>
                  </a:lnTo>
                  <a:lnTo>
                    <a:pt x="214" y="55"/>
                  </a:lnTo>
                  <a:lnTo>
                    <a:pt x="207" y="36"/>
                  </a:lnTo>
                  <a:lnTo>
                    <a:pt x="201" y="18"/>
                  </a:lnTo>
                  <a:lnTo>
                    <a:pt x="198" y="6"/>
                  </a:lnTo>
                  <a:lnTo>
                    <a:pt x="197" y="1"/>
                  </a:lnTo>
                  <a:lnTo>
                    <a:pt x="192" y="2"/>
                  </a:lnTo>
                  <a:lnTo>
                    <a:pt x="188" y="6"/>
                  </a:lnTo>
                  <a:lnTo>
                    <a:pt x="183" y="10"/>
                  </a:lnTo>
                  <a:lnTo>
                    <a:pt x="180" y="13"/>
                  </a:lnTo>
                  <a:lnTo>
                    <a:pt x="176" y="16"/>
                  </a:lnTo>
                  <a:lnTo>
                    <a:pt x="170" y="19"/>
                  </a:lnTo>
                  <a:lnTo>
                    <a:pt x="162" y="22"/>
                  </a:lnTo>
                  <a:lnTo>
                    <a:pt x="153" y="24"/>
                  </a:lnTo>
                  <a:lnTo>
                    <a:pt x="145" y="26"/>
                  </a:lnTo>
                  <a:lnTo>
                    <a:pt x="133" y="26"/>
                  </a:lnTo>
                  <a:lnTo>
                    <a:pt x="119" y="23"/>
                  </a:lnTo>
                  <a:lnTo>
                    <a:pt x="109" y="21"/>
                  </a:lnTo>
                  <a:lnTo>
                    <a:pt x="98" y="17"/>
                  </a:lnTo>
                  <a:lnTo>
                    <a:pt x="90" y="13"/>
                  </a:lnTo>
                  <a:lnTo>
                    <a:pt x="81" y="10"/>
                  </a:lnTo>
                  <a:lnTo>
                    <a:pt x="73" y="6"/>
                  </a:lnTo>
                  <a:lnTo>
                    <a:pt x="67" y="2"/>
                  </a:lnTo>
                  <a:lnTo>
                    <a:pt x="64" y="1"/>
                  </a:lnTo>
                  <a:lnTo>
                    <a:pt x="63" y="0"/>
                  </a:lnTo>
                  <a:lnTo>
                    <a:pt x="58" y="6"/>
                  </a:lnTo>
                  <a:lnTo>
                    <a:pt x="49" y="22"/>
                  </a:lnTo>
                  <a:lnTo>
                    <a:pt x="39" y="43"/>
                  </a:lnTo>
                  <a:lnTo>
                    <a:pt x="32" y="62"/>
                  </a:lnTo>
                  <a:lnTo>
                    <a:pt x="29" y="81"/>
                  </a:lnTo>
                  <a:lnTo>
                    <a:pt x="27" y="104"/>
                  </a:lnTo>
                  <a:lnTo>
                    <a:pt x="26" y="127"/>
                  </a:lnTo>
                  <a:lnTo>
                    <a:pt x="24" y="146"/>
                  </a:lnTo>
                  <a:lnTo>
                    <a:pt x="21" y="159"/>
                  </a:lnTo>
                  <a:lnTo>
                    <a:pt x="18" y="169"/>
                  </a:lnTo>
                  <a:lnTo>
                    <a:pt x="15" y="177"/>
                  </a:lnTo>
                  <a:lnTo>
                    <a:pt x="12" y="181"/>
                  </a:lnTo>
                  <a:lnTo>
                    <a:pt x="6" y="182"/>
                  </a:lnTo>
                  <a:lnTo>
                    <a:pt x="0" y="183"/>
                  </a:lnTo>
                  <a:lnTo>
                    <a:pt x="2" y="187"/>
                  </a:lnTo>
                  <a:lnTo>
                    <a:pt x="17" y="193"/>
                  </a:lnTo>
                  <a:lnTo>
                    <a:pt x="38" y="200"/>
                  </a:lnTo>
                  <a:lnTo>
                    <a:pt x="49" y="202"/>
                  </a:lnTo>
                  <a:lnTo>
                    <a:pt x="54" y="197"/>
                  </a:lnTo>
                  <a:lnTo>
                    <a:pt x="52" y="184"/>
                  </a:lnTo>
                  <a:lnTo>
                    <a:pt x="49" y="155"/>
                  </a:lnTo>
                  <a:lnTo>
                    <a:pt x="52" y="111"/>
                  </a:lnTo>
                  <a:lnTo>
                    <a:pt x="57" y="70"/>
                  </a:lnTo>
                  <a:lnTo>
                    <a:pt x="60" y="50"/>
                  </a:lnTo>
                  <a:lnTo>
                    <a:pt x="64" y="48"/>
                  </a:lnTo>
                  <a:lnTo>
                    <a:pt x="69" y="47"/>
                  </a:lnTo>
                  <a:lnTo>
                    <a:pt x="73" y="50"/>
                  </a:lnTo>
                  <a:lnTo>
                    <a:pt x="78" y="59"/>
                  </a:lnTo>
                  <a:lnTo>
                    <a:pt x="81" y="86"/>
                  </a:lnTo>
                  <a:lnTo>
                    <a:pt x="82" y="131"/>
                  </a:lnTo>
                  <a:lnTo>
                    <a:pt x="82" y="174"/>
                  </a:lnTo>
                  <a:lnTo>
                    <a:pt x="81" y="197"/>
                  </a:lnTo>
                  <a:lnTo>
                    <a:pt x="78" y="205"/>
                  </a:lnTo>
                  <a:lnTo>
                    <a:pt x="76" y="215"/>
                  </a:lnTo>
                  <a:lnTo>
                    <a:pt x="79" y="224"/>
                  </a:lnTo>
                  <a:lnTo>
                    <a:pt x="91" y="228"/>
                  </a:lnTo>
                  <a:lnTo>
                    <a:pt x="100" y="228"/>
                  </a:lnTo>
                  <a:lnTo>
                    <a:pt x="109" y="228"/>
                  </a:lnTo>
                  <a:lnTo>
                    <a:pt x="116" y="229"/>
                  </a:lnTo>
                  <a:lnTo>
                    <a:pt x="124" y="229"/>
                  </a:lnTo>
                  <a:lnTo>
                    <a:pt x="128" y="230"/>
                  </a:lnTo>
                  <a:lnTo>
                    <a:pt x="133" y="233"/>
                  </a:lnTo>
                  <a:lnTo>
                    <a:pt x="134" y="235"/>
                  </a:lnTo>
                  <a:lnTo>
                    <a:pt x="133" y="238"/>
                  </a:lnTo>
                  <a:lnTo>
                    <a:pt x="127" y="244"/>
                  </a:lnTo>
                  <a:lnTo>
                    <a:pt x="122" y="250"/>
                  </a:lnTo>
                  <a:lnTo>
                    <a:pt x="124" y="252"/>
                  </a:lnTo>
                  <a:lnTo>
                    <a:pt x="137" y="251"/>
                  </a:lnTo>
                  <a:lnTo>
                    <a:pt x="153" y="245"/>
                  </a:lnTo>
                  <a:lnTo>
                    <a:pt x="162" y="234"/>
                  </a:lnTo>
                  <a:lnTo>
                    <a:pt x="164" y="220"/>
                  </a:lnTo>
                  <a:lnTo>
                    <a:pt x="156" y="202"/>
                  </a:lnTo>
                  <a:lnTo>
                    <a:pt x="148" y="173"/>
                  </a:lnTo>
                  <a:lnTo>
                    <a:pt x="140" y="130"/>
                  </a:lnTo>
                  <a:lnTo>
                    <a:pt x="133" y="83"/>
                  </a:lnTo>
                  <a:lnTo>
                    <a:pt x="128" y="45"/>
                  </a:lnTo>
                  <a:lnTo>
                    <a:pt x="133" y="43"/>
                  </a:lnTo>
                  <a:lnTo>
                    <a:pt x="139" y="41"/>
                  </a:lnTo>
                  <a:lnTo>
                    <a:pt x="143" y="39"/>
                  </a:lnTo>
                  <a:lnTo>
                    <a:pt x="145" y="39"/>
                  </a:lnTo>
                  <a:lnTo>
                    <a:pt x="148" y="44"/>
                  </a:lnTo>
                  <a:lnTo>
                    <a:pt x="153" y="57"/>
                  </a:lnTo>
                  <a:lnTo>
                    <a:pt x="162" y="72"/>
                  </a:lnTo>
                  <a:lnTo>
                    <a:pt x="170" y="85"/>
                  </a:lnTo>
                  <a:lnTo>
                    <a:pt x="176" y="95"/>
                  </a:lnTo>
                  <a:lnTo>
                    <a:pt x="180" y="99"/>
                  </a:lnTo>
                  <a:lnTo>
                    <a:pt x="183" y="94"/>
                  </a:lnTo>
                  <a:lnTo>
                    <a:pt x="183" y="83"/>
                  </a:lnTo>
                  <a:lnTo>
                    <a:pt x="182" y="69"/>
                  </a:lnTo>
                  <a:lnTo>
                    <a:pt x="180" y="58"/>
                  </a:lnTo>
                  <a:lnTo>
                    <a:pt x="180" y="50"/>
                  </a:lnTo>
                  <a:lnTo>
                    <a:pt x="183" y="45"/>
                  </a:lnTo>
                  <a:lnTo>
                    <a:pt x="186" y="58"/>
                  </a:lnTo>
                  <a:lnTo>
                    <a:pt x="195" y="86"/>
                  </a:lnTo>
                  <a:lnTo>
                    <a:pt x="203" y="122"/>
                  </a:lnTo>
                  <a:lnTo>
                    <a:pt x="205" y="155"/>
                  </a:lnTo>
                  <a:lnTo>
                    <a:pt x="204" y="179"/>
                  </a:lnTo>
                  <a:lnTo>
                    <a:pt x="204" y="200"/>
                  </a:lnTo>
                  <a:lnTo>
                    <a:pt x="204" y="216"/>
                  </a:lnTo>
                  <a:lnTo>
                    <a:pt x="205" y="226"/>
                  </a:lnTo>
                  <a:lnTo>
                    <a:pt x="213" y="225"/>
                  </a:lnTo>
                  <a:lnTo>
                    <a:pt x="226" y="212"/>
                  </a:lnTo>
                  <a:lnTo>
                    <a:pt x="241" y="194"/>
                  </a:lnTo>
                  <a:lnTo>
                    <a:pt x="247" y="187"/>
                  </a:lnTo>
                  <a:lnTo>
                    <a:pt x="244" y="174"/>
                  </a:lnTo>
                  <a:lnTo>
                    <a:pt x="235" y="142"/>
                  </a:lnTo>
                  <a:lnTo>
                    <a:pt x="222" y="101"/>
                  </a:lnTo>
                  <a:lnTo>
                    <a:pt x="205" y="59"/>
                  </a:lnTo>
                  <a:close/>
                </a:path>
              </a:pathLst>
            </a:custGeom>
            <a:solidFill>
              <a:srgbClr val="FFFFFF"/>
            </a:solidFill>
            <a:ln w="9525">
              <a:solidFill>
                <a:srgbClr val="FF0000"/>
              </a:solidFill>
              <a:round/>
              <a:headEnd/>
              <a:tailEnd/>
            </a:ln>
          </p:spPr>
          <p:txBody>
            <a:bodyPr/>
            <a:lstStyle/>
            <a:p>
              <a:endParaRPr lang="de-CH"/>
            </a:p>
          </p:txBody>
        </p:sp>
        <p:sp>
          <p:nvSpPr>
            <p:cNvPr id="84166" name="Freeform 141"/>
            <p:cNvSpPr>
              <a:spLocks/>
            </p:cNvSpPr>
            <p:nvPr/>
          </p:nvSpPr>
          <p:spPr bwMode="auto">
            <a:xfrm>
              <a:off x="1796" y="3110"/>
              <a:ext cx="1" cy="2"/>
            </a:xfrm>
            <a:custGeom>
              <a:avLst/>
              <a:gdLst>
                <a:gd name="T0" fmla="*/ 0 w 3"/>
                <a:gd name="T1" fmla="*/ 0 h 5"/>
                <a:gd name="T2" fmla="*/ 0 w 3"/>
                <a:gd name="T3" fmla="*/ 0 h 5"/>
                <a:gd name="T4" fmla="*/ 0 w 3"/>
                <a:gd name="T5" fmla="*/ 0 h 5"/>
                <a:gd name="T6" fmla="*/ 0 w 3"/>
                <a:gd name="T7" fmla="*/ 0 h 5"/>
                <a:gd name="T8" fmla="*/ 0 w 3"/>
                <a:gd name="T9" fmla="*/ 0 h 5"/>
                <a:gd name="T10" fmla="*/ 0 w 3"/>
                <a:gd name="T11" fmla="*/ 0 h 5"/>
                <a:gd name="T12" fmla="*/ 0 w 3"/>
                <a:gd name="T13" fmla="*/ 0 h 5"/>
                <a:gd name="T14" fmla="*/ 0 w 3"/>
                <a:gd name="T15" fmla="*/ 0 h 5"/>
                <a:gd name="T16" fmla="*/ 0 w 3"/>
                <a:gd name="T17" fmla="*/ 0 h 5"/>
                <a:gd name="T18" fmla="*/ 0 w 3"/>
                <a:gd name="T19" fmla="*/ 0 h 5"/>
                <a:gd name="T20" fmla="*/ 0 w 3"/>
                <a:gd name="T21" fmla="*/ 0 h 5"/>
                <a:gd name="T22" fmla="*/ 0 w 3"/>
                <a:gd name="T23" fmla="*/ 0 h 5"/>
                <a:gd name="T24" fmla="*/ 0 w 3"/>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
                <a:gd name="T40" fmla="*/ 0 h 5"/>
                <a:gd name="T41" fmla="*/ 3 w 3"/>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 h="5">
                  <a:moveTo>
                    <a:pt x="3" y="5"/>
                  </a:moveTo>
                  <a:lnTo>
                    <a:pt x="3" y="3"/>
                  </a:lnTo>
                  <a:lnTo>
                    <a:pt x="1" y="2"/>
                  </a:lnTo>
                  <a:lnTo>
                    <a:pt x="1" y="1"/>
                  </a:lnTo>
                  <a:lnTo>
                    <a:pt x="0" y="0"/>
                  </a:lnTo>
                  <a:lnTo>
                    <a:pt x="1" y="0"/>
                  </a:lnTo>
                  <a:lnTo>
                    <a:pt x="1" y="1"/>
                  </a:lnTo>
                  <a:lnTo>
                    <a:pt x="1" y="2"/>
                  </a:lnTo>
                  <a:lnTo>
                    <a:pt x="3" y="5"/>
                  </a:lnTo>
                  <a:close/>
                </a:path>
              </a:pathLst>
            </a:custGeom>
            <a:solidFill>
              <a:srgbClr val="FFFFFF"/>
            </a:solidFill>
            <a:ln w="9525">
              <a:solidFill>
                <a:srgbClr val="FF0000"/>
              </a:solidFill>
              <a:round/>
              <a:headEnd/>
              <a:tailEnd/>
            </a:ln>
          </p:spPr>
          <p:txBody>
            <a:bodyPr/>
            <a:lstStyle/>
            <a:p>
              <a:endParaRPr lang="de-CH"/>
            </a:p>
          </p:txBody>
        </p:sp>
        <p:sp>
          <p:nvSpPr>
            <p:cNvPr id="84167" name="Freeform 142"/>
            <p:cNvSpPr>
              <a:spLocks/>
            </p:cNvSpPr>
            <p:nvPr/>
          </p:nvSpPr>
          <p:spPr bwMode="auto">
            <a:xfrm>
              <a:off x="2060" y="3262"/>
              <a:ext cx="57" cy="32"/>
            </a:xfrm>
            <a:custGeom>
              <a:avLst/>
              <a:gdLst>
                <a:gd name="T0" fmla="*/ 0 w 170"/>
                <a:gd name="T1" fmla="*/ 0 h 95"/>
                <a:gd name="T2" fmla="*/ 0 w 170"/>
                <a:gd name="T3" fmla="*/ 0 h 95"/>
                <a:gd name="T4" fmla="*/ 0 w 170"/>
                <a:gd name="T5" fmla="*/ 0 h 95"/>
                <a:gd name="T6" fmla="*/ 0 w 170"/>
                <a:gd name="T7" fmla="*/ 0 h 95"/>
                <a:gd name="T8" fmla="*/ 0 w 170"/>
                <a:gd name="T9" fmla="*/ 0 h 95"/>
                <a:gd name="T10" fmla="*/ 0 w 170"/>
                <a:gd name="T11" fmla="*/ 0 h 95"/>
                <a:gd name="T12" fmla="*/ 0 w 170"/>
                <a:gd name="T13" fmla="*/ 0 h 95"/>
                <a:gd name="T14" fmla="*/ 0 w 170"/>
                <a:gd name="T15" fmla="*/ 0 h 95"/>
                <a:gd name="T16" fmla="*/ 0 w 170"/>
                <a:gd name="T17" fmla="*/ 0 h 95"/>
                <a:gd name="T18" fmla="*/ 0 w 170"/>
                <a:gd name="T19" fmla="*/ 0 h 95"/>
                <a:gd name="T20" fmla="*/ 0 w 170"/>
                <a:gd name="T21" fmla="*/ 0 h 95"/>
                <a:gd name="T22" fmla="*/ 0 w 170"/>
                <a:gd name="T23" fmla="*/ 0 h 95"/>
                <a:gd name="T24" fmla="*/ 0 w 170"/>
                <a:gd name="T25" fmla="*/ 0 h 95"/>
                <a:gd name="T26" fmla="*/ 0 w 170"/>
                <a:gd name="T27" fmla="*/ 0 h 95"/>
                <a:gd name="T28" fmla="*/ 0 w 170"/>
                <a:gd name="T29" fmla="*/ 0 h 95"/>
                <a:gd name="T30" fmla="*/ 0 w 170"/>
                <a:gd name="T31" fmla="*/ 0 h 95"/>
                <a:gd name="T32" fmla="*/ 0 w 170"/>
                <a:gd name="T33" fmla="*/ 0 h 95"/>
                <a:gd name="T34" fmla="*/ 0 w 170"/>
                <a:gd name="T35" fmla="*/ 0 h 95"/>
                <a:gd name="T36" fmla="*/ 0 w 170"/>
                <a:gd name="T37" fmla="*/ 0 h 95"/>
                <a:gd name="T38" fmla="*/ 0 w 170"/>
                <a:gd name="T39" fmla="*/ 0 h 95"/>
                <a:gd name="T40" fmla="*/ 0 w 170"/>
                <a:gd name="T41" fmla="*/ 0 h 95"/>
                <a:gd name="T42" fmla="*/ 0 w 170"/>
                <a:gd name="T43" fmla="*/ 0 h 95"/>
                <a:gd name="T44" fmla="*/ 0 w 170"/>
                <a:gd name="T45" fmla="*/ 0 h 95"/>
                <a:gd name="T46" fmla="*/ 0 w 170"/>
                <a:gd name="T47" fmla="*/ 0 h 95"/>
                <a:gd name="T48" fmla="*/ 0 w 170"/>
                <a:gd name="T49" fmla="*/ 0 h 95"/>
                <a:gd name="T50" fmla="*/ 0 w 170"/>
                <a:gd name="T51" fmla="*/ 0 h 95"/>
                <a:gd name="T52" fmla="*/ 0 w 170"/>
                <a:gd name="T53" fmla="*/ 0 h 95"/>
                <a:gd name="T54" fmla="*/ 0 w 170"/>
                <a:gd name="T55" fmla="*/ 0 h 95"/>
                <a:gd name="T56" fmla="*/ 0 w 170"/>
                <a:gd name="T57" fmla="*/ 0 h 95"/>
                <a:gd name="T58" fmla="*/ 0 w 170"/>
                <a:gd name="T59" fmla="*/ 0 h 95"/>
                <a:gd name="T60" fmla="*/ 0 w 170"/>
                <a:gd name="T61" fmla="*/ 0 h 95"/>
                <a:gd name="T62" fmla="*/ 0 w 170"/>
                <a:gd name="T63" fmla="*/ 0 h 95"/>
                <a:gd name="T64" fmla="*/ 0 w 170"/>
                <a:gd name="T65" fmla="*/ 0 h 95"/>
                <a:gd name="T66" fmla="*/ 0 w 170"/>
                <a:gd name="T67" fmla="*/ 0 h 95"/>
                <a:gd name="T68" fmla="*/ 0 w 170"/>
                <a:gd name="T69" fmla="*/ 0 h 95"/>
                <a:gd name="T70" fmla="*/ 0 w 170"/>
                <a:gd name="T71" fmla="*/ 0 h 95"/>
                <a:gd name="T72" fmla="*/ 0 w 170"/>
                <a:gd name="T73" fmla="*/ 0 h 95"/>
                <a:gd name="T74" fmla="*/ 0 w 170"/>
                <a:gd name="T75" fmla="*/ 0 h 95"/>
                <a:gd name="T76" fmla="*/ 0 w 170"/>
                <a:gd name="T77" fmla="*/ 0 h 95"/>
                <a:gd name="T78" fmla="*/ 0 w 170"/>
                <a:gd name="T79" fmla="*/ 0 h 95"/>
                <a:gd name="T80" fmla="*/ 0 w 170"/>
                <a:gd name="T81" fmla="*/ 0 h 95"/>
                <a:gd name="T82" fmla="*/ 0 w 170"/>
                <a:gd name="T83" fmla="*/ 0 h 95"/>
                <a:gd name="T84" fmla="*/ 0 w 170"/>
                <a:gd name="T85" fmla="*/ 0 h 95"/>
                <a:gd name="T86" fmla="*/ 0 w 170"/>
                <a:gd name="T87" fmla="*/ 0 h 95"/>
                <a:gd name="T88" fmla="*/ 0 w 170"/>
                <a:gd name="T89" fmla="*/ 0 h 95"/>
                <a:gd name="T90" fmla="*/ 0 w 170"/>
                <a:gd name="T91" fmla="*/ 0 h 95"/>
                <a:gd name="T92" fmla="*/ 0 w 170"/>
                <a:gd name="T93" fmla="*/ 0 h 95"/>
                <a:gd name="T94" fmla="*/ 0 w 170"/>
                <a:gd name="T95" fmla="*/ 0 h 95"/>
                <a:gd name="T96" fmla="*/ 0 w 170"/>
                <a:gd name="T97" fmla="*/ 0 h 95"/>
                <a:gd name="T98" fmla="*/ 0 w 170"/>
                <a:gd name="T99" fmla="*/ 0 h 95"/>
                <a:gd name="T100" fmla="*/ 0 w 170"/>
                <a:gd name="T101" fmla="*/ 0 h 95"/>
                <a:gd name="T102" fmla="*/ 0 w 170"/>
                <a:gd name="T103" fmla="*/ 0 h 95"/>
                <a:gd name="T104" fmla="*/ 0 w 170"/>
                <a:gd name="T105" fmla="*/ 0 h 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0"/>
                <a:gd name="T160" fmla="*/ 0 h 95"/>
                <a:gd name="T161" fmla="*/ 170 w 170"/>
                <a:gd name="T162" fmla="*/ 95 h 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0" h="95">
                  <a:moveTo>
                    <a:pt x="107" y="42"/>
                  </a:moveTo>
                  <a:lnTo>
                    <a:pt x="110" y="40"/>
                  </a:lnTo>
                  <a:lnTo>
                    <a:pt x="113" y="40"/>
                  </a:lnTo>
                  <a:lnTo>
                    <a:pt x="116" y="40"/>
                  </a:lnTo>
                  <a:lnTo>
                    <a:pt x="119" y="41"/>
                  </a:lnTo>
                  <a:lnTo>
                    <a:pt x="127" y="46"/>
                  </a:lnTo>
                  <a:lnTo>
                    <a:pt x="136" y="50"/>
                  </a:lnTo>
                  <a:lnTo>
                    <a:pt x="143" y="53"/>
                  </a:lnTo>
                  <a:lnTo>
                    <a:pt x="150" y="58"/>
                  </a:lnTo>
                  <a:lnTo>
                    <a:pt x="149" y="56"/>
                  </a:lnTo>
                  <a:lnTo>
                    <a:pt x="146" y="54"/>
                  </a:lnTo>
                  <a:lnTo>
                    <a:pt x="145" y="53"/>
                  </a:lnTo>
                  <a:lnTo>
                    <a:pt x="73" y="0"/>
                  </a:lnTo>
                  <a:lnTo>
                    <a:pt x="73" y="1"/>
                  </a:lnTo>
                  <a:lnTo>
                    <a:pt x="72" y="6"/>
                  </a:lnTo>
                  <a:lnTo>
                    <a:pt x="67" y="12"/>
                  </a:lnTo>
                  <a:lnTo>
                    <a:pt x="61" y="20"/>
                  </a:lnTo>
                  <a:lnTo>
                    <a:pt x="51" y="27"/>
                  </a:lnTo>
                  <a:lnTo>
                    <a:pt x="39" y="35"/>
                  </a:lnTo>
                  <a:lnTo>
                    <a:pt x="29" y="42"/>
                  </a:lnTo>
                  <a:lnTo>
                    <a:pt x="23" y="47"/>
                  </a:lnTo>
                  <a:lnTo>
                    <a:pt x="26" y="50"/>
                  </a:lnTo>
                  <a:lnTo>
                    <a:pt x="35" y="47"/>
                  </a:lnTo>
                  <a:lnTo>
                    <a:pt x="46" y="43"/>
                  </a:lnTo>
                  <a:lnTo>
                    <a:pt x="61" y="38"/>
                  </a:lnTo>
                  <a:lnTo>
                    <a:pt x="69" y="38"/>
                  </a:lnTo>
                  <a:lnTo>
                    <a:pt x="67" y="43"/>
                  </a:lnTo>
                  <a:lnTo>
                    <a:pt x="58" y="52"/>
                  </a:lnTo>
                  <a:lnTo>
                    <a:pt x="46" y="61"/>
                  </a:lnTo>
                  <a:lnTo>
                    <a:pt x="39" y="64"/>
                  </a:lnTo>
                  <a:lnTo>
                    <a:pt x="32" y="67"/>
                  </a:lnTo>
                  <a:lnTo>
                    <a:pt x="23" y="68"/>
                  </a:lnTo>
                  <a:lnTo>
                    <a:pt x="17" y="68"/>
                  </a:lnTo>
                  <a:lnTo>
                    <a:pt x="9" y="68"/>
                  </a:lnTo>
                  <a:lnTo>
                    <a:pt x="5" y="67"/>
                  </a:lnTo>
                  <a:lnTo>
                    <a:pt x="2" y="66"/>
                  </a:lnTo>
                  <a:lnTo>
                    <a:pt x="0" y="66"/>
                  </a:lnTo>
                  <a:lnTo>
                    <a:pt x="3" y="67"/>
                  </a:lnTo>
                  <a:lnTo>
                    <a:pt x="12" y="69"/>
                  </a:lnTo>
                  <a:lnTo>
                    <a:pt x="23" y="72"/>
                  </a:lnTo>
                  <a:lnTo>
                    <a:pt x="32" y="76"/>
                  </a:lnTo>
                  <a:lnTo>
                    <a:pt x="33" y="76"/>
                  </a:lnTo>
                  <a:lnTo>
                    <a:pt x="36" y="77"/>
                  </a:lnTo>
                  <a:lnTo>
                    <a:pt x="40" y="78"/>
                  </a:lnTo>
                  <a:lnTo>
                    <a:pt x="45" y="79"/>
                  </a:lnTo>
                  <a:lnTo>
                    <a:pt x="43" y="77"/>
                  </a:lnTo>
                  <a:lnTo>
                    <a:pt x="43" y="74"/>
                  </a:lnTo>
                  <a:lnTo>
                    <a:pt x="45" y="73"/>
                  </a:lnTo>
                  <a:lnTo>
                    <a:pt x="46" y="71"/>
                  </a:lnTo>
                  <a:lnTo>
                    <a:pt x="49" y="69"/>
                  </a:lnTo>
                  <a:lnTo>
                    <a:pt x="52" y="68"/>
                  </a:lnTo>
                  <a:lnTo>
                    <a:pt x="55" y="68"/>
                  </a:lnTo>
                  <a:lnTo>
                    <a:pt x="58" y="69"/>
                  </a:lnTo>
                  <a:lnTo>
                    <a:pt x="66" y="74"/>
                  </a:lnTo>
                  <a:lnTo>
                    <a:pt x="75" y="78"/>
                  </a:lnTo>
                  <a:lnTo>
                    <a:pt x="82" y="83"/>
                  </a:lnTo>
                  <a:lnTo>
                    <a:pt x="90" y="88"/>
                  </a:lnTo>
                  <a:lnTo>
                    <a:pt x="100" y="89"/>
                  </a:lnTo>
                  <a:lnTo>
                    <a:pt x="109" y="92"/>
                  </a:lnTo>
                  <a:lnTo>
                    <a:pt x="118" y="93"/>
                  </a:lnTo>
                  <a:lnTo>
                    <a:pt x="125" y="94"/>
                  </a:lnTo>
                  <a:lnTo>
                    <a:pt x="119" y="92"/>
                  </a:lnTo>
                  <a:lnTo>
                    <a:pt x="113" y="88"/>
                  </a:lnTo>
                  <a:lnTo>
                    <a:pt x="107" y="85"/>
                  </a:lnTo>
                  <a:lnTo>
                    <a:pt x="101" y="82"/>
                  </a:lnTo>
                  <a:lnTo>
                    <a:pt x="95" y="79"/>
                  </a:lnTo>
                  <a:lnTo>
                    <a:pt x="91" y="76"/>
                  </a:lnTo>
                  <a:lnTo>
                    <a:pt x="85" y="72"/>
                  </a:lnTo>
                  <a:lnTo>
                    <a:pt x="79" y="68"/>
                  </a:lnTo>
                  <a:lnTo>
                    <a:pt x="76" y="66"/>
                  </a:lnTo>
                  <a:lnTo>
                    <a:pt x="76" y="63"/>
                  </a:lnTo>
                  <a:lnTo>
                    <a:pt x="76" y="61"/>
                  </a:lnTo>
                  <a:lnTo>
                    <a:pt x="78" y="58"/>
                  </a:lnTo>
                  <a:lnTo>
                    <a:pt x="81" y="57"/>
                  </a:lnTo>
                  <a:lnTo>
                    <a:pt x="84" y="56"/>
                  </a:lnTo>
                  <a:lnTo>
                    <a:pt x="87" y="56"/>
                  </a:lnTo>
                  <a:lnTo>
                    <a:pt x="90" y="57"/>
                  </a:lnTo>
                  <a:lnTo>
                    <a:pt x="98" y="62"/>
                  </a:lnTo>
                  <a:lnTo>
                    <a:pt x="107" y="68"/>
                  </a:lnTo>
                  <a:lnTo>
                    <a:pt x="116" y="73"/>
                  </a:lnTo>
                  <a:lnTo>
                    <a:pt x="127" y="78"/>
                  </a:lnTo>
                  <a:lnTo>
                    <a:pt x="136" y="83"/>
                  </a:lnTo>
                  <a:lnTo>
                    <a:pt x="146" y="87"/>
                  </a:lnTo>
                  <a:lnTo>
                    <a:pt x="155" y="92"/>
                  </a:lnTo>
                  <a:lnTo>
                    <a:pt x="165" y="95"/>
                  </a:lnTo>
                  <a:lnTo>
                    <a:pt x="167" y="94"/>
                  </a:lnTo>
                  <a:lnTo>
                    <a:pt x="168" y="93"/>
                  </a:lnTo>
                  <a:lnTo>
                    <a:pt x="168" y="90"/>
                  </a:lnTo>
                  <a:lnTo>
                    <a:pt x="170" y="87"/>
                  </a:lnTo>
                  <a:lnTo>
                    <a:pt x="170" y="85"/>
                  </a:lnTo>
                  <a:lnTo>
                    <a:pt x="170" y="84"/>
                  </a:lnTo>
                  <a:lnTo>
                    <a:pt x="162" y="80"/>
                  </a:lnTo>
                  <a:lnTo>
                    <a:pt x="155" y="77"/>
                  </a:lnTo>
                  <a:lnTo>
                    <a:pt x="146" y="73"/>
                  </a:lnTo>
                  <a:lnTo>
                    <a:pt x="139" y="68"/>
                  </a:lnTo>
                  <a:lnTo>
                    <a:pt x="131" y="64"/>
                  </a:lnTo>
                  <a:lnTo>
                    <a:pt x="124" y="61"/>
                  </a:lnTo>
                  <a:lnTo>
                    <a:pt x="116" y="56"/>
                  </a:lnTo>
                  <a:lnTo>
                    <a:pt x="109" y="52"/>
                  </a:lnTo>
                  <a:lnTo>
                    <a:pt x="107" y="50"/>
                  </a:lnTo>
                  <a:lnTo>
                    <a:pt x="106" y="47"/>
                  </a:lnTo>
                  <a:lnTo>
                    <a:pt x="106" y="45"/>
                  </a:lnTo>
                  <a:lnTo>
                    <a:pt x="107" y="42"/>
                  </a:lnTo>
                  <a:close/>
                </a:path>
              </a:pathLst>
            </a:custGeom>
            <a:solidFill>
              <a:srgbClr val="FFFFFF"/>
            </a:solidFill>
            <a:ln w="9525">
              <a:solidFill>
                <a:srgbClr val="FF0000"/>
              </a:solidFill>
              <a:round/>
              <a:headEnd/>
              <a:tailEnd/>
            </a:ln>
          </p:spPr>
          <p:txBody>
            <a:bodyPr/>
            <a:lstStyle/>
            <a:p>
              <a:endParaRPr lang="de-CH"/>
            </a:p>
          </p:txBody>
        </p:sp>
        <p:sp>
          <p:nvSpPr>
            <p:cNvPr id="84168" name="Freeform 143"/>
            <p:cNvSpPr>
              <a:spLocks/>
            </p:cNvSpPr>
            <p:nvPr/>
          </p:nvSpPr>
          <p:spPr bwMode="auto">
            <a:xfrm>
              <a:off x="1747" y="3057"/>
              <a:ext cx="14" cy="22"/>
            </a:xfrm>
            <a:custGeom>
              <a:avLst/>
              <a:gdLst>
                <a:gd name="T0" fmla="*/ 0 w 41"/>
                <a:gd name="T1" fmla="*/ 0 h 67"/>
                <a:gd name="T2" fmla="*/ 0 w 41"/>
                <a:gd name="T3" fmla="*/ 0 h 67"/>
                <a:gd name="T4" fmla="*/ 0 w 41"/>
                <a:gd name="T5" fmla="*/ 0 h 67"/>
                <a:gd name="T6" fmla="*/ 0 w 41"/>
                <a:gd name="T7" fmla="*/ 0 h 67"/>
                <a:gd name="T8" fmla="*/ 0 w 41"/>
                <a:gd name="T9" fmla="*/ 0 h 67"/>
                <a:gd name="T10" fmla="*/ 0 w 41"/>
                <a:gd name="T11" fmla="*/ 0 h 67"/>
                <a:gd name="T12" fmla="*/ 0 w 41"/>
                <a:gd name="T13" fmla="*/ 0 h 67"/>
                <a:gd name="T14" fmla="*/ 0 w 41"/>
                <a:gd name="T15" fmla="*/ 0 h 67"/>
                <a:gd name="T16" fmla="*/ 0 w 41"/>
                <a:gd name="T17" fmla="*/ 0 h 67"/>
                <a:gd name="T18" fmla="*/ 0 w 41"/>
                <a:gd name="T19" fmla="*/ 0 h 67"/>
                <a:gd name="T20" fmla="*/ 0 w 41"/>
                <a:gd name="T21" fmla="*/ 0 h 67"/>
                <a:gd name="T22" fmla="*/ 0 w 41"/>
                <a:gd name="T23" fmla="*/ 0 h 67"/>
                <a:gd name="T24" fmla="*/ 0 w 41"/>
                <a:gd name="T25" fmla="*/ 0 h 67"/>
                <a:gd name="T26" fmla="*/ 0 w 41"/>
                <a:gd name="T27" fmla="*/ 0 h 67"/>
                <a:gd name="T28" fmla="*/ 0 w 41"/>
                <a:gd name="T29" fmla="*/ 0 h 67"/>
                <a:gd name="T30" fmla="*/ 0 w 41"/>
                <a:gd name="T31" fmla="*/ 0 h 67"/>
                <a:gd name="T32" fmla="*/ 0 w 41"/>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67"/>
                <a:gd name="T53" fmla="*/ 41 w 41"/>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67">
                  <a:moveTo>
                    <a:pt x="0" y="0"/>
                  </a:moveTo>
                  <a:lnTo>
                    <a:pt x="1" y="6"/>
                  </a:lnTo>
                  <a:lnTo>
                    <a:pt x="6" y="20"/>
                  </a:lnTo>
                  <a:lnTo>
                    <a:pt x="10" y="34"/>
                  </a:lnTo>
                  <a:lnTo>
                    <a:pt x="13" y="42"/>
                  </a:lnTo>
                  <a:lnTo>
                    <a:pt x="19" y="48"/>
                  </a:lnTo>
                  <a:lnTo>
                    <a:pt x="28" y="56"/>
                  </a:lnTo>
                  <a:lnTo>
                    <a:pt x="37" y="63"/>
                  </a:lnTo>
                  <a:lnTo>
                    <a:pt x="41" y="67"/>
                  </a:lnTo>
                  <a:lnTo>
                    <a:pt x="39" y="63"/>
                  </a:lnTo>
                  <a:lnTo>
                    <a:pt x="30" y="56"/>
                  </a:lnTo>
                  <a:lnTo>
                    <a:pt x="21" y="47"/>
                  </a:lnTo>
                  <a:lnTo>
                    <a:pt x="15" y="39"/>
                  </a:lnTo>
                  <a:lnTo>
                    <a:pt x="12" y="29"/>
                  </a:lnTo>
                  <a:lnTo>
                    <a:pt x="6" y="16"/>
                  </a:lnTo>
                  <a:lnTo>
                    <a:pt x="1" y="5"/>
                  </a:lnTo>
                  <a:lnTo>
                    <a:pt x="0" y="0"/>
                  </a:lnTo>
                  <a:close/>
                </a:path>
              </a:pathLst>
            </a:custGeom>
            <a:solidFill>
              <a:srgbClr val="FFFFFF"/>
            </a:solidFill>
            <a:ln w="9525">
              <a:solidFill>
                <a:srgbClr val="FF0000"/>
              </a:solidFill>
              <a:round/>
              <a:headEnd/>
              <a:tailEnd/>
            </a:ln>
          </p:spPr>
          <p:txBody>
            <a:bodyPr/>
            <a:lstStyle/>
            <a:p>
              <a:endParaRPr lang="de-CH"/>
            </a:p>
          </p:txBody>
        </p:sp>
        <p:sp>
          <p:nvSpPr>
            <p:cNvPr id="84169" name="Freeform 144"/>
            <p:cNvSpPr>
              <a:spLocks/>
            </p:cNvSpPr>
            <p:nvPr/>
          </p:nvSpPr>
          <p:spPr bwMode="auto">
            <a:xfrm>
              <a:off x="1752" y="3004"/>
              <a:ext cx="55" cy="77"/>
            </a:xfrm>
            <a:custGeom>
              <a:avLst/>
              <a:gdLst>
                <a:gd name="T0" fmla="*/ 0 w 165"/>
                <a:gd name="T1" fmla="*/ 0 h 233"/>
                <a:gd name="T2" fmla="*/ 0 w 165"/>
                <a:gd name="T3" fmla="*/ 0 h 233"/>
                <a:gd name="T4" fmla="*/ 0 w 165"/>
                <a:gd name="T5" fmla="*/ 0 h 233"/>
                <a:gd name="T6" fmla="*/ 0 w 165"/>
                <a:gd name="T7" fmla="*/ 0 h 233"/>
                <a:gd name="T8" fmla="*/ 0 w 165"/>
                <a:gd name="T9" fmla="*/ 0 h 233"/>
                <a:gd name="T10" fmla="*/ 0 w 165"/>
                <a:gd name="T11" fmla="*/ 0 h 233"/>
                <a:gd name="T12" fmla="*/ 0 w 165"/>
                <a:gd name="T13" fmla="*/ 0 h 233"/>
                <a:gd name="T14" fmla="*/ 0 w 165"/>
                <a:gd name="T15" fmla="*/ 0 h 233"/>
                <a:gd name="T16" fmla="*/ 0 w 165"/>
                <a:gd name="T17" fmla="*/ 0 h 233"/>
                <a:gd name="T18" fmla="*/ 0 w 165"/>
                <a:gd name="T19" fmla="*/ 0 h 233"/>
                <a:gd name="T20" fmla="*/ 0 w 165"/>
                <a:gd name="T21" fmla="*/ 0 h 233"/>
                <a:gd name="T22" fmla="*/ 0 w 165"/>
                <a:gd name="T23" fmla="*/ 0 h 233"/>
                <a:gd name="T24" fmla="*/ 0 w 165"/>
                <a:gd name="T25" fmla="*/ 0 h 233"/>
                <a:gd name="T26" fmla="*/ 0 w 165"/>
                <a:gd name="T27" fmla="*/ 0 h 233"/>
                <a:gd name="T28" fmla="*/ 0 w 165"/>
                <a:gd name="T29" fmla="*/ 0 h 233"/>
                <a:gd name="T30" fmla="*/ 0 w 165"/>
                <a:gd name="T31" fmla="*/ 0 h 233"/>
                <a:gd name="T32" fmla="*/ 0 w 165"/>
                <a:gd name="T33" fmla="*/ 0 h 233"/>
                <a:gd name="T34" fmla="*/ 0 w 165"/>
                <a:gd name="T35" fmla="*/ 0 h 233"/>
                <a:gd name="T36" fmla="*/ 0 w 165"/>
                <a:gd name="T37" fmla="*/ 0 h 233"/>
                <a:gd name="T38" fmla="*/ 0 w 165"/>
                <a:gd name="T39" fmla="*/ 0 h 233"/>
                <a:gd name="T40" fmla="*/ 0 w 165"/>
                <a:gd name="T41" fmla="*/ 0 h 233"/>
                <a:gd name="T42" fmla="*/ 0 w 165"/>
                <a:gd name="T43" fmla="*/ 0 h 233"/>
                <a:gd name="T44" fmla="*/ 0 w 165"/>
                <a:gd name="T45" fmla="*/ 0 h 233"/>
                <a:gd name="T46" fmla="*/ 0 w 165"/>
                <a:gd name="T47" fmla="*/ 0 h 233"/>
                <a:gd name="T48" fmla="*/ 0 w 165"/>
                <a:gd name="T49" fmla="*/ 0 h 233"/>
                <a:gd name="T50" fmla="*/ 0 w 165"/>
                <a:gd name="T51" fmla="*/ 0 h 233"/>
                <a:gd name="T52" fmla="*/ 0 w 165"/>
                <a:gd name="T53" fmla="*/ 0 h 233"/>
                <a:gd name="T54" fmla="*/ 0 w 165"/>
                <a:gd name="T55" fmla="*/ 0 h 233"/>
                <a:gd name="T56" fmla="*/ 0 w 165"/>
                <a:gd name="T57" fmla="*/ 0 h 233"/>
                <a:gd name="T58" fmla="*/ 0 w 165"/>
                <a:gd name="T59" fmla="*/ 0 h 233"/>
                <a:gd name="T60" fmla="*/ 0 w 165"/>
                <a:gd name="T61" fmla="*/ 0 h 233"/>
                <a:gd name="T62" fmla="*/ 0 w 165"/>
                <a:gd name="T63" fmla="*/ 0 h 233"/>
                <a:gd name="T64" fmla="*/ 0 w 165"/>
                <a:gd name="T65" fmla="*/ 0 h 233"/>
                <a:gd name="T66" fmla="*/ 0 w 165"/>
                <a:gd name="T67" fmla="*/ 0 h 233"/>
                <a:gd name="T68" fmla="*/ 0 w 165"/>
                <a:gd name="T69" fmla="*/ 0 h 233"/>
                <a:gd name="T70" fmla="*/ 0 w 165"/>
                <a:gd name="T71" fmla="*/ 0 h 233"/>
                <a:gd name="T72" fmla="*/ 0 w 165"/>
                <a:gd name="T73" fmla="*/ 0 h 233"/>
                <a:gd name="T74" fmla="*/ 0 w 165"/>
                <a:gd name="T75" fmla="*/ 0 h 233"/>
                <a:gd name="T76" fmla="*/ 0 w 165"/>
                <a:gd name="T77" fmla="*/ 0 h 233"/>
                <a:gd name="T78" fmla="*/ 0 w 165"/>
                <a:gd name="T79" fmla="*/ 0 h 233"/>
                <a:gd name="T80" fmla="*/ 0 w 165"/>
                <a:gd name="T81" fmla="*/ 0 h 233"/>
                <a:gd name="T82" fmla="*/ 0 w 165"/>
                <a:gd name="T83" fmla="*/ 0 h 233"/>
                <a:gd name="T84" fmla="*/ 0 w 165"/>
                <a:gd name="T85" fmla="*/ 0 h 233"/>
                <a:gd name="T86" fmla="*/ 0 w 165"/>
                <a:gd name="T87" fmla="*/ 0 h 233"/>
                <a:gd name="T88" fmla="*/ 0 w 165"/>
                <a:gd name="T89" fmla="*/ 0 h 233"/>
                <a:gd name="T90" fmla="*/ 0 w 165"/>
                <a:gd name="T91" fmla="*/ 0 h 233"/>
                <a:gd name="T92" fmla="*/ 0 w 165"/>
                <a:gd name="T93" fmla="*/ 0 h 2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5"/>
                <a:gd name="T142" fmla="*/ 0 h 233"/>
                <a:gd name="T143" fmla="*/ 165 w 165"/>
                <a:gd name="T144" fmla="*/ 233 h 2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5" h="233">
                  <a:moveTo>
                    <a:pt x="165" y="34"/>
                  </a:moveTo>
                  <a:lnTo>
                    <a:pt x="163" y="26"/>
                  </a:lnTo>
                  <a:lnTo>
                    <a:pt x="150" y="39"/>
                  </a:lnTo>
                  <a:lnTo>
                    <a:pt x="145" y="34"/>
                  </a:lnTo>
                  <a:lnTo>
                    <a:pt x="144" y="31"/>
                  </a:lnTo>
                  <a:lnTo>
                    <a:pt x="142" y="28"/>
                  </a:lnTo>
                  <a:lnTo>
                    <a:pt x="139" y="25"/>
                  </a:lnTo>
                  <a:lnTo>
                    <a:pt x="138" y="23"/>
                  </a:lnTo>
                  <a:lnTo>
                    <a:pt x="136" y="21"/>
                  </a:lnTo>
                  <a:lnTo>
                    <a:pt x="136" y="20"/>
                  </a:lnTo>
                  <a:lnTo>
                    <a:pt x="135" y="20"/>
                  </a:lnTo>
                  <a:lnTo>
                    <a:pt x="134" y="19"/>
                  </a:lnTo>
                  <a:lnTo>
                    <a:pt x="134" y="18"/>
                  </a:lnTo>
                  <a:lnTo>
                    <a:pt x="135" y="16"/>
                  </a:lnTo>
                  <a:lnTo>
                    <a:pt x="138" y="13"/>
                  </a:lnTo>
                  <a:lnTo>
                    <a:pt x="139" y="9"/>
                  </a:lnTo>
                  <a:lnTo>
                    <a:pt x="138" y="6"/>
                  </a:lnTo>
                  <a:lnTo>
                    <a:pt x="125" y="13"/>
                  </a:lnTo>
                  <a:lnTo>
                    <a:pt x="128" y="2"/>
                  </a:lnTo>
                  <a:lnTo>
                    <a:pt x="117" y="9"/>
                  </a:lnTo>
                  <a:lnTo>
                    <a:pt x="105" y="4"/>
                  </a:lnTo>
                  <a:lnTo>
                    <a:pt x="95" y="2"/>
                  </a:lnTo>
                  <a:lnTo>
                    <a:pt x="84" y="0"/>
                  </a:lnTo>
                  <a:lnTo>
                    <a:pt x="76" y="0"/>
                  </a:lnTo>
                  <a:lnTo>
                    <a:pt x="70" y="0"/>
                  </a:lnTo>
                  <a:lnTo>
                    <a:pt x="65" y="0"/>
                  </a:lnTo>
                  <a:lnTo>
                    <a:pt x="59" y="0"/>
                  </a:lnTo>
                  <a:lnTo>
                    <a:pt x="53" y="2"/>
                  </a:lnTo>
                  <a:lnTo>
                    <a:pt x="46" y="4"/>
                  </a:lnTo>
                  <a:lnTo>
                    <a:pt x="38" y="6"/>
                  </a:lnTo>
                  <a:lnTo>
                    <a:pt x="29" y="10"/>
                  </a:lnTo>
                  <a:lnTo>
                    <a:pt x="18" y="16"/>
                  </a:lnTo>
                  <a:lnTo>
                    <a:pt x="10" y="24"/>
                  </a:lnTo>
                  <a:lnTo>
                    <a:pt x="4" y="35"/>
                  </a:lnTo>
                  <a:lnTo>
                    <a:pt x="1" y="45"/>
                  </a:lnTo>
                  <a:lnTo>
                    <a:pt x="0" y="50"/>
                  </a:lnTo>
                  <a:lnTo>
                    <a:pt x="1" y="52"/>
                  </a:lnTo>
                  <a:lnTo>
                    <a:pt x="6" y="57"/>
                  </a:lnTo>
                  <a:lnTo>
                    <a:pt x="10" y="65"/>
                  </a:lnTo>
                  <a:lnTo>
                    <a:pt x="15" y="70"/>
                  </a:lnTo>
                  <a:lnTo>
                    <a:pt x="19" y="71"/>
                  </a:lnTo>
                  <a:lnTo>
                    <a:pt x="22" y="72"/>
                  </a:lnTo>
                  <a:lnTo>
                    <a:pt x="24" y="71"/>
                  </a:lnTo>
                  <a:lnTo>
                    <a:pt x="28" y="71"/>
                  </a:lnTo>
                  <a:lnTo>
                    <a:pt x="32" y="72"/>
                  </a:lnTo>
                  <a:lnTo>
                    <a:pt x="38" y="73"/>
                  </a:lnTo>
                  <a:lnTo>
                    <a:pt x="44" y="76"/>
                  </a:lnTo>
                  <a:lnTo>
                    <a:pt x="52" y="83"/>
                  </a:lnTo>
                  <a:lnTo>
                    <a:pt x="59" y="89"/>
                  </a:lnTo>
                  <a:lnTo>
                    <a:pt x="62" y="91"/>
                  </a:lnTo>
                  <a:lnTo>
                    <a:pt x="64" y="92"/>
                  </a:lnTo>
                  <a:lnTo>
                    <a:pt x="64" y="96"/>
                  </a:lnTo>
                  <a:lnTo>
                    <a:pt x="64" y="103"/>
                  </a:lnTo>
                  <a:lnTo>
                    <a:pt x="64" y="112"/>
                  </a:lnTo>
                  <a:lnTo>
                    <a:pt x="64" y="122"/>
                  </a:lnTo>
                  <a:lnTo>
                    <a:pt x="64" y="127"/>
                  </a:lnTo>
                  <a:lnTo>
                    <a:pt x="64" y="129"/>
                  </a:lnTo>
                  <a:lnTo>
                    <a:pt x="62" y="132"/>
                  </a:lnTo>
                  <a:lnTo>
                    <a:pt x="59" y="133"/>
                  </a:lnTo>
                  <a:lnTo>
                    <a:pt x="58" y="137"/>
                  </a:lnTo>
                  <a:lnTo>
                    <a:pt x="58" y="140"/>
                  </a:lnTo>
                  <a:lnTo>
                    <a:pt x="59" y="144"/>
                  </a:lnTo>
                  <a:lnTo>
                    <a:pt x="62" y="148"/>
                  </a:lnTo>
                  <a:lnTo>
                    <a:pt x="67" y="149"/>
                  </a:lnTo>
                  <a:lnTo>
                    <a:pt x="71" y="149"/>
                  </a:lnTo>
                  <a:lnTo>
                    <a:pt x="73" y="148"/>
                  </a:lnTo>
                  <a:lnTo>
                    <a:pt x="76" y="145"/>
                  </a:lnTo>
                  <a:lnTo>
                    <a:pt x="77" y="142"/>
                  </a:lnTo>
                  <a:lnTo>
                    <a:pt x="81" y="140"/>
                  </a:lnTo>
                  <a:lnTo>
                    <a:pt x="84" y="143"/>
                  </a:lnTo>
                  <a:lnTo>
                    <a:pt x="87" y="146"/>
                  </a:lnTo>
                  <a:lnTo>
                    <a:pt x="89" y="149"/>
                  </a:lnTo>
                  <a:lnTo>
                    <a:pt x="90" y="149"/>
                  </a:lnTo>
                  <a:lnTo>
                    <a:pt x="89" y="151"/>
                  </a:lnTo>
                  <a:lnTo>
                    <a:pt x="83" y="155"/>
                  </a:lnTo>
                  <a:lnTo>
                    <a:pt x="79" y="159"/>
                  </a:lnTo>
                  <a:lnTo>
                    <a:pt x="76" y="160"/>
                  </a:lnTo>
                  <a:lnTo>
                    <a:pt x="74" y="161"/>
                  </a:lnTo>
                  <a:lnTo>
                    <a:pt x="71" y="161"/>
                  </a:lnTo>
                  <a:lnTo>
                    <a:pt x="70" y="161"/>
                  </a:lnTo>
                  <a:lnTo>
                    <a:pt x="68" y="161"/>
                  </a:lnTo>
                  <a:lnTo>
                    <a:pt x="68" y="164"/>
                  </a:lnTo>
                  <a:lnTo>
                    <a:pt x="68" y="170"/>
                  </a:lnTo>
                  <a:lnTo>
                    <a:pt x="70" y="174"/>
                  </a:lnTo>
                  <a:lnTo>
                    <a:pt x="70" y="176"/>
                  </a:lnTo>
                  <a:lnTo>
                    <a:pt x="71" y="177"/>
                  </a:lnTo>
                  <a:lnTo>
                    <a:pt x="73" y="177"/>
                  </a:lnTo>
                  <a:lnTo>
                    <a:pt x="76" y="176"/>
                  </a:lnTo>
                  <a:lnTo>
                    <a:pt x="80" y="175"/>
                  </a:lnTo>
                  <a:lnTo>
                    <a:pt x="87" y="175"/>
                  </a:lnTo>
                  <a:lnTo>
                    <a:pt x="95" y="175"/>
                  </a:lnTo>
                  <a:lnTo>
                    <a:pt x="104" y="175"/>
                  </a:lnTo>
                  <a:lnTo>
                    <a:pt x="110" y="175"/>
                  </a:lnTo>
                  <a:lnTo>
                    <a:pt x="113" y="175"/>
                  </a:lnTo>
                  <a:lnTo>
                    <a:pt x="96" y="196"/>
                  </a:lnTo>
                  <a:lnTo>
                    <a:pt x="95" y="197"/>
                  </a:lnTo>
                  <a:lnTo>
                    <a:pt x="90" y="200"/>
                  </a:lnTo>
                  <a:lnTo>
                    <a:pt x="83" y="202"/>
                  </a:lnTo>
                  <a:lnTo>
                    <a:pt x="74" y="205"/>
                  </a:lnTo>
                  <a:lnTo>
                    <a:pt x="68" y="206"/>
                  </a:lnTo>
                  <a:lnTo>
                    <a:pt x="65" y="206"/>
                  </a:lnTo>
                  <a:lnTo>
                    <a:pt x="64" y="208"/>
                  </a:lnTo>
                  <a:lnTo>
                    <a:pt x="62" y="211"/>
                  </a:lnTo>
                  <a:lnTo>
                    <a:pt x="59" y="216"/>
                  </a:lnTo>
                  <a:lnTo>
                    <a:pt x="59" y="223"/>
                  </a:lnTo>
                  <a:lnTo>
                    <a:pt x="61" y="230"/>
                  </a:lnTo>
                  <a:lnTo>
                    <a:pt x="64" y="233"/>
                  </a:lnTo>
                  <a:lnTo>
                    <a:pt x="70" y="233"/>
                  </a:lnTo>
                  <a:lnTo>
                    <a:pt x="80" y="233"/>
                  </a:lnTo>
                  <a:lnTo>
                    <a:pt x="89" y="232"/>
                  </a:lnTo>
                  <a:lnTo>
                    <a:pt x="95" y="228"/>
                  </a:lnTo>
                  <a:lnTo>
                    <a:pt x="101" y="223"/>
                  </a:lnTo>
                  <a:lnTo>
                    <a:pt x="107" y="218"/>
                  </a:lnTo>
                  <a:lnTo>
                    <a:pt x="114" y="211"/>
                  </a:lnTo>
                  <a:lnTo>
                    <a:pt x="123" y="200"/>
                  </a:lnTo>
                  <a:lnTo>
                    <a:pt x="132" y="184"/>
                  </a:lnTo>
                  <a:lnTo>
                    <a:pt x="139" y="165"/>
                  </a:lnTo>
                  <a:lnTo>
                    <a:pt x="144" y="146"/>
                  </a:lnTo>
                  <a:lnTo>
                    <a:pt x="147" y="132"/>
                  </a:lnTo>
                  <a:lnTo>
                    <a:pt x="136" y="149"/>
                  </a:lnTo>
                  <a:lnTo>
                    <a:pt x="136" y="148"/>
                  </a:lnTo>
                  <a:lnTo>
                    <a:pt x="135" y="143"/>
                  </a:lnTo>
                  <a:lnTo>
                    <a:pt x="135" y="138"/>
                  </a:lnTo>
                  <a:lnTo>
                    <a:pt x="136" y="133"/>
                  </a:lnTo>
                  <a:lnTo>
                    <a:pt x="139" y="127"/>
                  </a:lnTo>
                  <a:lnTo>
                    <a:pt x="144" y="118"/>
                  </a:lnTo>
                  <a:lnTo>
                    <a:pt x="147" y="108"/>
                  </a:lnTo>
                  <a:lnTo>
                    <a:pt x="150" y="102"/>
                  </a:lnTo>
                  <a:lnTo>
                    <a:pt x="151" y="93"/>
                  </a:lnTo>
                  <a:lnTo>
                    <a:pt x="153" y="86"/>
                  </a:lnTo>
                  <a:lnTo>
                    <a:pt x="154" y="80"/>
                  </a:lnTo>
                  <a:lnTo>
                    <a:pt x="156" y="75"/>
                  </a:lnTo>
                  <a:lnTo>
                    <a:pt x="156" y="71"/>
                  </a:lnTo>
                  <a:lnTo>
                    <a:pt x="156" y="66"/>
                  </a:lnTo>
                  <a:lnTo>
                    <a:pt x="156" y="60"/>
                  </a:lnTo>
                  <a:lnTo>
                    <a:pt x="154" y="54"/>
                  </a:lnTo>
                  <a:lnTo>
                    <a:pt x="165" y="34"/>
                  </a:lnTo>
                  <a:close/>
                </a:path>
              </a:pathLst>
            </a:custGeom>
            <a:solidFill>
              <a:srgbClr val="FFFFFF"/>
            </a:solidFill>
            <a:ln w="9525">
              <a:solidFill>
                <a:srgbClr val="FF0000"/>
              </a:solidFill>
              <a:round/>
              <a:headEnd/>
              <a:tailEnd/>
            </a:ln>
          </p:spPr>
          <p:txBody>
            <a:bodyPr/>
            <a:lstStyle/>
            <a:p>
              <a:endParaRPr lang="de-CH"/>
            </a:p>
          </p:txBody>
        </p:sp>
        <p:sp>
          <p:nvSpPr>
            <p:cNvPr id="84170" name="Freeform 145"/>
            <p:cNvSpPr>
              <a:spLocks/>
            </p:cNvSpPr>
            <p:nvPr/>
          </p:nvSpPr>
          <p:spPr bwMode="auto">
            <a:xfrm>
              <a:off x="1778" y="3027"/>
              <a:ext cx="24" cy="11"/>
            </a:xfrm>
            <a:custGeom>
              <a:avLst/>
              <a:gdLst>
                <a:gd name="T0" fmla="*/ 0 w 71"/>
                <a:gd name="T1" fmla="*/ 0 h 33"/>
                <a:gd name="T2" fmla="*/ 0 w 71"/>
                <a:gd name="T3" fmla="*/ 0 h 33"/>
                <a:gd name="T4" fmla="*/ 0 w 71"/>
                <a:gd name="T5" fmla="*/ 0 h 33"/>
                <a:gd name="T6" fmla="*/ 0 w 71"/>
                <a:gd name="T7" fmla="*/ 0 h 33"/>
                <a:gd name="T8" fmla="*/ 0 w 71"/>
                <a:gd name="T9" fmla="*/ 0 h 33"/>
                <a:gd name="T10" fmla="*/ 0 w 71"/>
                <a:gd name="T11" fmla="*/ 0 h 33"/>
                <a:gd name="T12" fmla="*/ 0 w 71"/>
                <a:gd name="T13" fmla="*/ 0 h 33"/>
                <a:gd name="T14" fmla="*/ 0 w 71"/>
                <a:gd name="T15" fmla="*/ 0 h 33"/>
                <a:gd name="T16" fmla="*/ 0 w 71"/>
                <a:gd name="T17" fmla="*/ 0 h 33"/>
                <a:gd name="T18" fmla="*/ 0 w 71"/>
                <a:gd name="T19" fmla="*/ 0 h 33"/>
                <a:gd name="T20" fmla="*/ 0 w 71"/>
                <a:gd name="T21" fmla="*/ 0 h 33"/>
                <a:gd name="T22" fmla="*/ 0 w 71"/>
                <a:gd name="T23" fmla="*/ 0 h 33"/>
                <a:gd name="T24" fmla="*/ 0 w 71"/>
                <a:gd name="T25" fmla="*/ 0 h 33"/>
                <a:gd name="T26" fmla="*/ 0 w 71"/>
                <a:gd name="T27" fmla="*/ 0 h 33"/>
                <a:gd name="T28" fmla="*/ 0 w 71"/>
                <a:gd name="T29" fmla="*/ 0 h 33"/>
                <a:gd name="T30" fmla="*/ 0 w 71"/>
                <a:gd name="T31" fmla="*/ 0 h 33"/>
                <a:gd name="T32" fmla="*/ 0 w 71"/>
                <a:gd name="T33" fmla="*/ 0 h 33"/>
                <a:gd name="T34" fmla="*/ 0 w 71"/>
                <a:gd name="T35" fmla="*/ 0 h 33"/>
                <a:gd name="T36" fmla="*/ 0 w 71"/>
                <a:gd name="T37" fmla="*/ 0 h 33"/>
                <a:gd name="T38" fmla="*/ 0 w 71"/>
                <a:gd name="T39" fmla="*/ 0 h 33"/>
                <a:gd name="T40" fmla="*/ 0 w 71"/>
                <a:gd name="T41" fmla="*/ 0 h 33"/>
                <a:gd name="T42" fmla="*/ 0 w 71"/>
                <a:gd name="T43" fmla="*/ 0 h 33"/>
                <a:gd name="T44" fmla="*/ 0 w 71"/>
                <a:gd name="T45" fmla="*/ 0 h 33"/>
                <a:gd name="T46" fmla="*/ 0 w 71"/>
                <a:gd name="T47" fmla="*/ 0 h 33"/>
                <a:gd name="T48" fmla="*/ 0 w 71"/>
                <a:gd name="T49" fmla="*/ 0 h 33"/>
                <a:gd name="T50" fmla="*/ 0 w 71"/>
                <a:gd name="T51" fmla="*/ 0 h 33"/>
                <a:gd name="T52" fmla="*/ 0 w 71"/>
                <a:gd name="T53" fmla="*/ 0 h 33"/>
                <a:gd name="T54" fmla="*/ 0 w 71"/>
                <a:gd name="T55" fmla="*/ 0 h 33"/>
                <a:gd name="T56" fmla="*/ 0 w 71"/>
                <a:gd name="T57" fmla="*/ 0 h 33"/>
                <a:gd name="T58" fmla="*/ 0 w 71"/>
                <a:gd name="T59" fmla="*/ 0 h 33"/>
                <a:gd name="T60" fmla="*/ 0 w 71"/>
                <a:gd name="T61" fmla="*/ 0 h 33"/>
                <a:gd name="T62" fmla="*/ 0 w 71"/>
                <a:gd name="T63" fmla="*/ 0 h 33"/>
                <a:gd name="T64" fmla="*/ 0 w 71"/>
                <a:gd name="T65" fmla="*/ 0 h 33"/>
                <a:gd name="T66" fmla="*/ 0 w 71"/>
                <a:gd name="T67" fmla="*/ 0 h 33"/>
                <a:gd name="T68" fmla="*/ 0 w 71"/>
                <a:gd name="T69" fmla="*/ 0 h 33"/>
                <a:gd name="T70" fmla="*/ 0 w 71"/>
                <a:gd name="T71" fmla="*/ 0 h 33"/>
                <a:gd name="T72" fmla="*/ 0 w 71"/>
                <a:gd name="T73" fmla="*/ 0 h 33"/>
                <a:gd name="T74" fmla="*/ 0 w 71"/>
                <a:gd name="T75" fmla="*/ 0 h 33"/>
                <a:gd name="T76" fmla="*/ 0 w 71"/>
                <a:gd name="T77" fmla="*/ 0 h 33"/>
                <a:gd name="T78" fmla="*/ 0 w 71"/>
                <a:gd name="T79" fmla="*/ 0 h 33"/>
                <a:gd name="T80" fmla="*/ 0 w 71"/>
                <a:gd name="T81" fmla="*/ 0 h 33"/>
                <a:gd name="T82" fmla="*/ 0 w 71"/>
                <a:gd name="T83" fmla="*/ 0 h 33"/>
                <a:gd name="T84" fmla="*/ 0 w 71"/>
                <a:gd name="T85" fmla="*/ 0 h 33"/>
                <a:gd name="T86" fmla="*/ 0 w 71"/>
                <a:gd name="T87" fmla="*/ 0 h 33"/>
                <a:gd name="T88" fmla="*/ 0 w 71"/>
                <a:gd name="T89" fmla="*/ 0 h 33"/>
                <a:gd name="T90" fmla="*/ 0 w 71"/>
                <a:gd name="T91" fmla="*/ 0 h 33"/>
                <a:gd name="T92" fmla="*/ 0 w 71"/>
                <a:gd name="T93" fmla="*/ 0 h 33"/>
                <a:gd name="T94" fmla="*/ 0 w 71"/>
                <a:gd name="T95" fmla="*/ 0 h 33"/>
                <a:gd name="T96" fmla="*/ 0 w 71"/>
                <a:gd name="T97" fmla="*/ 0 h 33"/>
                <a:gd name="T98" fmla="*/ 0 w 71"/>
                <a:gd name="T99" fmla="*/ 0 h 33"/>
                <a:gd name="T100" fmla="*/ 0 w 71"/>
                <a:gd name="T101" fmla="*/ 0 h 33"/>
                <a:gd name="T102" fmla="*/ 0 w 71"/>
                <a:gd name="T103" fmla="*/ 0 h 33"/>
                <a:gd name="T104" fmla="*/ 0 w 71"/>
                <a:gd name="T105" fmla="*/ 0 h 33"/>
                <a:gd name="T106" fmla="*/ 0 w 71"/>
                <a:gd name="T107" fmla="*/ 0 h 33"/>
                <a:gd name="T108" fmla="*/ 0 w 71"/>
                <a:gd name="T109" fmla="*/ 0 h 33"/>
                <a:gd name="T110" fmla="*/ 0 w 71"/>
                <a:gd name="T111" fmla="*/ 0 h 33"/>
                <a:gd name="T112" fmla="*/ 0 w 71"/>
                <a:gd name="T113" fmla="*/ 0 h 33"/>
                <a:gd name="T114" fmla="*/ 0 w 71"/>
                <a:gd name="T115" fmla="*/ 0 h 33"/>
                <a:gd name="T116" fmla="*/ 0 w 71"/>
                <a:gd name="T117" fmla="*/ 0 h 33"/>
                <a:gd name="T118" fmla="*/ 0 w 71"/>
                <a:gd name="T119" fmla="*/ 0 h 3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1"/>
                <a:gd name="T181" fmla="*/ 0 h 33"/>
                <a:gd name="T182" fmla="*/ 71 w 71"/>
                <a:gd name="T183" fmla="*/ 33 h 3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1" h="33">
                  <a:moveTo>
                    <a:pt x="50" y="7"/>
                  </a:moveTo>
                  <a:lnTo>
                    <a:pt x="52" y="7"/>
                  </a:lnTo>
                  <a:lnTo>
                    <a:pt x="53" y="6"/>
                  </a:lnTo>
                  <a:lnTo>
                    <a:pt x="56" y="6"/>
                  </a:lnTo>
                  <a:lnTo>
                    <a:pt x="57" y="5"/>
                  </a:lnTo>
                  <a:lnTo>
                    <a:pt x="71" y="4"/>
                  </a:lnTo>
                  <a:lnTo>
                    <a:pt x="57" y="1"/>
                  </a:lnTo>
                  <a:lnTo>
                    <a:pt x="53" y="0"/>
                  </a:lnTo>
                  <a:lnTo>
                    <a:pt x="47" y="1"/>
                  </a:lnTo>
                  <a:lnTo>
                    <a:pt x="38" y="2"/>
                  </a:lnTo>
                  <a:lnTo>
                    <a:pt x="31" y="5"/>
                  </a:lnTo>
                  <a:lnTo>
                    <a:pt x="25" y="6"/>
                  </a:lnTo>
                  <a:lnTo>
                    <a:pt x="19" y="7"/>
                  </a:lnTo>
                  <a:lnTo>
                    <a:pt x="16" y="7"/>
                  </a:lnTo>
                  <a:lnTo>
                    <a:pt x="11" y="10"/>
                  </a:lnTo>
                  <a:lnTo>
                    <a:pt x="7" y="14"/>
                  </a:lnTo>
                  <a:lnTo>
                    <a:pt x="4" y="17"/>
                  </a:lnTo>
                  <a:lnTo>
                    <a:pt x="1" y="21"/>
                  </a:lnTo>
                  <a:lnTo>
                    <a:pt x="0" y="22"/>
                  </a:lnTo>
                  <a:lnTo>
                    <a:pt x="1" y="23"/>
                  </a:lnTo>
                  <a:lnTo>
                    <a:pt x="5" y="27"/>
                  </a:lnTo>
                  <a:lnTo>
                    <a:pt x="11" y="31"/>
                  </a:lnTo>
                  <a:lnTo>
                    <a:pt x="17" y="33"/>
                  </a:lnTo>
                  <a:lnTo>
                    <a:pt x="26" y="33"/>
                  </a:lnTo>
                  <a:lnTo>
                    <a:pt x="35" y="32"/>
                  </a:lnTo>
                  <a:lnTo>
                    <a:pt x="44" y="31"/>
                  </a:lnTo>
                  <a:lnTo>
                    <a:pt x="50" y="30"/>
                  </a:lnTo>
                  <a:lnTo>
                    <a:pt x="52" y="27"/>
                  </a:lnTo>
                  <a:lnTo>
                    <a:pt x="53" y="26"/>
                  </a:lnTo>
                  <a:lnTo>
                    <a:pt x="53" y="23"/>
                  </a:lnTo>
                  <a:lnTo>
                    <a:pt x="52" y="22"/>
                  </a:lnTo>
                  <a:lnTo>
                    <a:pt x="50" y="21"/>
                  </a:lnTo>
                  <a:lnTo>
                    <a:pt x="47" y="20"/>
                  </a:lnTo>
                  <a:lnTo>
                    <a:pt x="44" y="20"/>
                  </a:lnTo>
                  <a:lnTo>
                    <a:pt x="38" y="20"/>
                  </a:lnTo>
                  <a:lnTo>
                    <a:pt x="32" y="18"/>
                  </a:lnTo>
                  <a:lnTo>
                    <a:pt x="31" y="18"/>
                  </a:lnTo>
                  <a:lnTo>
                    <a:pt x="29" y="18"/>
                  </a:lnTo>
                  <a:lnTo>
                    <a:pt x="28" y="17"/>
                  </a:lnTo>
                  <a:lnTo>
                    <a:pt x="26" y="16"/>
                  </a:lnTo>
                  <a:lnTo>
                    <a:pt x="28" y="15"/>
                  </a:lnTo>
                  <a:lnTo>
                    <a:pt x="29" y="15"/>
                  </a:lnTo>
                  <a:lnTo>
                    <a:pt x="37" y="15"/>
                  </a:lnTo>
                  <a:lnTo>
                    <a:pt x="44" y="15"/>
                  </a:lnTo>
                  <a:lnTo>
                    <a:pt x="50" y="16"/>
                  </a:lnTo>
                  <a:lnTo>
                    <a:pt x="55" y="20"/>
                  </a:lnTo>
                  <a:lnTo>
                    <a:pt x="56" y="21"/>
                  </a:lnTo>
                  <a:lnTo>
                    <a:pt x="57" y="22"/>
                  </a:lnTo>
                  <a:lnTo>
                    <a:pt x="59" y="22"/>
                  </a:lnTo>
                  <a:lnTo>
                    <a:pt x="60" y="21"/>
                  </a:lnTo>
                  <a:lnTo>
                    <a:pt x="62" y="20"/>
                  </a:lnTo>
                  <a:lnTo>
                    <a:pt x="63" y="18"/>
                  </a:lnTo>
                  <a:lnTo>
                    <a:pt x="63" y="16"/>
                  </a:lnTo>
                  <a:lnTo>
                    <a:pt x="62" y="15"/>
                  </a:lnTo>
                  <a:lnTo>
                    <a:pt x="59" y="12"/>
                  </a:lnTo>
                  <a:lnTo>
                    <a:pt x="56" y="10"/>
                  </a:lnTo>
                  <a:lnTo>
                    <a:pt x="53" y="9"/>
                  </a:lnTo>
                  <a:lnTo>
                    <a:pt x="50" y="7"/>
                  </a:lnTo>
                  <a:close/>
                </a:path>
              </a:pathLst>
            </a:custGeom>
            <a:solidFill>
              <a:srgbClr val="000000"/>
            </a:solidFill>
            <a:ln w="9525">
              <a:solidFill>
                <a:srgbClr val="FF0000"/>
              </a:solidFill>
              <a:round/>
              <a:headEnd/>
              <a:tailEnd/>
            </a:ln>
          </p:spPr>
          <p:txBody>
            <a:bodyPr/>
            <a:lstStyle/>
            <a:p>
              <a:endParaRPr lang="de-CH"/>
            </a:p>
          </p:txBody>
        </p:sp>
      </p:grpSp>
      <p:pic>
        <p:nvPicPr>
          <p:cNvPr id="84071" name="Picture 1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4436" y="2111350"/>
            <a:ext cx="538163"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072" name="Group 147"/>
          <p:cNvGrpSpPr>
            <a:grpSpLocks/>
          </p:cNvGrpSpPr>
          <p:nvPr/>
        </p:nvGrpSpPr>
        <p:grpSpPr bwMode="auto">
          <a:xfrm>
            <a:off x="3953049" y="2178025"/>
            <a:ext cx="460375" cy="622300"/>
            <a:chOff x="5040" y="3016"/>
            <a:chExt cx="691" cy="688"/>
          </a:xfrm>
        </p:grpSpPr>
        <p:sp>
          <p:nvSpPr>
            <p:cNvPr id="84111" name="Freeform 148"/>
            <p:cNvSpPr>
              <a:spLocks/>
            </p:cNvSpPr>
            <p:nvPr/>
          </p:nvSpPr>
          <p:spPr bwMode="auto">
            <a:xfrm flipH="1">
              <a:off x="5040" y="3016"/>
              <a:ext cx="691" cy="688"/>
            </a:xfrm>
            <a:custGeom>
              <a:avLst/>
              <a:gdLst>
                <a:gd name="T0" fmla="*/ 1 w 1228"/>
                <a:gd name="T1" fmla="*/ 0 h 1988"/>
                <a:gd name="T2" fmla="*/ 1 w 1228"/>
                <a:gd name="T3" fmla="*/ 0 h 1988"/>
                <a:gd name="T4" fmla="*/ 1 w 1228"/>
                <a:gd name="T5" fmla="*/ 0 h 1988"/>
                <a:gd name="T6" fmla="*/ 1 w 1228"/>
                <a:gd name="T7" fmla="*/ 0 h 1988"/>
                <a:gd name="T8" fmla="*/ 1 w 1228"/>
                <a:gd name="T9" fmla="*/ 0 h 1988"/>
                <a:gd name="T10" fmla="*/ 1 w 1228"/>
                <a:gd name="T11" fmla="*/ 0 h 1988"/>
                <a:gd name="T12" fmla="*/ 1 w 1228"/>
                <a:gd name="T13" fmla="*/ 0 h 1988"/>
                <a:gd name="T14" fmla="*/ 1 w 1228"/>
                <a:gd name="T15" fmla="*/ 0 h 1988"/>
                <a:gd name="T16" fmla="*/ 1 w 1228"/>
                <a:gd name="T17" fmla="*/ 0 h 1988"/>
                <a:gd name="T18" fmla="*/ 1 w 1228"/>
                <a:gd name="T19" fmla="*/ 0 h 1988"/>
                <a:gd name="T20" fmla="*/ 1 w 1228"/>
                <a:gd name="T21" fmla="*/ 0 h 1988"/>
                <a:gd name="T22" fmla="*/ 1 w 1228"/>
                <a:gd name="T23" fmla="*/ 0 h 1988"/>
                <a:gd name="T24" fmla="*/ 1 w 1228"/>
                <a:gd name="T25" fmla="*/ 0 h 1988"/>
                <a:gd name="T26" fmla="*/ 1 w 1228"/>
                <a:gd name="T27" fmla="*/ 0 h 1988"/>
                <a:gd name="T28" fmla="*/ 1 w 1228"/>
                <a:gd name="T29" fmla="*/ 0 h 1988"/>
                <a:gd name="T30" fmla="*/ 1 w 1228"/>
                <a:gd name="T31" fmla="*/ 0 h 1988"/>
                <a:gd name="T32" fmla="*/ 1 w 1228"/>
                <a:gd name="T33" fmla="*/ 0 h 1988"/>
                <a:gd name="T34" fmla="*/ 1 w 1228"/>
                <a:gd name="T35" fmla="*/ 0 h 1988"/>
                <a:gd name="T36" fmla="*/ 1 w 1228"/>
                <a:gd name="T37" fmla="*/ 0 h 1988"/>
                <a:gd name="T38" fmla="*/ 1 w 1228"/>
                <a:gd name="T39" fmla="*/ 0 h 1988"/>
                <a:gd name="T40" fmla="*/ 1 w 1228"/>
                <a:gd name="T41" fmla="*/ 0 h 1988"/>
                <a:gd name="T42" fmla="*/ 1 w 1228"/>
                <a:gd name="T43" fmla="*/ 0 h 1988"/>
                <a:gd name="T44" fmla="*/ 1 w 1228"/>
                <a:gd name="T45" fmla="*/ 0 h 1988"/>
                <a:gd name="T46" fmla="*/ 1 w 1228"/>
                <a:gd name="T47" fmla="*/ 0 h 1988"/>
                <a:gd name="T48" fmla="*/ 1 w 1228"/>
                <a:gd name="T49" fmla="*/ 0 h 1988"/>
                <a:gd name="T50" fmla="*/ 1 w 1228"/>
                <a:gd name="T51" fmla="*/ 0 h 1988"/>
                <a:gd name="T52" fmla="*/ 1 w 1228"/>
                <a:gd name="T53" fmla="*/ 0 h 1988"/>
                <a:gd name="T54" fmla="*/ 1 w 1228"/>
                <a:gd name="T55" fmla="*/ 0 h 1988"/>
                <a:gd name="T56" fmla="*/ 1 w 1228"/>
                <a:gd name="T57" fmla="*/ 0 h 1988"/>
                <a:gd name="T58" fmla="*/ 1 w 1228"/>
                <a:gd name="T59" fmla="*/ 0 h 1988"/>
                <a:gd name="T60" fmla="*/ 1 w 1228"/>
                <a:gd name="T61" fmla="*/ 0 h 1988"/>
                <a:gd name="T62" fmla="*/ 1 w 1228"/>
                <a:gd name="T63" fmla="*/ 0 h 1988"/>
                <a:gd name="T64" fmla="*/ 1 w 1228"/>
                <a:gd name="T65" fmla="*/ 0 h 1988"/>
                <a:gd name="T66" fmla="*/ 1 w 1228"/>
                <a:gd name="T67" fmla="*/ 0 h 1988"/>
                <a:gd name="T68" fmla="*/ 1 w 1228"/>
                <a:gd name="T69" fmla="*/ 0 h 1988"/>
                <a:gd name="T70" fmla="*/ 1 w 1228"/>
                <a:gd name="T71" fmla="*/ 0 h 1988"/>
                <a:gd name="T72" fmla="*/ 1 w 1228"/>
                <a:gd name="T73" fmla="*/ 0 h 1988"/>
                <a:gd name="T74" fmla="*/ 1 w 1228"/>
                <a:gd name="T75" fmla="*/ 0 h 1988"/>
                <a:gd name="T76" fmla="*/ 1 w 1228"/>
                <a:gd name="T77" fmla="*/ 0 h 1988"/>
                <a:gd name="T78" fmla="*/ 1 w 1228"/>
                <a:gd name="T79" fmla="*/ 0 h 1988"/>
                <a:gd name="T80" fmla="*/ 1 w 1228"/>
                <a:gd name="T81" fmla="*/ 0 h 1988"/>
                <a:gd name="T82" fmla="*/ 1 w 1228"/>
                <a:gd name="T83" fmla="*/ 0 h 1988"/>
                <a:gd name="T84" fmla="*/ 1 w 1228"/>
                <a:gd name="T85" fmla="*/ 0 h 1988"/>
                <a:gd name="T86" fmla="*/ 1 w 1228"/>
                <a:gd name="T87" fmla="*/ 0 h 1988"/>
                <a:gd name="T88" fmla="*/ 1 w 1228"/>
                <a:gd name="T89" fmla="*/ 0 h 1988"/>
                <a:gd name="T90" fmla="*/ 1 w 1228"/>
                <a:gd name="T91" fmla="*/ 0 h 1988"/>
                <a:gd name="T92" fmla="*/ 1 w 1228"/>
                <a:gd name="T93" fmla="*/ 0 h 1988"/>
                <a:gd name="T94" fmla="*/ 1 w 1228"/>
                <a:gd name="T95" fmla="*/ 0 h 1988"/>
                <a:gd name="T96" fmla="*/ 1 w 1228"/>
                <a:gd name="T97" fmla="*/ 0 h 1988"/>
                <a:gd name="T98" fmla="*/ 1 w 1228"/>
                <a:gd name="T99" fmla="*/ 0 h 1988"/>
                <a:gd name="T100" fmla="*/ 1 w 1228"/>
                <a:gd name="T101" fmla="*/ 0 h 1988"/>
                <a:gd name="T102" fmla="*/ 1 w 1228"/>
                <a:gd name="T103" fmla="*/ 0 h 1988"/>
                <a:gd name="T104" fmla="*/ 1 w 1228"/>
                <a:gd name="T105" fmla="*/ 0 h 1988"/>
                <a:gd name="T106" fmla="*/ 1 w 1228"/>
                <a:gd name="T107" fmla="*/ 0 h 1988"/>
                <a:gd name="T108" fmla="*/ 1 w 1228"/>
                <a:gd name="T109" fmla="*/ 0 h 19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28"/>
                <a:gd name="T166" fmla="*/ 0 h 1988"/>
                <a:gd name="T167" fmla="*/ 1228 w 1228"/>
                <a:gd name="T168" fmla="*/ 1988 h 19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28" h="1988">
                  <a:moveTo>
                    <a:pt x="1209" y="788"/>
                  </a:moveTo>
                  <a:lnTo>
                    <a:pt x="1203" y="782"/>
                  </a:lnTo>
                  <a:lnTo>
                    <a:pt x="1194" y="774"/>
                  </a:lnTo>
                  <a:lnTo>
                    <a:pt x="1183" y="765"/>
                  </a:lnTo>
                  <a:lnTo>
                    <a:pt x="1171" y="756"/>
                  </a:lnTo>
                  <a:lnTo>
                    <a:pt x="1160" y="747"/>
                  </a:lnTo>
                  <a:lnTo>
                    <a:pt x="1151" y="741"/>
                  </a:lnTo>
                  <a:lnTo>
                    <a:pt x="1145" y="737"/>
                  </a:lnTo>
                  <a:lnTo>
                    <a:pt x="1142" y="735"/>
                  </a:lnTo>
                  <a:lnTo>
                    <a:pt x="1145" y="735"/>
                  </a:lnTo>
                  <a:lnTo>
                    <a:pt x="1151" y="734"/>
                  </a:lnTo>
                  <a:lnTo>
                    <a:pt x="1160" y="733"/>
                  </a:lnTo>
                  <a:lnTo>
                    <a:pt x="1170" y="732"/>
                  </a:lnTo>
                  <a:lnTo>
                    <a:pt x="1181" y="730"/>
                  </a:lnTo>
                  <a:lnTo>
                    <a:pt x="1190" y="728"/>
                  </a:lnTo>
                  <a:lnTo>
                    <a:pt x="1198" y="724"/>
                  </a:lnTo>
                  <a:lnTo>
                    <a:pt x="1202" y="721"/>
                  </a:lnTo>
                  <a:lnTo>
                    <a:pt x="1202" y="717"/>
                  </a:lnTo>
                  <a:lnTo>
                    <a:pt x="1198" y="714"/>
                  </a:lnTo>
                  <a:lnTo>
                    <a:pt x="1193" y="711"/>
                  </a:lnTo>
                  <a:lnTo>
                    <a:pt x="1185" y="709"/>
                  </a:lnTo>
                  <a:lnTo>
                    <a:pt x="1176" y="708"/>
                  </a:lnTo>
                  <a:lnTo>
                    <a:pt x="1168" y="707"/>
                  </a:lnTo>
                  <a:lnTo>
                    <a:pt x="1158" y="706"/>
                  </a:lnTo>
                  <a:lnTo>
                    <a:pt x="1149" y="706"/>
                  </a:lnTo>
                  <a:lnTo>
                    <a:pt x="1140" y="706"/>
                  </a:lnTo>
                  <a:lnTo>
                    <a:pt x="1132" y="704"/>
                  </a:lnTo>
                  <a:lnTo>
                    <a:pt x="1125" y="702"/>
                  </a:lnTo>
                  <a:lnTo>
                    <a:pt x="1117" y="701"/>
                  </a:lnTo>
                  <a:lnTo>
                    <a:pt x="1109" y="700"/>
                  </a:lnTo>
                  <a:lnTo>
                    <a:pt x="1100" y="700"/>
                  </a:lnTo>
                  <a:lnTo>
                    <a:pt x="1090" y="701"/>
                  </a:lnTo>
                  <a:lnTo>
                    <a:pt x="1078" y="704"/>
                  </a:lnTo>
                  <a:lnTo>
                    <a:pt x="1070" y="706"/>
                  </a:lnTo>
                  <a:lnTo>
                    <a:pt x="1062" y="707"/>
                  </a:lnTo>
                  <a:lnTo>
                    <a:pt x="1053" y="708"/>
                  </a:lnTo>
                  <a:lnTo>
                    <a:pt x="1047" y="708"/>
                  </a:lnTo>
                  <a:lnTo>
                    <a:pt x="1041" y="707"/>
                  </a:lnTo>
                  <a:lnTo>
                    <a:pt x="1034" y="706"/>
                  </a:lnTo>
                  <a:lnTo>
                    <a:pt x="1029" y="705"/>
                  </a:lnTo>
                  <a:lnTo>
                    <a:pt x="1024" y="704"/>
                  </a:lnTo>
                  <a:lnTo>
                    <a:pt x="1026" y="702"/>
                  </a:lnTo>
                  <a:lnTo>
                    <a:pt x="1023" y="700"/>
                  </a:lnTo>
                  <a:lnTo>
                    <a:pt x="1018" y="696"/>
                  </a:lnTo>
                  <a:lnTo>
                    <a:pt x="1008" y="689"/>
                  </a:lnTo>
                  <a:lnTo>
                    <a:pt x="993" y="678"/>
                  </a:lnTo>
                  <a:lnTo>
                    <a:pt x="975" y="666"/>
                  </a:lnTo>
                  <a:lnTo>
                    <a:pt x="953" y="651"/>
                  </a:lnTo>
                  <a:lnTo>
                    <a:pt x="926" y="634"/>
                  </a:lnTo>
                  <a:lnTo>
                    <a:pt x="896" y="617"/>
                  </a:lnTo>
                  <a:lnTo>
                    <a:pt x="894" y="615"/>
                  </a:lnTo>
                  <a:lnTo>
                    <a:pt x="891" y="613"/>
                  </a:lnTo>
                  <a:lnTo>
                    <a:pt x="887" y="611"/>
                  </a:lnTo>
                  <a:lnTo>
                    <a:pt x="885" y="610"/>
                  </a:lnTo>
                  <a:lnTo>
                    <a:pt x="882" y="606"/>
                  </a:lnTo>
                  <a:lnTo>
                    <a:pt x="880" y="603"/>
                  </a:lnTo>
                  <a:lnTo>
                    <a:pt x="877" y="600"/>
                  </a:lnTo>
                  <a:lnTo>
                    <a:pt x="875" y="598"/>
                  </a:lnTo>
                  <a:lnTo>
                    <a:pt x="871" y="592"/>
                  </a:lnTo>
                  <a:lnTo>
                    <a:pt x="870" y="589"/>
                  </a:lnTo>
                  <a:lnTo>
                    <a:pt x="867" y="589"/>
                  </a:lnTo>
                  <a:lnTo>
                    <a:pt x="863" y="589"/>
                  </a:lnTo>
                  <a:lnTo>
                    <a:pt x="861" y="589"/>
                  </a:lnTo>
                  <a:lnTo>
                    <a:pt x="858" y="589"/>
                  </a:lnTo>
                  <a:lnTo>
                    <a:pt x="857" y="589"/>
                  </a:lnTo>
                  <a:lnTo>
                    <a:pt x="856" y="589"/>
                  </a:lnTo>
                  <a:lnTo>
                    <a:pt x="853" y="587"/>
                  </a:lnTo>
                  <a:lnTo>
                    <a:pt x="851" y="586"/>
                  </a:lnTo>
                  <a:lnTo>
                    <a:pt x="848" y="584"/>
                  </a:lnTo>
                  <a:lnTo>
                    <a:pt x="846" y="582"/>
                  </a:lnTo>
                  <a:lnTo>
                    <a:pt x="843" y="579"/>
                  </a:lnTo>
                  <a:lnTo>
                    <a:pt x="842" y="578"/>
                  </a:lnTo>
                  <a:lnTo>
                    <a:pt x="841" y="576"/>
                  </a:lnTo>
                  <a:lnTo>
                    <a:pt x="838" y="574"/>
                  </a:lnTo>
                  <a:lnTo>
                    <a:pt x="837" y="573"/>
                  </a:lnTo>
                  <a:lnTo>
                    <a:pt x="834" y="572"/>
                  </a:lnTo>
                  <a:lnTo>
                    <a:pt x="833" y="571"/>
                  </a:lnTo>
                  <a:lnTo>
                    <a:pt x="831" y="571"/>
                  </a:lnTo>
                  <a:lnTo>
                    <a:pt x="809" y="552"/>
                  </a:lnTo>
                  <a:lnTo>
                    <a:pt x="788" y="534"/>
                  </a:lnTo>
                  <a:lnTo>
                    <a:pt x="769" y="516"/>
                  </a:lnTo>
                  <a:lnTo>
                    <a:pt x="753" y="499"/>
                  </a:lnTo>
                  <a:lnTo>
                    <a:pt x="739" y="485"/>
                  </a:lnTo>
                  <a:lnTo>
                    <a:pt x="726" y="473"/>
                  </a:lnTo>
                  <a:lnTo>
                    <a:pt x="717" y="465"/>
                  </a:lnTo>
                  <a:lnTo>
                    <a:pt x="711" y="460"/>
                  </a:lnTo>
                  <a:lnTo>
                    <a:pt x="699" y="452"/>
                  </a:lnTo>
                  <a:lnTo>
                    <a:pt x="691" y="446"/>
                  </a:lnTo>
                  <a:lnTo>
                    <a:pt x="685" y="441"/>
                  </a:lnTo>
                  <a:lnTo>
                    <a:pt x="677" y="437"/>
                  </a:lnTo>
                  <a:lnTo>
                    <a:pt x="665" y="429"/>
                  </a:lnTo>
                  <a:lnTo>
                    <a:pt x="660" y="426"/>
                  </a:lnTo>
                  <a:lnTo>
                    <a:pt x="653" y="420"/>
                  </a:lnTo>
                  <a:lnTo>
                    <a:pt x="643" y="403"/>
                  </a:lnTo>
                  <a:lnTo>
                    <a:pt x="628" y="385"/>
                  </a:lnTo>
                  <a:lnTo>
                    <a:pt x="618" y="380"/>
                  </a:lnTo>
                  <a:lnTo>
                    <a:pt x="612" y="382"/>
                  </a:lnTo>
                  <a:lnTo>
                    <a:pt x="609" y="384"/>
                  </a:lnTo>
                  <a:lnTo>
                    <a:pt x="603" y="377"/>
                  </a:lnTo>
                  <a:lnTo>
                    <a:pt x="599" y="366"/>
                  </a:lnTo>
                  <a:lnTo>
                    <a:pt x="593" y="360"/>
                  </a:lnTo>
                  <a:lnTo>
                    <a:pt x="587" y="356"/>
                  </a:lnTo>
                  <a:lnTo>
                    <a:pt x="579" y="355"/>
                  </a:lnTo>
                  <a:lnTo>
                    <a:pt x="573" y="355"/>
                  </a:lnTo>
                  <a:lnTo>
                    <a:pt x="568" y="356"/>
                  </a:lnTo>
                  <a:lnTo>
                    <a:pt x="562" y="355"/>
                  </a:lnTo>
                  <a:lnTo>
                    <a:pt x="549" y="351"/>
                  </a:lnTo>
                  <a:lnTo>
                    <a:pt x="541" y="349"/>
                  </a:lnTo>
                  <a:lnTo>
                    <a:pt x="534" y="346"/>
                  </a:lnTo>
                  <a:lnTo>
                    <a:pt x="525" y="343"/>
                  </a:lnTo>
                  <a:lnTo>
                    <a:pt x="518" y="340"/>
                  </a:lnTo>
                  <a:lnTo>
                    <a:pt x="508" y="337"/>
                  </a:lnTo>
                  <a:lnTo>
                    <a:pt x="499" y="334"/>
                  </a:lnTo>
                  <a:lnTo>
                    <a:pt x="489" y="331"/>
                  </a:lnTo>
                  <a:lnTo>
                    <a:pt x="479" y="328"/>
                  </a:lnTo>
                  <a:lnTo>
                    <a:pt x="460" y="321"/>
                  </a:lnTo>
                  <a:lnTo>
                    <a:pt x="445" y="316"/>
                  </a:lnTo>
                  <a:lnTo>
                    <a:pt x="433" y="311"/>
                  </a:lnTo>
                  <a:lnTo>
                    <a:pt x="423" y="306"/>
                  </a:lnTo>
                  <a:lnTo>
                    <a:pt x="417" y="302"/>
                  </a:lnTo>
                  <a:lnTo>
                    <a:pt x="412" y="297"/>
                  </a:lnTo>
                  <a:lnTo>
                    <a:pt x="408" y="293"/>
                  </a:lnTo>
                  <a:lnTo>
                    <a:pt x="406" y="290"/>
                  </a:lnTo>
                  <a:lnTo>
                    <a:pt x="403" y="283"/>
                  </a:lnTo>
                  <a:lnTo>
                    <a:pt x="403" y="277"/>
                  </a:lnTo>
                  <a:lnTo>
                    <a:pt x="404" y="273"/>
                  </a:lnTo>
                  <a:lnTo>
                    <a:pt x="406" y="271"/>
                  </a:lnTo>
                  <a:lnTo>
                    <a:pt x="407" y="268"/>
                  </a:lnTo>
                  <a:lnTo>
                    <a:pt x="409" y="260"/>
                  </a:lnTo>
                  <a:lnTo>
                    <a:pt x="413" y="248"/>
                  </a:lnTo>
                  <a:lnTo>
                    <a:pt x="418" y="234"/>
                  </a:lnTo>
                  <a:lnTo>
                    <a:pt x="422" y="226"/>
                  </a:lnTo>
                  <a:lnTo>
                    <a:pt x="427" y="223"/>
                  </a:lnTo>
                  <a:lnTo>
                    <a:pt x="432" y="220"/>
                  </a:lnTo>
                  <a:lnTo>
                    <a:pt x="436" y="215"/>
                  </a:lnTo>
                  <a:lnTo>
                    <a:pt x="441" y="200"/>
                  </a:lnTo>
                  <a:lnTo>
                    <a:pt x="446" y="183"/>
                  </a:lnTo>
                  <a:lnTo>
                    <a:pt x="451" y="169"/>
                  </a:lnTo>
                  <a:lnTo>
                    <a:pt x="451" y="159"/>
                  </a:lnTo>
                  <a:lnTo>
                    <a:pt x="447" y="155"/>
                  </a:lnTo>
                  <a:lnTo>
                    <a:pt x="442" y="155"/>
                  </a:lnTo>
                  <a:lnTo>
                    <a:pt x="437" y="156"/>
                  </a:lnTo>
                  <a:lnTo>
                    <a:pt x="436" y="157"/>
                  </a:lnTo>
                  <a:lnTo>
                    <a:pt x="438" y="149"/>
                  </a:lnTo>
                  <a:lnTo>
                    <a:pt x="445" y="130"/>
                  </a:lnTo>
                  <a:lnTo>
                    <a:pt x="450" y="108"/>
                  </a:lnTo>
                  <a:lnTo>
                    <a:pt x="447" y="89"/>
                  </a:lnTo>
                  <a:lnTo>
                    <a:pt x="443" y="79"/>
                  </a:lnTo>
                  <a:lnTo>
                    <a:pt x="440" y="70"/>
                  </a:lnTo>
                  <a:lnTo>
                    <a:pt x="435" y="62"/>
                  </a:lnTo>
                  <a:lnTo>
                    <a:pt x="421" y="50"/>
                  </a:lnTo>
                  <a:lnTo>
                    <a:pt x="422" y="49"/>
                  </a:lnTo>
                  <a:lnTo>
                    <a:pt x="422" y="48"/>
                  </a:lnTo>
                  <a:lnTo>
                    <a:pt x="422" y="47"/>
                  </a:lnTo>
                  <a:lnTo>
                    <a:pt x="422" y="42"/>
                  </a:lnTo>
                  <a:lnTo>
                    <a:pt x="421" y="37"/>
                  </a:lnTo>
                  <a:lnTo>
                    <a:pt x="417" y="31"/>
                  </a:lnTo>
                  <a:lnTo>
                    <a:pt x="411" y="26"/>
                  </a:lnTo>
                  <a:lnTo>
                    <a:pt x="411" y="25"/>
                  </a:lnTo>
                  <a:lnTo>
                    <a:pt x="411" y="24"/>
                  </a:lnTo>
                  <a:lnTo>
                    <a:pt x="411" y="17"/>
                  </a:lnTo>
                  <a:lnTo>
                    <a:pt x="406" y="10"/>
                  </a:lnTo>
                  <a:lnTo>
                    <a:pt x="398" y="3"/>
                  </a:lnTo>
                  <a:lnTo>
                    <a:pt x="387" y="0"/>
                  </a:lnTo>
                  <a:lnTo>
                    <a:pt x="376" y="0"/>
                  </a:lnTo>
                  <a:lnTo>
                    <a:pt x="367" y="1"/>
                  </a:lnTo>
                  <a:lnTo>
                    <a:pt x="359" y="5"/>
                  </a:lnTo>
                  <a:lnTo>
                    <a:pt x="354" y="11"/>
                  </a:lnTo>
                  <a:lnTo>
                    <a:pt x="345" y="11"/>
                  </a:lnTo>
                  <a:lnTo>
                    <a:pt x="337" y="12"/>
                  </a:lnTo>
                  <a:lnTo>
                    <a:pt x="329" y="14"/>
                  </a:lnTo>
                  <a:lnTo>
                    <a:pt x="323" y="17"/>
                  </a:lnTo>
                  <a:lnTo>
                    <a:pt x="316" y="20"/>
                  </a:lnTo>
                  <a:lnTo>
                    <a:pt x="313" y="23"/>
                  </a:lnTo>
                  <a:lnTo>
                    <a:pt x="309" y="27"/>
                  </a:lnTo>
                  <a:lnTo>
                    <a:pt x="308" y="33"/>
                  </a:lnTo>
                  <a:lnTo>
                    <a:pt x="304" y="34"/>
                  </a:lnTo>
                  <a:lnTo>
                    <a:pt x="300" y="35"/>
                  </a:lnTo>
                  <a:lnTo>
                    <a:pt x="296" y="36"/>
                  </a:lnTo>
                  <a:lnTo>
                    <a:pt x="294" y="37"/>
                  </a:lnTo>
                  <a:lnTo>
                    <a:pt x="285" y="41"/>
                  </a:lnTo>
                  <a:lnTo>
                    <a:pt x="276" y="45"/>
                  </a:lnTo>
                  <a:lnTo>
                    <a:pt x="267" y="50"/>
                  </a:lnTo>
                  <a:lnTo>
                    <a:pt x="260" y="57"/>
                  </a:lnTo>
                  <a:lnTo>
                    <a:pt x="252" y="64"/>
                  </a:lnTo>
                  <a:lnTo>
                    <a:pt x="246" y="72"/>
                  </a:lnTo>
                  <a:lnTo>
                    <a:pt x="242" y="82"/>
                  </a:lnTo>
                  <a:lnTo>
                    <a:pt x="240" y="93"/>
                  </a:lnTo>
                  <a:lnTo>
                    <a:pt x="244" y="151"/>
                  </a:lnTo>
                  <a:lnTo>
                    <a:pt x="238" y="150"/>
                  </a:lnTo>
                  <a:lnTo>
                    <a:pt x="235" y="151"/>
                  </a:lnTo>
                  <a:lnTo>
                    <a:pt x="232" y="154"/>
                  </a:lnTo>
                  <a:lnTo>
                    <a:pt x="231" y="160"/>
                  </a:lnTo>
                  <a:lnTo>
                    <a:pt x="233" y="176"/>
                  </a:lnTo>
                  <a:lnTo>
                    <a:pt x="240" y="196"/>
                  </a:lnTo>
                  <a:lnTo>
                    <a:pt x="247" y="215"/>
                  </a:lnTo>
                  <a:lnTo>
                    <a:pt x="252" y="226"/>
                  </a:lnTo>
                  <a:lnTo>
                    <a:pt x="255" y="227"/>
                  </a:lnTo>
                  <a:lnTo>
                    <a:pt x="259" y="230"/>
                  </a:lnTo>
                  <a:lnTo>
                    <a:pt x="261" y="232"/>
                  </a:lnTo>
                  <a:lnTo>
                    <a:pt x="264" y="232"/>
                  </a:lnTo>
                  <a:lnTo>
                    <a:pt x="266" y="240"/>
                  </a:lnTo>
                  <a:lnTo>
                    <a:pt x="270" y="249"/>
                  </a:lnTo>
                  <a:lnTo>
                    <a:pt x="272" y="260"/>
                  </a:lnTo>
                  <a:lnTo>
                    <a:pt x="275" y="267"/>
                  </a:lnTo>
                  <a:lnTo>
                    <a:pt x="275" y="277"/>
                  </a:lnTo>
                  <a:lnTo>
                    <a:pt x="270" y="288"/>
                  </a:lnTo>
                  <a:lnTo>
                    <a:pt x="261" y="296"/>
                  </a:lnTo>
                  <a:lnTo>
                    <a:pt x="250" y="305"/>
                  </a:lnTo>
                  <a:lnTo>
                    <a:pt x="236" y="312"/>
                  </a:lnTo>
                  <a:lnTo>
                    <a:pt x="222" y="317"/>
                  </a:lnTo>
                  <a:lnTo>
                    <a:pt x="210" y="321"/>
                  </a:lnTo>
                  <a:lnTo>
                    <a:pt x="201" y="324"/>
                  </a:lnTo>
                  <a:lnTo>
                    <a:pt x="187" y="327"/>
                  </a:lnTo>
                  <a:lnTo>
                    <a:pt x="171" y="329"/>
                  </a:lnTo>
                  <a:lnTo>
                    <a:pt x="152" y="332"/>
                  </a:lnTo>
                  <a:lnTo>
                    <a:pt x="134" y="334"/>
                  </a:lnTo>
                  <a:lnTo>
                    <a:pt x="115" y="337"/>
                  </a:lnTo>
                  <a:lnTo>
                    <a:pt x="99" y="340"/>
                  </a:lnTo>
                  <a:lnTo>
                    <a:pt x="86" y="344"/>
                  </a:lnTo>
                  <a:lnTo>
                    <a:pt x="78" y="349"/>
                  </a:lnTo>
                  <a:lnTo>
                    <a:pt x="67" y="363"/>
                  </a:lnTo>
                  <a:lnTo>
                    <a:pt x="64" y="384"/>
                  </a:lnTo>
                  <a:lnTo>
                    <a:pt x="62" y="405"/>
                  </a:lnTo>
                  <a:lnTo>
                    <a:pt x="62" y="419"/>
                  </a:lnTo>
                  <a:lnTo>
                    <a:pt x="59" y="438"/>
                  </a:lnTo>
                  <a:lnTo>
                    <a:pt x="49" y="469"/>
                  </a:lnTo>
                  <a:lnTo>
                    <a:pt x="37" y="508"/>
                  </a:lnTo>
                  <a:lnTo>
                    <a:pt x="23" y="552"/>
                  </a:lnTo>
                  <a:lnTo>
                    <a:pt x="12" y="597"/>
                  </a:lnTo>
                  <a:lnTo>
                    <a:pt x="3" y="638"/>
                  </a:lnTo>
                  <a:lnTo>
                    <a:pt x="0" y="671"/>
                  </a:lnTo>
                  <a:lnTo>
                    <a:pt x="3" y="694"/>
                  </a:lnTo>
                  <a:lnTo>
                    <a:pt x="11" y="710"/>
                  </a:lnTo>
                  <a:lnTo>
                    <a:pt x="18" y="726"/>
                  </a:lnTo>
                  <a:lnTo>
                    <a:pt x="26" y="741"/>
                  </a:lnTo>
                  <a:lnTo>
                    <a:pt x="34" y="757"/>
                  </a:lnTo>
                  <a:lnTo>
                    <a:pt x="42" y="773"/>
                  </a:lnTo>
                  <a:lnTo>
                    <a:pt x="52" y="789"/>
                  </a:lnTo>
                  <a:lnTo>
                    <a:pt x="64" y="806"/>
                  </a:lnTo>
                  <a:lnTo>
                    <a:pt x="78" y="824"/>
                  </a:lnTo>
                  <a:lnTo>
                    <a:pt x="91" y="843"/>
                  </a:lnTo>
                  <a:lnTo>
                    <a:pt x="104" y="858"/>
                  </a:lnTo>
                  <a:lnTo>
                    <a:pt x="111" y="870"/>
                  </a:lnTo>
                  <a:lnTo>
                    <a:pt x="114" y="874"/>
                  </a:lnTo>
                  <a:lnTo>
                    <a:pt x="103" y="964"/>
                  </a:lnTo>
                  <a:lnTo>
                    <a:pt x="137" y="1002"/>
                  </a:lnTo>
                  <a:lnTo>
                    <a:pt x="142" y="1043"/>
                  </a:lnTo>
                  <a:lnTo>
                    <a:pt x="153" y="1139"/>
                  </a:lnTo>
                  <a:lnTo>
                    <a:pt x="166" y="1245"/>
                  </a:lnTo>
                  <a:lnTo>
                    <a:pt x="173" y="1320"/>
                  </a:lnTo>
                  <a:lnTo>
                    <a:pt x="202" y="1327"/>
                  </a:lnTo>
                  <a:lnTo>
                    <a:pt x="203" y="1329"/>
                  </a:lnTo>
                  <a:lnTo>
                    <a:pt x="205" y="1336"/>
                  </a:lnTo>
                  <a:lnTo>
                    <a:pt x="207" y="1346"/>
                  </a:lnTo>
                  <a:lnTo>
                    <a:pt x="210" y="1360"/>
                  </a:lnTo>
                  <a:lnTo>
                    <a:pt x="211" y="1372"/>
                  </a:lnTo>
                  <a:lnTo>
                    <a:pt x="212" y="1387"/>
                  </a:lnTo>
                  <a:lnTo>
                    <a:pt x="213" y="1399"/>
                  </a:lnTo>
                  <a:lnTo>
                    <a:pt x="213" y="1404"/>
                  </a:lnTo>
                  <a:lnTo>
                    <a:pt x="215" y="1439"/>
                  </a:lnTo>
                  <a:lnTo>
                    <a:pt x="222" y="1485"/>
                  </a:lnTo>
                  <a:lnTo>
                    <a:pt x="236" y="1539"/>
                  </a:lnTo>
                  <a:lnTo>
                    <a:pt x="250" y="1595"/>
                  </a:lnTo>
                  <a:lnTo>
                    <a:pt x="261" y="1652"/>
                  </a:lnTo>
                  <a:lnTo>
                    <a:pt x="269" y="1706"/>
                  </a:lnTo>
                  <a:lnTo>
                    <a:pt x="267" y="1753"/>
                  </a:lnTo>
                  <a:lnTo>
                    <a:pt x="254" y="1792"/>
                  </a:lnTo>
                  <a:lnTo>
                    <a:pt x="237" y="1812"/>
                  </a:lnTo>
                  <a:lnTo>
                    <a:pt x="217" y="1831"/>
                  </a:lnTo>
                  <a:lnTo>
                    <a:pt x="193" y="1848"/>
                  </a:lnTo>
                  <a:lnTo>
                    <a:pt x="168" y="1862"/>
                  </a:lnTo>
                  <a:lnTo>
                    <a:pt x="145" y="1876"/>
                  </a:lnTo>
                  <a:lnTo>
                    <a:pt x="127" y="1888"/>
                  </a:lnTo>
                  <a:lnTo>
                    <a:pt x="114" y="1899"/>
                  </a:lnTo>
                  <a:lnTo>
                    <a:pt x="109" y="1909"/>
                  </a:lnTo>
                  <a:lnTo>
                    <a:pt x="114" y="1918"/>
                  </a:lnTo>
                  <a:lnTo>
                    <a:pt x="129" y="1923"/>
                  </a:lnTo>
                  <a:lnTo>
                    <a:pt x="150" y="1926"/>
                  </a:lnTo>
                  <a:lnTo>
                    <a:pt x="176" y="1926"/>
                  </a:lnTo>
                  <a:lnTo>
                    <a:pt x="201" y="1924"/>
                  </a:lnTo>
                  <a:lnTo>
                    <a:pt x="225" y="1919"/>
                  </a:lnTo>
                  <a:lnTo>
                    <a:pt x="245" y="1911"/>
                  </a:lnTo>
                  <a:lnTo>
                    <a:pt x="257" y="1901"/>
                  </a:lnTo>
                  <a:lnTo>
                    <a:pt x="267" y="1891"/>
                  </a:lnTo>
                  <a:lnTo>
                    <a:pt x="280" y="1882"/>
                  </a:lnTo>
                  <a:lnTo>
                    <a:pt x="294" y="1876"/>
                  </a:lnTo>
                  <a:lnTo>
                    <a:pt x="309" y="1871"/>
                  </a:lnTo>
                  <a:lnTo>
                    <a:pt x="323" y="1866"/>
                  </a:lnTo>
                  <a:lnTo>
                    <a:pt x="334" y="1864"/>
                  </a:lnTo>
                  <a:lnTo>
                    <a:pt x="342" y="1862"/>
                  </a:lnTo>
                  <a:lnTo>
                    <a:pt x="344" y="1862"/>
                  </a:lnTo>
                  <a:lnTo>
                    <a:pt x="345" y="1864"/>
                  </a:lnTo>
                  <a:lnTo>
                    <a:pt x="347" y="1871"/>
                  </a:lnTo>
                  <a:lnTo>
                    <a:pt x="349" y="1886"/>
                  </a:lnTo>
                  <a:lnTo>
                    <a:pt x="350" y="1913"/>
                  </a:lnTo>
                  <a:lnTo>
                    <a:pt x="354" y="1933"/>
                  </a:lnTo>
                  <a:lnTo>
                    <a:pt x="362" y="1951"/>
                  </a:lnTo>
                  <a:lnTo>
                    <a:pt x="372" y="1965"/>
                  </a:lnTo>
                  <a:lnTo>
                    <a:pt x="384" y="1974"/>
                  </a:lnTo>
                  <a:lnTo>
                    <a:pt x="399" y="1982"/>
                  </a:lnTo>
                  <a:lnTo>
                    <a:pt x="413" y="1986"/>
                  </a:lnTo>
                  <a:lnTo>
                    <a:pt x="427" y="1988"/>
                  </a:lnTo>
                  <a:lnTo>
                    <a:pt x="440" y="1988"/>
                  </a:lnTo>
                  <a:lnTo>
                    <a:pt x="450" y="1986"/>
                  </a:lnTo>
                  <a:lnTo>
                    <a:pt x="460" y="1980"/>
                  </a:lnTo>
                  <a:lnTo>
                    <a:pt x="467" y="1970"/>
                  </a:lnTo>
                  <a:lnTo>
                    <a:pt x="474" y="1959"/>
                  </a:lnTo>
                  <a:lnTo>
                    <a:pt x="477" y="1944"/>
                  </a:lnTo>
                  <a:lnTo>
                    <a:pt x="477" y="1926"/>
                  </a:lnTo>
                  <a:lnTo>
                    <a:pt x="474" y="1907"/>
                  </a:lnTo>
                  <a:lnTo>
                    <a:pt x="465" y="1885"/>
                  </a:lnTo>
                  <a:lnTo>
                    <a:pt x="450" y="1854"/>
                  </a:lnTo>
                  <a:lnTo>
                    <a:pt x="438" y="1834"/>
                  </a:lnTo>
                  <a:lnTo>
                    <a:pt x="431" y="1820"/>
                  </a:lnTo>
                  <a:lnTo>
                    <a:pt x="427" y="1812"/>
                  </a:lnTo>
                  <a:lnTo>
                    <a:pt x="426" y="1806"/>
                  </a:lnTo>
                  <a:lnTo>
                    <a:pt x="426" y="1798"/>
                  </a:lnTo>
                  <a:lnTo>
                    <a:pt x="427" y="1787"/>
                  </a:lnTo>
                  <a:lnTo>
                    <a:pt x="427" y="1770"/>
                  </a:lnTo>
                  <a:lnTo>
                    <a:pt x="427" y="1739"/>
                  </a:lnTo>
                  <a:lnTo>
                    <a:pt x="428" y="1712"/>
                  </a:lnTo>
                  <a:lnTo>
                    <a:pt x="435" y="1674"/>
                  </a:lnTo>
                  <a:lnTo>
                    <a:pt x="447" y="1610"/>
                  </a:lnTo>
                  <a:lnTo>
                    <a:pt x="455" y="1574"/>
                  </a:lnTo>
                  <a:lnTo>
                    <a:pt x="461" y="1549"/>
                  </a:lnTo>
                  <a:lnTo>
                    <a:pt x="466" y="1529"/>
                  </a:lnTo>
                  <a:lnTo>
                    <a:pt x="471" y="1504"/>
                  </a:lnTo>
                  <a:lnTo>
                    <a:pt x="475" y="1480"/>
                  </a:lnTo>
                  <a:lnTo>
                    <a:pt x="475" y="1461"/>
                  </a:lnTo>
                  <a:lnTo>
                    <a:pt x="474" y="1440"/>
                  </a:lnTo>
                  <a:lnTo>
                    <a:pt x="471" y="1410"/>
                  </a:lnTo>
                  <a:lnTo>
                    <a:pt x="471" y="1386"/>
                  </a:lnTo>
                  <a:lnTo>
                    <a:pt x="475" y="1360"/>
                  </a:lnTo>
                  <a:lnTo>
                    <a:pt x="479" y="1339"/>
                  </a:lnTo>
                  <a:lnTo>
                    <a:pt x="480" y="1329"/>
                  </a:lnTo>
                  <a:lnTo>
                    <a:pt x="500" y="1324"/>
                  </a:lnTo>
                  <a:lnTo>
                    <a:pt x="531" y="995"/>
                  </a:lnTo>
                  <a:lnTo>
                    <a:pt x="559" y="979"/>
                  </a:lnTo>
                  <a:lnTo>
                    <a:pt x="554" y="883"/>
                  </a:lnTo>
                  <a:lnTo>
                    <a:pt x="545" y="845"/>
                  </a:lnTo>
                  <a:lnTo>
                    <a:pt x="540" y="812"/>
                  </a:lnTo>
                  <a:lnTo>
                    <a:pt x="536" y="787"/>
                  </a:lnTo>
                  <a:lnTo>
                    <a:pt x="534" y="773"/>
                  </a:lnTo>
                  <a:lnTo>
                    <a:pt x="530" y="757"/>
                  </a:lnTo>
                  <a:lnTo>
                    <a:pt x="523" y="732"/>
                  </a:lnTo>
                  <a:lnTo>
                    <a:pt x="516" y="701"/>
                  </a:lnTo>
                  <a:lnTo>
                    <a:pt x="514" y="673"/>
                  </a:lnTo>
                  <a:lnTo>
                    <a:pt x="515" y="655"/>
                  </a:lnTo>
                  <a:lnTo>
                    <a:pt x="518" y="637"/>
                  </a:lnTo>
                  <a:lnTo>
                    <a:pt x="521" y="617"/>
                  </a:lnTo>
                  <a:lnTo>
                    <a:pt x="528" y="597"/>
                  </a:lnTo>
                  <a:lnTo>
                    <a:pt x="535" y="577"/>
                  </a:lnTo>
                  <a:lnTo>
                    <a:pt x="543" y="558"/>
                  </a:lnTo>
                  <a:lnTo>
                    <a:pt x="553" y="539"/>
                  </a:lnTo>
                  <a:lnTo>
                    <a:pt x="563" y="522"/>
                  </a:lnTo>
                  <a:lnTo>
                    <a:pt x="709" y="639"/>
                  </a:lnTo>
                  <a:lnTo>
                    <a:pt x="979" y="787"/>
                  </a:lnTo>
                  <a:lnTo>
                    <a:pt x="989" y="769"/>
                  </a:lnTo>
                  <a:lnTo>
                    <a:pt x="999" y="778"/>
                  </a:lnTo>
                  <a:lnTo>
                    <a:pt x="1009" y="787"/>
                  </a:lnTo>
                  <a:lnTo>
                    <a:pt x="1018" y="795"/>
                  </a:lnTo>
                  <a:lnTo>
                    <a:pt x="1026" y="800"/>
                  </a:lnTo>
                  <a:lnTo>
                    <a:pt x="1033" y="804"/>
                  </a:lnTo>
                  <a:lnTo>
                    <a:pt x="1044" y="808"/>
                  </a:lnTo>
                  <a:lnTo>
                    <a:pt x="1058" y="813"/>
                  </a:lnTo>
                  <a:lnTo>
                    <a:pt x="1072" y="819"/>
                  </a:lnTo>
                  <a:lnTo>
                    <a:pt x="1088" y="824"/>
                  </a:lnTo>
                  <a:lnTo>
                    <a:pt x="1105" y="828"/>
                  </a:lnTo>
                  <a:lnTo>
                    <a:pt x="1121" y="833"/>
                  </a:lnTo>
                  <a:lnTo>
                    <a:pt x="1136" y="836"/>
                  </a:lnTo>
                  <a:lnTo>
                    <a:pt x="1154" y="840"/>
                  </a:lnTo>
                  <a:lnTo>
                    <a:pt x="1169" y="843"/>
                  </a:lnTo>
                  <a:lnTo>
                    <a:pt x="1181" y="845"/>
                  </a:lnTo>
                  <a:lnTo>
                    <a:pt x="1193" y="846"/>
                  </a:lnTo>
                  <a:lnTo>
                    <a:pt x="1203" y="846"/>
                  </a:lnTo>
                  <a:lnTo>
                    <a:pt x="1210" y="844"/>
                  </a:lnTo>
                  <a:lnTo>
                    <a:pt x="1217" y="841"/>
                  </a:lnTo>
                  <a:lnTo>
                    <a:pt x="1222" y="835"/>
                  </a:lnTo>
                  <a:lnTo>
                    <a:pt x="1228" y="822"/>
                  </a:lnTo>
                  <a:lnTo>
                    <a:pt x="1225" y="810"/>
                  </a:lnTo>
                  <a:lnTo>
                    <a:pt x="1218" y="799"/>
                  </a:lnTo>
                  <a:lnTo>
                    <a:pt x="1209" y="788"/>
                  </a:lnTo>
                  <a:close/>
                </a:path>
              </a:pathLst>
            </a:custGeom>
            <a:solidFill>
              <a:srgbClr val="000000"/>
            </a:solidFill>
            <a:ln w="9525">
              <a:solidFill>
                <a:srgbClr val="3333CC"/>
              </a:solidFill>
              <a:round/>
              <a:headEnd/>
              <a:tailEnd/>
            </a:ln>
          </p:spPr>
          <p:txBody>
            <a:bodyPr/>
            <a:lstStyle/>
            <a:p>
              <a:endParaRPr lang="de-CH"/>
            </a:p>
          </p:txBody>
        </p:sp>
        <p:sp>
          <p:nvSpPr>
            <p:cNvPr id="84112" name="Freeform 149"/>
            <p:cNvSpPr>
              <a:spLocks/>
            </p:cNvSpPr>
            <p:nvPr/>
          </p:nvSpPr>
          <p:spPr bwMode="auto">
            <a:xfrm flipH="1">
              <a:off x="5560" y="3031"/>
              <a:ext cx="16" cy="14"/>
            </a:xfrm>
            <a:custGeom>
              <a:avLst/>
              <a:gdLst>
                <a:gd name="T0" fmla="*/ 1 w 28"/>
                <a:gd name="T1" fmla="*/ 0 h 39"/>
                <a:gd name="T2" fmla="*/ 1 w 28"/>
                <a:gd name="T3" fmla="*/ 0 h 39"/>
                <a:gd name="T4" fmla="*/ 0 w 28"/>
                <a:gd name="T5" fmla="*/ 0 h 39"/>
                <a:gd name="T6" fmla="*/ 1 w 28"/>
                <a:gd name="T7" fmla="*/ 0 h 39"/>
                <a:gd name="T8" fmla="*/ 1 w 28"/>
                <a:gd name="T9" fmla="*/ 0 h 39"/>
                <a:gd name="T10" fmla="*/ 1 w 28"/>
                <a:gd name="T11" fmla="*/ 0 h 39"/>
                <a:gd name="T12" fmla="*/ 1 w 28"/>
                <a:gd name="T13" fmla="*/ 0 h 39"/>
                <a:gd name="T14" fmla="*/ 1 w 28"/>
                <a:gd name="T15" fmla="*/ 0 h 39"/>
                <a:gd name="T16" fmla="*/ 1 w 28"/>
                <a:gd name="T17" fmla="*/ 0 h 39"/>
                <a:gd name="T18" fmla="*/ 1 w 28"/>
                <a:gd name="T19" fmla="*/ 0 h 39"/>
                <a:gd name="T20" fmla="*/ 1 w 28"/>
                <a:gd name="T21" fmla="*/ 0 h 39"/>
                <a:gd name="T22" fmla="*/ 1 w 28"/>
                <a:gd name="T23" fmla="*/ 0 h 39"/>
                <a:gd name="T24" fmla="*/ 1 w 28"/>
                <a:gd name="T25" fmla="*/ 0 h 39"/>
                <a:gd name="T26" fmla="*/ 1 w 28"/>
                <a:gd name="T27" fmla="*/ 0 h 39"/>
                <a:gd name="T28" fmla="*/ 1 w 28"/>
                <a:gd name="T29" fmla="*/ 0 h 39"/>
                <a:gd name="T30" fmla="*/ 1 w 28"/>
                <a:gd name="T31" fmla="*/ 0 h 39"/>
                <a:gd name="T32" fmla="*/ 1 w 28"/>
                <a:gd name="T33" fmla="*/ 0 h 39"/>
                <a:gd name="T34" fmla="*/ 1 w 28"/>
                <a:gd name="T35" fmla="*/ 0 h 39"/>
                <a:gd name="T36" fmla="*/ 1 w 28"/>
                <a:gd name="T37" fmla="*/ 0 h 39"/>
                <a:gd name="T38" fmla="*/ 1 w 28"/>
                <a:gd name="T39" fmla="*/ 0 h 39"/>
                <a:gd name="T40" fmla="*/ 1 w 28"/>
                <a:gd name="T41" fmla="*/ 0 h 39"/>
                <a:gd name="T42" fmla="*/ 1 w 28"/>
                <a:gd name="T43" fmla="*/ 0 h 39"/>
                <a:gd name="T44" fmla="*/ 1 w 28"/>
                <a:gd name="T45" fmla="*/ 0 h 39"/>
                <a:gd name="T46" fmla="*/ 1 w 28"/>
                <a:gd name="T47" fmla="*/ 0 h 39"/>
                <a:gd name="T48" fmla="*/ 1 w 28"/>
                <a:gd name="T49" fmla="*/ 0 h 39"/>
                <a:gd name="T50" fmla="*/ 1 w 28"/>
                <a:gd name="T51" fmla="*/ 0 h 39"/>
                <a:gd name="T52" fmla="*/ 1 w 28"/>
                <a:gd name="T53" fmla="*/ 0 h 39"/>
                <a:gd name="T54" fmla="*/ 1 w 28"/>
                <a:gd name="T55" fmla="*/ 0 h 39"/>
                <a:gd name="T56" fmla="*/ 1 w 28"/>
                <a:gd name="T57" fmla="*/ 0 h 39"/>
                <a:gd name="T58" fmla="*/ 1 w 28"/>
                <a:gd name="T59" fmla="*/ 0 h 39"/>
                <a:gd name="T60" fmla="*/ 1 w 28"/>
                <a:gd name="T61" fmla="*/ 0 h 39"/>
                <a:gd name="T62" fmla="*/ 1 w 28"/>
                <a:gd name="T63" fmla="*/ 0 h 39"/>
                <a:gd name="T64" fmla="*/ 1 w 28"/>
                <a:gd name="T65" fmla="*/ 0 h 39"/>
                <a:gd name="T66" fmla="*/ 1 w 28"/>
                <a:gd name="T67" fmla="*/ 0 h 39"/>
                <a:gd name="T68" fmla="*/ 1 w 28"/>
                <a:gd name="T69" fmla="*/ 0 h 39"/>
                <a:gd name="T70" fmla="*/ 1 w 28"/>
                <a:gd name="T71" fmla="*/ 0 h 39"/>
                <a:gd name="T72" fmla="*/ 1 w 28"/>
                <a:gd name="T73" fmla="*/ 0 h 39"/>
                <a:gd name="T74" fmla="*/ 1 w 28"/>
                <a:gd name="T75" fmla="*/ 0 h 39"/>
                <a:gd name="T76" fmla="*/ 1 w 28"/>
                <a:gd name="T77" fmla="*/ 0 h 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39"/>
                <a:gd name="T119" fmla="*/ 28 w 28"/>
                <a:gd name="T120" fmla="*/ 39 h 3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39">
                  <a:moveTo>
                    <a:pt x="3" y="27"/>
                  </a:moveTo>
                  <a:lnTo>
                    <a:pt x="2" y="23"/>
                  </a:lnTo>
                  <a:lnTo>
                    <a:pt x="0" y="19"/>
                  </a:lnTo>
                  <a:lnTo>
                    <a:pt x="2" y="15"/>
                  </a:lnTo>
                  <a:lnTo>
                    <a:pt x="5" y="10"/>
                  </a:lnTo>
                  <a:lnTo>
                    <a:pt x="9" y="6"/>
                  </a:lnTo>
                  <a:lnTo>
                    <a:pt x="13" y="3"/>
                  </a:lnTo>
                  <a:lnTo>
                    <a:pt x="18" y="1"/>
                  </a:lnTo>
                  <a:lnTo>
                    <a:pt x="19" y="0"/>
                  </a:lnTo>
                  <a:lnTo>
                    <a:pt x="18" y="1"/>
                  </a:lnTo>
                  <a:lnTo>
                    <a:pt x="16" y="4"/>
                  </a:lnTo>
                  <a:lnTo>
                    <a:pt x="12" y="9"/>
                  </a:lnTo>
                  <a:lnTo>
                    <a:pt x="10" y="13"/>
                  </a:lnTo>
                  <a:lnTo>
                    <a:pt x="9" y="16"/>
                  </a:lnTo>
                  <a:lnTo>
                    <a:pt x="9" y="19"/>
                  </a:lnTo>
                  <a:lnTo>
                    <a:pt x="9" y="20"/>
                  </a:lnTo>
                  <a:lnTo>
                    <a:pt x="12" y="19"/>
                  </a:lnTo>
                  <a:lnTo>
                    <a:pt x="16" y="17"/>
                  </a:lnTo>
                  <a:lnTo>
                    <a:pt x="18" y="13"/>
                  </a:lnTo>
                  <a:lnTo>
                    <a:pt x="19" y="9"/>
                  </a:lnTo>
                  <a:lnTo>
                    <a:pt x="23" y="5"/>
                  </a:lnTo>
                  <a:lnTo>
                    <a:pt x="27" y="2"/>
                  </a:lnTo>
                  <a:lnTo>
                    <a:pt x="28" y="0"/>
                  </a:lnTo>
                  <a:lnTo>
                    <a:pt x="28" y="1"/>
                  </a:lnTo>
                  <a:lnTo>
                    <a:pt x="27" y="6"/>
                  </a:lnTo>
                  <a:lnTo>
                    <a:pt x="24" y="13"/>
                  </a:lnTo>
                  <a:lnTo>
                    <a:pt x="23" y="18"/>
                  </a:lnTo>
                  <a:lnTo>
                    <a:pt x="22" y="22"/>
                  </a:lnTo>
                  <a:lnTo>
                    <a:pt x="21" y="23"/>
                  </a:lnTo>
                  <a:lnTo>
                    <a:pt x="21" y="24"/>
                  </a:lnTo>
                  <a:lnTo>
                    <a:pt x="21" y="27"/>
                  </a:lnTo>
                  <a:lnTo>
                    <a:pt x="21" y="32"/>
                  </a:lnTo>
                  <a:lnTo>
                    <a:pt x="21" y="37"/>
                  </a:lnTo>
                  <a:lnTo>
                    <a:pt x="19" y="39"/>
                  </a:lnTo>
                  <a:lnTo>
                    <a:pt x="17" y="36"/>
                  </a:lnTo>
                  <a:lnTo>
                    <a:pt x="13" y="33"/>
                  </a:lnTo>
                  <a:lnTo>
                    <a:pt x="12" y="31"/>
                  </a:lnTo>
                  <a:lnTo>
                    <a:pt x="10" y="37"/>
                  </a:lnTo>
                  <a:lnTo>
                    <a:pt x="3" y="27"/>
                  </a:lnTo>
                  <a:close/>
                </a:path>
              </a:pathLst>
            </a:custGeom>
            <a:solidFill>
              <a:srgbClr val="FFFFFF"/>
            </a:solidFill>
            <a:ln w="9525">
              <a:solidFill>
                <a:srgbClr val="3333CC"/>
              </a:solidFill>
              <a:round/>
              <a:headEnd/>
              <a:tailEnd/>
            </a:ln>
          </p:spPr>
          <p:txBody>
            <a:bodyPr/>
            <a:lstStyle/>
            <a:p>
              <a:endParaRPr lang="de-CH"/>
            </a:p>
          </p:txBody>
        </p:sp>
        <p:sp>
          <p:nvSpPr>
            <p:cNvPr id="84113" name="Freeform 150"/>
            <p:cNvSpPr>
              <a:spLocks/>
            </p:cNvSpPr>
            <p:nvPr/>
          </p:nvSpPr>
          <p:spPr bwMode="auto">
            <a:xfrm flipH="1">
              <a:off x="5544" y="3031"/>
              <a:ext cx="16" cy="13"/>
            </a:xfrm>
            <a:custGeom>
              <a:avLst/>
              <a:gdLst>
                <a:gd name="T0" fmla="*/ 1 w 27"/>
                <a:gd name="T1" fmla="*/ 0 h 34"/>
                <a:gd name="T2" fmla="*/ 1 w 27"/>
                <a:gd name="T3" fmla="*/ 0 h 34"/>
                <a:gd name="T4" fmla="*/ 1 w 27"/>
                <a:gd name="T5" fmla="*/ 0 h 34"/>
                <a:gd name="T6" fmla="*/ 0 w 27"/>
                <a:gd name="T7" fmla="*/ 0 h 34"/>
                <a:gd name="T8" fmla="*/ 1 w 27"/>
                <a:gd name="T9" fmla="*/ 0 h 34"/>
                <a:gd name="T10" fmla="*/ 1 w 27"/>
                <a:gd name="T11" fmla="*/ 0 h 34"/>
                <a:gd name="T12" fmla="*/ 1 w 27"/>
                <a:gd name="T13" fmla="*/ 0 h 34"/>
                <a:gd name="T14" fmla="*/ 1 w 27"/>
                <a:gd name="T15" fmla="*/ 0 h 34"/>
                <a:gd name="T16" fmla="*/ 1 w 27"/>
                <a:gd name="T17" fmla="*/ 0 h 34"/>
                <a:gd name="T18" fmla="*/ 1 w 27"/>
                <a:gd name="T19" fmla="*/ 0 h 34"/>
                <a:gd name="T20" fmla="*/ 1 w 27"/>
                <a:gd name="T21" fmla="*/ 0 h 34"/>
                <a:gd name="T22" fmla="*/ 1 w 27"/>
                <a:gd name="T23" fmla="*/ 0 h 34"/>
                <a:gd name="T24" fmla="*/ 1 w 27"/>
                <a:gd name="T25" fmla="*/ 0 h 34"/>
                <a:gd name="T26" fmla="*/ 1 w 27"/>
                <a:gd name="T27" fmla="*/ 0 h 34"/>
                <a:gd name="T28" fmla="*/ 1 w 27"/>
                <a:gd name="T29" fmla="*/ 0 h 34"/>
                <a:gd name="T30" fmla="*/ 1 w 27"/>
                <a:gd name="T31" fmla="*/ 0 h 34"/>
                <a:gd name="T32" fmla="*/ 1 w 27"/>
                <a:gd name="T33" fmla="*/ 0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34"/>
                <a:gd name="T53" fmla="*/ 27 w 27"/>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34">
                  <a:moveTo>
                    <a:pt x="7" y="0"/>
                  </a:moveTo>
                  <a:lnTo>
                    <a:pt x="6" y="5"/>
                  </a:lnTo>
                  <a:lnTo>
                    <a:pt x="2" y="16"/>
                  </a:lnTo>
                  <a:lnTo>
                    <a:pt x="0" y="27"/>
                  </a:lnTo>
                  <a:lnTo>
                    <a:pt x="1" y="34"/>
                  </a:lnTo>
                  <a:lnTo>
                    <a:pt x="7" y="32"/>
                  </a:lnTo>
                  <a:lnTo>
                    <a:pt x="16" y="23"/>
                  </a:lnTo>
                  <a:lnTo>
                    <a:pt x="23" y="14"/>
                  </a:lnTo>
                  <a:lnTo>
                    <a:pt x="27" y="10"/>
                  </a:lnTo>
                  <a:lnTo>
                    <a:pt x="25" y="12"/>
                  </a:lnTo>
                  <a:lnTo>
                    <a:pt x="20" y="17"/>
                  </a:lnTo>
                  <a:lnTo>
                    <a:pt x="13" y="21"/>
                  </a:lnTo>
                  <a:lnTo>
                    <a:pt x="8" y="22"/>
                  </a:lnTo>
                  <a:lnTo>
                    <a:pt x="7" y="18"/>
                  </a:lnTo>
                  <a:lnTo>
                    <a:pt x="6" y="11"/>
                  </a:lnTo>
                  <a:lnTo>
                    <a:pt x="7" y="3"/>
                  </a:lnTo>
                  <a:lnTo>
                    <a:pt x="7" y="0"/>
                  </a:lnTo>
                  <a:close/>
                </a:path>
              </a:pathLst>
            </a:custGeom>
            <a:solidFill>
              <a:srgbClr val="FFFFFF"/>
            </a:solidFill>
            <a:ln w="9525">
              <a:solidFill>
                <a:srgbClr val="3333CC"/>
              </a:solidFill>
              <a:round/>
              <a:headEnd/>
              <a:tailEnd/>
            </a:ln>
          </p:spPr>
          <p:txBody>
            <a:bodyPr/>
            <a:lstStyle/>
            <a:p>
              <a:endParaRPr lang="de-CH"/>
            </a:p>
          </p:txBody>
        </p:sp>
        <p:sp>
          <p:nvSpPr>
            <p:cNvPr id="84114" name="Freeform 151"/>
            <p:cNvSpPr>
              <a:spLocks/>
            </p:cNvSpPr>
            <p:nvPr/>
          </p:nvSpPr>
          <p:spPr bwMode="auto">
            <a:xfrm flipH="1">
              <a:off x="5488" y="3035"/>
              <a:ext cx="11" cy="10"/>
            </a:xfrm>
            <a:custGeom>
              <a:avLst/>
              <a:gdLst>
                <a:gd name="T0" fmla="*/ 0 w 22"/>
                <a:gd name="T1" fmla="*/ 0 h 26"/>
                <a:gd name="T2" fmla="*/ 1 w 22"/>
                <a:gd name="T3" fmla="*/ 0 h 26"/>
                <a:gd name="T4" fmla="*/ 1 w 22"/>
                <a:gd name="T5" fmla="*/ 0 h 26"/>
                <a:gd name="T6" fmla="*/ 1 w 22"/>
                <a:gd name="T7" fmla="*/ 0 h 26"/>
                <a:gd name="T8" fmla="*/ 1 w 22"/>
                <a:gd name="T9" fmla="*/ 0 h 26"/>
                <a:gd name="T10" fmla="*/ 1 w 22"/>
                <a:gd name="T11" fmla="*/ 0 h 26"/>
                <a:gd name="T12" fmla="*/ 1 w 22"/>
                <a:gd name="T13" fmla="*/ 0 h 26"/>
                <a:gd name="T14" fmla="*/ 1 w 22"/>
                <a:gd name="T15" fmla="*/ 0 h 26"/>
                <a:gd name="T16" fmla="*/ 1 w 22"/>
                <a:gd name="T17" fmla="*/ 0 h 26"/>
                <a:gd name="T18" fmla="*/ 1 w 22"/>
                <a:gd name="T19" fmla="*/ 0 h 26"/>
                <a:gd name="T20" fmla="*/ 1 w 22"/>
                <a:gd name="T21" fmla="*/ 0 h 26"/>
                <a:gd name="T22" fmla="*/ 1 w 22"/>
                <a:gd name="T23" fmla="*/ 0 h 26"/>
                <a:gd name="T24" fmla="*/ 0 w 22"/>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26"/>
                <a:gd name="T41" fmla="*/ 22 w 22"/>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26">
                  <a:moveTo>
                    <a:pt x="0" y="0"/>
                  </a:moveTo>
                  <a:lnTo>
                    <a:pt x="3" y="1"/>
                  </a:lnTo>
                  <a:lnTo>
                    <a:pt x="8" y="4"/>
                  </a:lnTo>
                  <a:lnTo>
                    <a:pt x="14" y="8"/>
                  </a:lnTo>
                  <a:lnTo>
                    <a:pt x="18" y="13"/>
                  </a:lnTo>
                  <a:lnTo>
                    <a:pt x="21" y="19"/>
                  </a:lnTo>
                  <a:lnTo>
                    <a:pt x="22" y="22"/>
                  </a:lnTo>
                  <a:lnTo>
                    <a:pt x="22" y="25"/>
                  </a:lnTo>
                  <a:lnTo>
                    <a:pt x="21" y="26"/>
                  </a:lnTo>
                  <a:lnTo>
                    <a:pt x="17" y="23"/>
                  </a:lnTo>
                  <a:lnTo>
                    <a:pt x="9" y="13"/>
                  </a:lnTo>
                  <a:lnTo>
                    <a:pt x="3" y="4"/>
                  </a:lnTo>
                  <a:lnTo>
                    <a:pt x="0" y="0"/>
                  </a:lnTo>
                  <a:close/>
                </a:path>
              </a:pathLst>
            </a:custGeom>
            <a:solidFill>
              <a:srgbClr val="FFFFFF"/>
            </a:solidFill>
            <a:ln w="9525">
              <a:solidFill>
                <a:srgbClr val="3333CC"/>
              </a:solidFill>
              <a:round/>
              <a:headEnd/>
              <a:tailEnd/>
            </a:ln>
          </p:spPr>
          <p:txBody>
            <a:bodyPr/>
            <a:lstStyle/>
            <a:p>
              <a:endParaRPr lang="de-CH"/>
            </a:p>
          </p:txBody>
        </p:sp>
        <p:sp>
          <p:nvSpPr>
            <p:cNvPr id="84115" name="Freeform 152"/>
            <p:cNvSpPr>
              <a:spLocks/>
            </p:cNvSpPr>
            <p:nvPr/>
          </p:nvSpPr>
          <p:spPr bwMode="auto">
            <a:xfrm flipH="1">
              <a:off x="5499" y="3035"/>
              <a:ext cx="20" cy="7"/>
            </a:xfrm>
            <a:custGeom>
              <a:avLst/>
              <a:gdLst>
                <a:gd name="T0" fmla="*/ 1 w 32"/>
                <a:gd name="T1" fmla="*/ 0 h 21"/>
                <a:gd name="T2" fmla="*/ 1 w 32"/>
                <a:gd name="T3" fmla="*/ 0 h 21"/>
                <a:gd name="T4" fmla="*/ 1 w 32"/>
                <a:gd name="T5" fmla="*/ 0 h 21"/>
                <a:gd name="T6" fmla="*/ 1 w 32"/>
                <a:gd name="T7" fmla="*/ 0 h 21"/>
                <a:gd name="T8" fmla="*/ 1 w 32"/>
                <a:gd name="T9" fmla="*/ 0 h 21"/>
                <a:gd name="T10" fmla="*/ 1 w 32"/>
                <a:gd name="T11" fmla="*/ 0 h 21"/>
                <a:gd name="T12" fmla="*/ 1 w 32"/>
                <a:gd name="T13" fmla="*/ 0 h 21"/>
                <a:gd name="T14" fmla="*/ 1 w 32"/>
                <a:gd name="T15" fmla="*/ 0 h 21"/>
                <a:gd name="T16" fmla="*/ 1 w 32"/>
                <a:gd name="T17" fmla="*/ 0 h 21"/>
                <a:gd name="T18" fmla="*/ 1 w 32"/>
                <a:gd name="T19" fmla="*/ 0 h 21"/>
                <a:gd name="T20" fmla="*/ 1 w 32"/>
                <a:gd name="T21" fmla="*/ 0 h 21"/>
                <a:gd name="T22" fmla="*/ 1 w 32"/>
                <a:gd name="T23" fmla="*/ 0 h 21"/>
                <a:gd name="T24" fmla="*/ 1 w 32"/>
                <a:gd name="T25" fmla="*/ 0 h 21"/>
                <a:gd name="T26" fmla="*/ 1 w 32"/>
                <a:gd name="T27" fmla="*/ 0 h 21"/>
                <a:gd name="T28" fmla="*/ 1 w 32"/>
                <a:gd name="T29" fmla="*/ 0 h 21"/>
                <a:gd name="T30" fmla="*/ 1 w 32"/>
                <a:gd name="T31" fmla="*/ 0 h 21"/>
                <a:gd name="T32" fmla="*/ 1 w 32"/>
                <a:gd name="T33" fmla="*/ 0 h 21"/>
                <a:gd name="T34" fmla="*/ 1 w 32"/>
                <a:gd name="T35" fmla="*/ 0 h 21"/>
                <a:gd name="T36" fmla="*/ 1 w 32"/>
                <a:gd name="T37" fmla="*/ 0 h 21"/>
                <a:gd name="T38" fmla="*/ 1 w 32"/>
                <a:gd name="T39" fmla="*/ 0 h 21"/>
                <a:gd name="T40" fmla="*/ 1 w 32"/>
                <a:gd name="T41" fmla="*/ 0 h 21"/>
                <a:gd name="T42" fmla="*/ 1 w 32"/>
                <a:gd name="T43" fmla="*/ 0 h 21"/>
                <a:gd name="T44" fmla="*/ 1 w 32"/>
                <a:gd name="T45" fmla="*/ 0 h 21"/>
                <a:gd name="T46" fmla="*/ 1 w 32"/>
                <a:gd name="T47" fmla="*/ 0 h 21"/>
                <a:gd name="T48" fmla="*/ 0 w 32"/>
                <a:gd name="T49" fmla="*/ 0 h 21"/>
                <a:gd name="T50" fmla="*/ 1 w 32"/>
                <a:gd name="T51" fmla="*/ 0 h 21"/>
                <a:gd name="T52" fmla="*/ 1 w 32"/>
                <a:gd name="T53" fmla="*/ 0 h 21"/>
                <a:gd name="T54" fmla="*/ 1 w 32"/>
                <a:gd name="T55" fmla="*/ 0 h 21"/>
                <a:gd name="T56" fmla="*/ 1 w 32"/>
                <a:gd name="T57" fmla="*/ 0 h 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
                <a:gd name="T88" fmla="*/ 0 h 21"/>
                <a:gd name="T89" fmla="*/ 32 w 32"/>
                <a:gd name="T90" fmla="*/ 21 h 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 h="21">
                  <a:moveTo>
                    <a:pt x="25" y="1"/>
                  </a:moveTo>
                  <a:lnTo>
                    <a:pt x="26" y="2"/>
                  </a:lnTo>
                  <a:lnTo>
                    <a:pt x="28" y="5"/>
                  </a:lnTo>
                  <a:lnTo>
                    <a:pt x="31" y="9"/>
                  </a:lnTo>
                  <a:lnTo>
                    <a:pt x="32" y="12"/>
                  </a:lnTo>
                  <a:lnTo>
                    <a:pt x="31" y="14"/>
                  </a:lnTo>
                  <a:lnTo>
                    <a:pt x="30" y="15"/>
                  </a:lnTo>
                  <a:lnTo>
                    <a:pt x="27" y="14"/>
                  </a:lnTo>
                  <a:lnTo>
                    <a:pt x="26" y="13"/>
                  </a:lnTo>
                  <a:lnTo>
                    <a:pt x="22" y="11"/>
                  </a:lnTo>
                  <a:lnTo>
                    <a:pt x="18" y="8"/>
                  </a:lnTo>
                  <a:lnTo>
                    <a:pt x="13" y="5"/>
                  </a:lnTo>
                  <a:lnTo>
                    <a:pt x="12" y="4"/>
                  </a:lnTo>
                  <a:lnTo>
                    <a:pt x="12" y="5"/>
                  </a:lnTo>
                  <a:lnTo>
                    <a:pt x="11" y="7"/>
                  </a:lnTo>
                  <a:lnTo>
                    <a:pt x="11" y="10"/>
                  </a:lnTo>
                  <a:lnTo>
                    <a:pt x="12" y="13"/>
                  </a:lnTo>
                  <a:lnTo>
                    <a:pt x="13" y="15"/>
                  </a:lnTo>
                  <a:lnTo>
                    <a:pt x="13" y="19"/>
                  </a:lnTo>
                  <a:lnTo>
                    <a:pt x="13" y="20"/>
                  </a:lnTo>
                  <a:lnTo>
                    <a:pt x="12" y="21"/>
                  </a:lnTo>
                  <a:lnTo>
                    <a:pt x="8" y="18"/>
                  </a:lnTo>
                  <a:lnTo>
                    <a:pt x="5" y="12"/>
                  </a:lnTo>
                  <a:lnTo>
                    <a:pt x="1" y="6"/>
                  </a:lnTo>
                  <a:lnTo>
                    <a:pt x="0" y="4"/>
                  </a:lnTo>
                  <a:lnTo>
                    <a:pt x="7" y="10"/>
                  </a:lnTo>
                  <a:lnTo>
                    <a:pt x="8" y="0"/>
                  </a:lnTo>
                  <a:lnTo>
                    <a:pt x="23" y="7"/>
                  </a:lnTo>
                  <a:lnTo>
                    <a:pt x="25" y="1"/>
                  </a:lnTo>
                  <a:close/>
                </a:path>
              </a:pathLst>
            </a:custGeom>
            <a:solidFill>
              <a:srgbClr val="FFFFFF"/>
            </a:solidFill>
            <a:ln w="9525">
              <a:solidFill>
                <a:srgbClr val="3333CC"/>
              </a:solidFill>
              <a:round/>
              <a:headEnd/>
              <a:tailEnd/>
            </a:ln>
          </p:spPr>
          <p:txBody>
            <a:bodyPr/>
            <a:lstStyle/>
            <a:p>
              <a:endParaRPr lang="de-CH"/>
            </a:p>
          </p:txBody>
        </p:sp>
        <p:sp>
          <p:nvSpPr>
            <p:cNvPr id="84116" name="Freeform 153"/>
            <p:cNvSpPr>
              <a:spLocks/>
            </p:cNvSpPr>
            <p:nvPr/>
          </p:nvSpPr>
          <p:spPr bwMode="auto">
            <a:xfrm flipH="1">
              <a:off x="5501" y="3024"/>
              <a:ext cx="7" cy="6"/>
            </a:xfrm>
            <a:custGeom>
              <a:avLst/>
              <a:gdLst>
                <a:gd name="T0" fmla="*/ 0 w 11"/>
                <a:gd name="T1" fmla="*/ 0 h 16"/>
                <a:gd name="T2" fmla="*/ 1 w 11"/>
                <a:gd name="T3" fmla="*/ 0 h 16"/>
                <a:gd name="T4" fmla="*/ 1 w 11"/>
                <a:gd name="T5" fmla="*/ 0 h 16"/>
                <a:gd name="T6" fmla="*/ 1 w 11"/>
                <a:gd name="T7" fmla="*/ 0 h 16"/>
                <a:gd name="T8" fmla="*/ 1 w 11"/>
                <a:gd name="T9" fmla="*/ 0 h 16"/>
                <a:gd name="T10" fmla="*/ 1 w 11"/>
                <a:gd name="T11" fmla="*/ 0 h 16"/>
                <a:gd name="T12" fmla="*/ 1 w 11"/>
                <a:gd name="T13" fmla="*/ 0 h 16"/>
                <a:gd name="T14" fmla="*/ 1 w 11"/>
                <a:gd name="T15" fmla="*/ 0 h 16"/>
                <a:gd name="T16" fmla="*/ 1 w 11"/>
                <a:gd name="T17" fmla="*/ 0 h 16"/>
                <a:gd name="T18" fmla="*/ 0 w 11"/>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6"/>
                <a:gd name="T32" fmla="*/ 11 w 11"/>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6">
                  <a:moveTo>
                    <a:pt x="0" y="0"/>
                  </a:moveTo>
                  <a:lnTo>
                    <a:pt x="1" y="1"/>
                  </a:lnTo>
                  <a:lnTo>
                    <a:pt x="5" y="2"/>
                  </a:lnTo>
                  <a:lnTo>
                    <a:pt x="9" y="6"/>
                  </a:lnTo>
                  <a:lnTo>
                    <a:pt x="11" y="11"/>
                  </a:lnTo>
                  <a:lnTo>
                    <a:pt x="11" y="15"/>
                  </a:lnTo>
                  <a:lnTo>
                    <a:pt x="11" y="16"/>
                  </a:lnTo>
                  <a:lnTo>
                    <a:pt x="10" y="16"/>
                  </a:lnTo>
                  <a:lnTo>
                    <a:pt x="0" y="0"/>
                  </a:lnTo>
                  <a:close/>
                </a:path>
              </a:pathLst>
            </a:custGeom>
            <a:solidFill>
              <a:srgbClr val="FFFFFF"/>
            </a:solidFill>
            <a:ln w="9525">
              <a:solidFill>
                <a:srgbClr val="3333CC"/>
              </a:solidFill>
              <a:round/>
              <a:headEnd/>
              <a:tailEnd/>
            </a:ln>
          </p:spPr>
          <p:txBody>
            <a:bodyPr/>
            <a:lstStyle/>
            <a:p>
              <a:endParaRPr lang="de-CH"/>
            </a:p>
          </p:txBody>
        </p:sp>
        <p:sp>
          <p:nvSpPr>
            <p:cNvPr id="84117" name="Freeform 154"/>
            <p:cNvSpPr>
              <a:spLocks/>
            </p:cNvSpPr>
            <p:nvPr/>
          </p:nvSpPr>
          <p:spPr bwMode="auto">
            <a:xfrm flipH="1">
              <a:off x="5481" y="3071"/>
              <a:ext cx="5" cy="6"/>
            </a:xfrm>
            <a:custGeom>
              <a:avLst/>
              <a:gdLst>
                <a:gd name="T0" fmla="*/ 1 w 8"/>
                <a:gd name="T1" fmla="*/ 0 h 15"/>
                <a:gd name="T2" fmla="*/ 1 w 8"/>
                <a:gd name="T3" fmla="*/ 0 h 15"/>
                <a:gd name="T4" fmla="*/ 1 w 8"/>
                <a:gd name="T5" fmla="*/ 0 h 15"/>
                <a:gd name="T6" fmla="*/ 1 w 8"/>
                <a:gd name="T7" fmla="*/ 0 h 15"/>
                <a:gd name="T8" fmla="*/ 1 w 8"/>
                <a:gd name="T9" fmla="*/ 0 h 15"/>
                <a:gd name="T10" fmla="*/ 0 w 8"/>
                <a:gd name="T11" fmla="*/ 0 h 15"/>
                <a:gd name="T12" fmla="*/ 0 w 8"/>
                <a:gd name="T13" fmla="*/ 0 h 15"/>
                <a:gd name="T14" fmla="*/ 0 w 8"/>
                <a:gd name="T15" fmla="*/ 0 h 15"/>
                <a:gd name="T16" fmla="*/ 0 w 8"/>
                <a:gd name="T17" fmla="*/ 0 h 15"/>
                <a:gd name="T18" fmla="*/ 1 w 8"/>
                <a:gd name="T19" fmla="*/ 0 h 15"/>
                <a:gd name="T20" fmla="*/ 1 w 8"/>
                <a:gd name="T21" fmla="*/ 0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15"/>
                <a:gd name="T35" fmla="*/ 8 w 8"/>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15">
                  <a:moveTo>
                    <a:pt x="8" y="0"/>
                  </a:moveTo>
                  <a:lnTo>
                    <a:pt x="7" y="0"/>
                  </a:lnTo>
                  <a:lnTo>
                    <a:pt x="5" y="0"/>
                  </a:lnTo>
                  <a:lnTo>
                    <a:pt x="2" y="1"/>
                  </a:lnTo>
                  <a:lnTo>
                    <a:pt x="1" y="4"/>
                  </a:lnTo>
                  <a:lnTo>
                    <a:pt x="0" y="7"/>
                  </a:lnTo>
                  <a:lnTo>
                    <a:pt x="0" y="11"/>
                  </a:lnTo>
                  <a:lnTo>
                    <a:pt x="0" y="14"/>
                  </a:lnTo>
                  <a:lnTo>
                    <a:pt x="0" y="15"/>
                  </a:lnTo>
                  <a:lnTo>
                    <a:pt x="2" y="12"/>
                  </a:lnTo>
                  <a:lnTo>
                    <a:pt x="8" y="0"/>
                  </a:lnTo>
                  <a:close/>
                </a:path>
              </a:pathLst>
            </a:custGeom>
            <a:solidFill>
              <a:srgbClr val="FFFFFF"/>
            </a:solidFill>
            <a:ln w="9525">
              <a:solidFill>
                <a:srgbClr val="3333CC"/>
              </a:solidFill>
              <a:round/>
              <a:headEnd/>
              <a:tailEnd/>
            </a:ln>
          </p:spPr>
          <p:txBody>
            <a:bodyPr/>
            <a:lstStyle/>
            <a:p>
              <a:endParaRPr lang="de-CH"/>
            </a:p>
          </p:txBody>
        </p:sp>
        <p:sp>
          <p:nvSpPr>
            <p:cNvPr id="84118" name="Freeform 155"/>
            <p:cNvSpPr>
              <a:spLocks/>
            </p:cNvSpPr>
            <p:nvPr/>
          </p:nvSpPr>
          <p:spPr bwMode="auto">
            <a:xfrm flipH="1">
              <a:off x="5587" y="3070"/>
              <a:ext cx="9" cy="6"/>
            </a:xfrm>
            <a:custGeom>
              <a:avLst/>
              <a:gdLst>
                <a:gd name="T0" fmla="*/ 0 w 15"/>
                <a:gd name="T1" fmla="*/ 0 h 15"/>
                <a:gd name="T2" fmla="*/ 1 w 15"/>
                <a:gd name="T3" fmla="*/ 0 h 15"/>
                <a:gd name="T4" fmla="*/ 1 w 15"/>
                <a:gd name="T5" fmla="*/ 0 h 15"/>
                <a:gd name="T6" fmla="*/ 1 w 15"/>
                <a:gd name="T7" fmla="*/ 0 h 15"/>
                <a:gd name="T8" fmla="*/ 1 w 15"/>
                <a:gd name="T9" fmla="*/ 0 h 15"/>
                <a:gd name="T10" fmla="*/ 1 w 15"/>
                <a:gd name="T11" fmla="*/ 0 h 15"/>
                <a:gd name="T12" fmla="*/ 1 w 15"/>
                <a:gd name="T13" fmla="*/ 0 h 15"/>
                <a:gd name="T14" fmla="*/ 1 w 15"/>
                <a:gd name="T15" fmla="*/ 0 h 15"/>
                <a:gd name="T16" fmla="*/ 1 w 15"/>
                <a:gd name="T17" fmla="*/ 0 h 15"/>
                <a:gd name="T18" fmla="*/ 1 w 15"/>
                <a:gd name="T19" fmla="*/ 0 h 15"/>
                <a:gd name="T20" fmla="*/ 0 w 15"/>
                <a:gd name="T21" fmla="*/ 0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15"/>
                <a:gd name="T35" fmla="*/ 15 w 15"/>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15">
                  <a:moveTo>
                    <a:pt x="0" y="2"/>
                  </a:moveTo>
                  <a:lnTo>
                    <a:pt x="1" y="1"/>
                  </a:lnTo>
                  <a:lnTo>
                    <a:pt x="2" y="0"/>
                  </a:lnTo>
                  <a:lnTo>
                    <a:pt x="6" y="0"/>
                  </a:lnTo>
                  <a:lnTo>
                    <a:pt x="9" y="1"/>
                  </a:lnTo>
                  <a:lnTo>
                    <a:pt x="11" y="4"/>
                  </a:lnTo>
                  <a:lnTo>
                    <a:pt x="14" y="10"/>
                  </a:lnTo>
                  <a:lnTo>
                    <a:pt x="15" y="13"/>
                  </a:lnTo>
                  <a:lnTo>
                    <a:pt x="15" y="15"/>
                  </a:lnTo>
                  <a:lnTo>
                    <a:pt x="9" y="15"/>
                  </a:lnTo>
                  <a:lnTo>
                    <a:pt x="0" y="2"/>
                  </a:lnTo>
                  <a:close/>
                </a:path>
              </a:pathLst>
            </a:custGeom>
            <a:solidFill>
              <a:srgbClr val="FFFFFF"/>
            </a:solidFill>
            <a:ln w="9525">
              <a:solidFill>
                <a:srgbClr val="3333CC"/>
              </a:solidFill>
              <a:round/>
              <a:headEnd/>
              <a:tailEnd/>
            </a:ln>
          </p:spPr>
          <p:txBody>
            <a:bodyPr/>
            <a:lstStyle/>
            <a:p>
              <a:endParaRPr lang="de-CH"/>
            </a:p>
          </p:txBody>
        </p:sp>
        <p:sp>
          <p:nvSpPr>
            <p:cNvPr id="84119" name="Freeform 156"/>
            <p:cNvSpPr>
              <a:spLocks/>
            </p:cNvSpPr>
            <p:nvPr/>
          </p:nvSpPr>
          <p:spPr bwMode="auto">
            <a:xfrm flipH="1">
              <a:off x="5524" y="3102"/>
              <a:ext cx="11" cy="3"/>
            </a:xfrm>
            <a:custGeom>
              <a:avLst/>
              <a:gdLst>
                <a:gd name="T0" fmla="*/ 1 w 19"/>
                <a:gd name="T1" fmla="*/ 0 h 9"/>
                <a:gd name="T2" fmla="*/ 1 w 19"/>
                <a:gd name="T3" fmla="*/ 0 h 9"/>
                <a:gd name="T4" fmla="*/ 1 w 19"/>
                <a:gd name="T5" fmla="*/ 0 h 9"/>
                <a:gd name="T6" fmla="*/ 0 w 19"/>
                <a:gd name="T7" fmla="*/ 0 h 9"/>
                <a:gd name="T8" fmla="*/ 0 w 19"/>
                <a:gd name="T9" fmla="*/ 0 h 9"/>
                <a:gd name="T10" fmla="*/ 1 w 19"/>
                <a:gd name="T11" fmla="*/ 0 h 9"/>
                <a:gd name="T12" fmla="*/ 1 w 19"/>
                <a:gd name="T13" fmla="*/ 0 h 9"/>
                <a:gd name="T14" fmla="*/ 1 w 19"/>
                <a:gd name="T15" fmla="*/ 0 h 9"/>
                <a:gd name="T16" fmla="*/ 1 w 19"/>
                <a:gd name="T17" fmla="*/ 0 h 9"/>
                <a:gd name="T18" fmla="*/ 1 w 19"/>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9"/>
                <a:gd name="T32" fmla="*/ 19 w 1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9">
                  <a:moveTo>
                    <a:pt x="19" y="0"/>
                  </a:moveTo>
                  <a:lnTo>
                    <a:pt x="2" y="5"/>
                  </a:lnTo>
                  <a:lnTo>
                    <a:pt x="1" y="6"/>
                  </a:lnTo>
                  <a:lnTo>
                    <a:pt x="0" y="8"/>
                  </a:lnTo>
                  <a:lnTo>
                    <a:pt x="0" y="9"/>
                  </a:lnTo>
                  <a:lnTo>
                    <a:pt x="2" y="9"/>
                  </a:lnTo>
                  <a:lnTo>
                    <a:pt x="9" y="6"/>
                  </a:lnTo>
                  <a:lnTo>
                    <a:pt x="14" y="3"/>
                  </a:lnTo>
                  <a:lnTo>
                    <a:pt x="17" y="1"/>
                  </a:lnTo>
                  <a:lnTo>
                    <a:pt x="19" y="0"/>
                  </a:lnTo>
                  <a:close/>
                </a:path>
              </a:pathLst>
            </a:custGeom>
            <a:solidFill>
              <a:srgbClr val="FFFFFF"/>
            </a:solidFill>
            <a:ln w="9525">
              <a:solidFill>
                <a:srgbClr val="3333CC"/>
              </a:solidFill>
              <a:round/>
              <a:headEnd/>
              <a:tailEnd/>
            </a:ln>
          </p:spPr>
          <p:txBody>
            <a:bodyPr/>
            <a:lstStyle/>
            <a:p>
              <a:endParaRPr lang="de-CH"/>
            </a:p>
          </p:txBody>
        </p:sp>
        <p:sp>
          <p:nvSpPr>
            <p:cNvPr id="84120" name="Freeform 157"/>
            <p:cNvSpPr>
              <a:spLocks/>
            </p:cNvSpPr>
            <p:nvPr/>
          </p:nvSpPr>
          <p:spPr bwMode="auto">
            <a:xfrm flipH="1">
              <a:off x="5510" y="3117"/>
              <a:ext cx="30" cy="11"/>
            </a:xfrm>
            <a:custGeom>
              <a:avLst/>
              <a:gdLst>
                <a:gd name="T0" fmla="*/ 1 w 52"/>
                <a:gd name="T1" fmla="*/ 0 h 32"/>
                <a:gd name="T2" fmla="*/ 1 w 52"/>
                <a:gd name="T3" fmla="*/ 0 h 32"/>
                <a:gd name="T4" fmla="*/ 1 w 52"/>
                <a:gd name="T5" fmla="*/ 0 h 32"/>
                <a:gd name="T6" fmla="*/ 1 w 52"/>
                <a:gd name="T7" fmla="*/ 0 h 32"/>
                <a:gd name="T8" fmla="*/ 1 w 52"/>
                <a:gd name="T9" fmla="*/ 0 h 32"/>
                <a:gd name="T10" fmla="*/ 1 w 52"/>
                <a:gd name="T11" fmla="*/ 0 h 32"/>
                <a:gd name="T12" fmla="*/ 1 w 52"/>
                <a:gd name="T13" fmla="*/ 0 h 32"/>
                <a:gd name="T14" fmla="*/ 1 w 52"/>
                <a:gd name="T15" fmla="*/ 0 h 32"/>
                <a:gd name="T16" fmla="*/ 1 w 52"/>
                <a:gd name="T17" fmla="*/ 0 h 32"/>
                <a:gd name="T18" fmla="*/ 0 w 52"/>
                <a:gd name="T19" fmla="*/ 0 h 32"/>
                <a:gd name="T20" fmla="*/ 1 w 52"/>
                <a:gd name="T21" fmla="*/ 0 h 32"/>
                <a:gd name="T22" fmla="*/ 1 w 52"/>
                <a:gd name="T23" fmla="*/ 0 h 32"/>
                <a:gd name="T24" fmla="*/ 1 w 52"/>
                <a:gd name="T25" fmla="*/ 0 h 32"/>
                <a:gd name="T26" fmla="*/ 1 w 52"/>
                <a:gd name="T27" fmla="*/ 0 h 32"/>
                <a:gd name="T28" fmla="*/ 1 w 52"/>
                <a:gd name="T29" fmla="*/ 0 h 32"/>
                <a:gd name="T30" fmla="*/ 1 w 52"/>
                <a:gd name="T31" fmla="*/ 0 h 32"/>
                <a:gd name="T32" fmla="*/ 1 w 52"/>
                <a:gd name="T33" fmla="*/ 0 h 32"/>
                <a:gd name="T34" fmla="*/ 1 w 52"/>
                <a:gd name="T35" fmla="*/ 0 h 32"/>
                <a:gd name="T36" fmla="*/ 1 w 52"/>
                <a:gd name="T37" fmla="*/ 0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32"/>
                <a:gd name="T59" fmla="*/ 52 w 52"/>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32">
                  <a:moveTo>
                    <a:pt x="48" y="0"/>
                  </a:moveTo>
                  <a:lnTo>
                    <a:pt x="47" y="1"/>
                  </a:lnTo>
                  <a:lnTo>
                    <a:pt x="43" y="5"/>
                  </a:lnTo>
                  <a:lnTo>
                    <a:pt x="37" y="10"/>
                  </a:lnTo>
                  <a:lnTo>
                    <a:pt x="29" y="13"/>
                  </a:lnTo>
                  <a:lnTo>
                    <a:pt x="21" y="14"/>
                  </a:lnTo>
                  <a:lnTo>
                    <a:pt x="15" y="16"/>
                  </a:lnTo>
                  <a:lnTo>
                    <a:pt x="10" y="17"/>
                  </a:lnTo>
                  <a:lnTo>
                    <a:pt x="9" y="17"/>
                  </a:lnTo>
                  <a:lnTo>
                    <a:pt x="0" y="32"/>
                  </a:lnTo>
                  <a:lnTo>
                    <a:pt x="3" y="32"/>
                  </a:lnTo>
                  <a:lnTo>
                    <a:pt x="8" y="32"/>
                  </a:lnTo>
                  <a:lnTo>
                    <a:pt x="15" y="31"/>
                  </a:lnTo>
                  <a:lnTo>
                    <a:pt x="23" y="28"/>
                  </a:lnTo>
                  <a:lnTo>
                    <a:pt x="31" y="24"/>
                  </a:lnTo>
                  <a:lnTo>
                    <a:pt x="39" y="19"/>
                  </a:lnTo>
                  <a:lnTo>
                    <a:pt x="47" y="14"/>
                  </a:lnTo>
                  <a:lnTo>
                    <a:pt x="52" y="10"/>
                  </a:lnTo>
                  <a:lnTo>
                    <a:pt x="48" y="0"/>
                  </a:lnTo>
                  <a:close/>
                </a:path>
              </a:pathLst>
            </a:custGeom>
            <a:solidFill>
              <a:srgbClr val="FFFFFF"/>
            </a:solidFill>
            <a:ln w="9525">
              <a:solidFill>
                <a:srgbClr val="3333CC"/>
              </a:solidFill>
              <a:round/>
              <a:headEnd/>
              <a:tailEnd/>
            </a:ln>
          </p:spPr>
          <p:txBody>
            <a:bodyPr/>
            <a:lstStyle/>
            <a:p>
              <a:endParaRPr lang="de-CH"/>
            </a:p>
          </p:txBody>
        </p:sp>
        <p:sp>
          <p:nvSpPr>
            <p:cNvPr id="84121" name="Freeform 158"/>
            <p:cNvSpPr>
              <a:spLocks/>
            </p:cNvSpPr>
            <p:nvPr/>
          </p:nvSpPr>
          <p:spPr bwMode="auto">
            <a:xfrm flipH="1">
              <a:off x="5587" y="3127"/>
              <a:ext cx="85" cy="21"/>
            </a:xfrm>
            <a:custGeom>
              <a:avLst/>
              <a:gdLst>
                <a:gd name="T0" fmla="*/ 1 w 152"/>
                <a:gd name="T1" fmla="*/ 0 h 58"/>
                <a:gd name="T2" fmla="*/ 1 w 152"/>
                <a:gd name="T3" fmla="*/ 0 h 58"/>
                <a:gd name="T4" fmla="*/ 1 w 152"/>
                <a:gd name="T5" fmla="*/ 0 h 58"/>
                <a:gd name="T6" fmla="*/ 1 w 152"/>
                <a:gd name="T7" fmla="*/ 0 h 58"/>
                <a:gd name="T8" fmla="*/ 1 w 152"/>
                <a:gd name="T9" fmla="*/ 0 h 58"/>
                <a:gd name="T10" fmla="*/ 1 w 152"/>
                <a:gd name="T11" fmla="*/ 0 h 58"/>
                <a:gd name="T12" fmla="*/ 1 w 152"/>
                <a:gd name="T13" fmla="*/ 0 h 58"/>
                <a:gd name="T14" fmla="*/ 1 w 152"/>
                <a:gd name="T15" fmla="*/ 0 h 58"/>
                <a:gd name="T16" fmla="*/ 1 w 152"/>
                <a:gd name="T17" fmla="*/ 0 h 58"/>
                <a:gd name="T18" fmla="*/ 1 w 152"/>
                <a:gd name="T19" fmla="*/ 0 h 58"/>
                <a:gd name="T20" fmla="*/ 1 w 152"/>
                <a:gd name="T21" fmla="*/ 0 h 58"/>
                <a:gd name="T22" fmla="*/ 1 w 152"/>
                <a:gd name="T23" fmla="*/ 0 h 58"/>
                <a:gd name="T24" fmla="*/ 1 w 152"/>
                <a:gd name="T25" fmla="*/ 0 h 58"/>
                <a:gd name="T26" fmla="*/ 1 w 152"/>
                <a:gd name="T27" fmla="*/ 0 h 58"/>
                <a:gd name="T28" fmla="*/ 1 w 152"/>
                <a:gd name="T29" fmla="*/ 0 h 58"/>
                <a:gd name="T30" fmla="*/ 1 w 152"/>
                <a:gd name="T31" fmla="*/ 0 h 58"/>
                <a:gd name="T32" fmla="*/ 1 w 152"/>
                <a:gd name="T33" fmla="*/ 0 h 58"/>
                <a:gd name="T34" fmla="*/ 1 w 152"/>
                <a:gd name="T35" fmla="*/ 0 h 58"/>
                <a:gd name="T36" fmla="*/ 1 w 152"/>
                <a:gd name="T37" fmla="*/ 0 h 58"/>
                <a:gd name="T38" fmla="*/ 0 w 152"/>
                <a:gd name="T39" fmla="*/ 0 h 58"/>
                <a:gd name="T40" fmla="*/ 0 w 152"/>
                <a:gd name="T41" fmla="*/ 0 h 58"/>
                <a:gd name="T42" fmla="*/ 1 w 152"/>
                <a:gd name="T43" fmla="*/ 0 h 58"/>
                <a:gd name="T44" fmla="*/ 1 w 152"/>
                <a:gd name="T45" fmla="*/ 0 h 58"/>
                <a:gd name="T46" fmla="*/ 1 w 152"/>
                <a:gd name="T47" fmla="*/ 0 h 58"/>
                <a:gd name="T48" fmla="*/ 1 w 152"/>
                <a:gd name="T49" fmla="*/ 0 h 58"/>
                <a:gd name="T50" fmla="*/ 1 w 152"/>
                <a:gd name="T51" fmla="*/ 0 h 58"/>
                <a:gd name="T52" fmla="*/ 1 w 152"/>
                <a:gd name="T53" fmla="*/ 0 h 58"/>
                <a:gd name="T54" fmla="*/ 1 w 152"/>
                <a:gd name="T55" fmla="*/ 0 h 58"/>
                <a:gd name="T56" fmla="*/ 1 w 152"/>
                <a:gd name="T57" fmla="*/ 0 h 58"/>
                <a:gd name="T58" fmla="*/ 1 w 152"/>
                <a:gd name="T59" fmla="*/ 0 h 58"/>
                <a:gd name="T60" fmla="*/ 1 w 152"/>
                <a:gd name="T61" fmla="*/ 0 h 58"/>
                <a:gd name="T62" fmla="*/ 1 w 152"/>
                <a:gd name="T63" fmla="*/ 0 h 58"/>
                <a:gd name="T64" fmla="*/ 1 w 152"/>
                <a:gd name="T65" fmla="*/ 0 h 58"/>
                <a:gd name="T66" fmla="*/ 1 w 152"/>
                <a:gd name="T67" fmla="*/ 0 h 58"/>
                <a:gd name="T68" fmla="*/ 1 w 152"/>
                <a:gd name="T69" fmla="*/ 0 h 58"/>
                <a:gd name="T70" fmla="*/ 1 w 152"/>
                <a:gd name="T71" fmla="*/ 0 h 58"/>
                <a:gd name="T72" fmla="*/ 1 w 152"/>
                <a:gd name="T73" fmla="*/ 0 h 58"/>
                <a:gd name="T74" fmla="*/ 1 w 152"/>
                <a:gd name="T75" fmla="*/ 0 h 58"/>
                <a:gd name="T76" fmla="*/ 1 w 152"/>
                <a:gd name="T77" fmla="*/ 0 h 58"/>
                <a:gd name="T78" fmla="*/ 1 w 152"/>
                <a:gd name="T79" fmla="*/ 0 h 58"/>
                <a:gd name="T80" fmla="*/ 1 w 152"/>
                <a:gd name="T81" fmla="*/ 0 h 58"/>
                <a:gd name="T82" fmla="*/ 1 w 152"/>
                <a:gd name="T83" fmla="*/ 0 h 58"/>
                <a:gd name="T84" fmla="*/ 1 w 152"/>
                <a:gd name="T85" fmla="*/ 0 h 58"/>
                <a:gd name="T86" fmla="*/ 1 w 152"/>
                <a:gd name="T87" fmla="*/ 0 h 58"/>
                <a:gd name="T88" fmla="*/ 1 w 152"/>
                <a:gd name="T89" fmla="*/ 0 h 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2"/>
                <a:gd name="T136" fmla="*/ 0 h 58"/>
                <a:gd name="T137" fmla="*/ 152 w 152"/>
                <a:gd name="T138" fmla="*/ 58 h 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2" h="58">
                  <a:moveTo>
                    <a:pt x="152" y="0"/>
                  </a:moveTo>
                  <a:lnTo>
                    <a:pt x="149" y="2"/>
                  </a:lnTo>
                  <a:lnTo>
                    <a:pt x="142" y="4"/>
                  </a:lnTo>
                  <a:lnTo>
                    <a:pt x="132" y="7"/>
                  </a:lnTo>
                  <a:lnTo>
                    <a:pt x="119" y="11"/>
                  </a:lnTo>
                  <a:lnTo>
                    <a:pt x="105" y="15"/>
                  </a:lnTo>
                  <a:lnTo>
                    <a:pt x="93" y="18"/>
                  </a:lnTo>
                  <a:lnTo>
                    <a:pt x="80" y="21"/>
                  </a:lnTo>
                  <a:lnTo>
                    <a:pt x="71" y="22"/>
                  </a:lnTo>
                  <a:lnTo>
                    <a:pt x="63" y="24"/>
                  </a:lnTo>
                  <a:lnTo>
                    <a:pt x="54" y="25"/>
                  </a:lnTo>
                  <a:lnTo>
                    <a:pt x="44" y="26"/>
                  </a:lnTo>
                  <a:lnTo>
                    <a:pt x="35" y="27"/>
                  </a:lnTo>
                  <a:lnTo>
                    <a:pt x="25" y="28"/>
                  </a:lnTo>
                  <a:lnTo>
                    <a:pt x="17" y="29"/>
                  </a:lnTo>
                  <a:lnTo>
                    <a:pt x="12" y="30"/>
                  </a:lnTo>
                  <a:lnTo>
                    <a:pt x="8" y="31"/>
                  </a:lnTo>
                  <a:lnTo>
                    <a:pt x="5" y="31"/>
                  </a:lnTo>
                  <a:lnTo>
                    <a:pt x="1" y="31"/>
                  </a:lnTo>
                  <a:lnTo>
                    <a:pt x="0" y="33"/>
                  </a:lnTo>
                  <a:lnTo>
                    <a:pt x="0" y="38"/>
                  </a:lnTo>
                  <a:lnTo>
                    <a:pt x="1" y="46"/>
                  </a:lnTo>
                  <a:lnTo>
                    <a:pt x="2" y="52"/>
                  </a:lnTo>
                  <a:lnTo>
                    <a:pt x="2" y="56"/>
                  </a:lnTo>
                  <a:lnTo>
                    <a:pt x="2" y="58"/>
                  </a:lnTo>
                  <a:lnTo>
                    <a:pt x="3" y="55"/>
                  </a:lnTo>
                  <a:lnTo>
                    <a:pt x="6" y="49"/>
                  </a:lnTo>
                  <a:lnTo>
                    <a:pt x="10" y="42"/>
                  </a:lnTo>
                  <a:lnTo>
                    <a:pt x="16" y="39"/>
                  </a:lnTo>
                  <a:lnTo>
                    <a:pt x="21" y="39"/>
                  </a:lnTo>
                  <a:lnTo>
                    <a:pt x="27" y="38"/>
                  </a:lnTo>
                  <a:lnTo>
                    <a:pt x="35" y="37"/>
                  </a:lnTo>
                  <a:lnTo>
                    <a:pt x="44" y="36"/>
                  </a:lnTo>
                  <a:lnTo>
                    <a:pt x="53" y="35"/>
                  </a:lnTo>
                  <a:lnTo>
                    <a:pt x="61" y="33"/>
                  </a:lnTo>
                  <a:lnTo>
                    <a:pt x="70" y="31"/>
                  </a:lnTo>
                  <a:lnTo>
                    <a:pt x="79" y="29"/>
                  </a:lnTo>
                  <a:lnTo>
                    <a:pt x="88" y="26"/>
                  </a:lnTo>
                  <a:lnTo>
                    <a:pt x="99" y="21"/>
                  </a:lnTo>
                  <a:lnTo>
                    <a:pt x="112" y="16"/>
                  </a:lnTo>
                  <a:lnTo>
                    <a:pt x="123" y="12"/>
                  </a:lnTo>
                  <a:lnTo>
                    <a:pt x="134" y="8"/>
                  </a:lnTo>
                  <a:lnTo>
                    <a:pt x="143" y="4"/>
                  </a:lnTo>
                  <a:lnTo>
                    <a:pt x="149" y="2"/>
                  </a:lnTo>
                  <a:lnTo>
                    <a:pt x="152" y="0"/>
                  </a:lnTo>
                  <a:close/>
                </a:path>
              </a:pathLst>
            </a:custGeom>
            <a:solidFill>
              <a:srgbClr val="FFFFFF"/>
            </a:solidFill>
            <a:ln w="9525">
              <a:solidFill>
                <a:srgbClr val="3333CC"/>
              </a:solidFill>
              <a:round/>
              <a:headEnd/>
              <a:tailEnd/>
            </a:ln>
          </p:spPr>
          <p:txBody>
            <a:bodyPr/>
            <a:lstStyle/>
            <a:p>
              <a:endParaRPr lang="de-CH"/>
            </a:p>
          </p:txBody>
        </p:sp>
        <p:sp>
          <p:nvSpPr>
            <p:cNvPr id="84122" name="Freeform 159"/>
            <p:cNvSpPr>
              <a:spLocks/>
            </p:cNvSpPr>
            <p:nvPr/>
          </p:nvSpPr>
          <p:spPr bwMode="auto">
            <a:xfrm flipH="1">
              <a:off x="5432" y="3273"/>
              <a:ext cx="60" cy="83"/>
            </a:xfrm>
            <a:custGeom>
              <a:avLst/>
              <a:gdLst>
                <a:gd name="T0" fmla="*/ 1 w 107"/>
                <a:gd name="T1" fmla="*/ 0 h 239"/>
                <a:gd name="T2" fmla="*/ 1 w 107"/>
                <a:gd name="T3" fmla="*/ 0 h 239"/>
                <a:gd name="T4" fmla="*/ 1 w 107"/>
                <a:gd name="T5" fmla="*/ 0 h 239"/>
                <a:gd name="T6" fmla="*/ 1 w 107"/>
                <a:gd name="T7" fmla="*/ 0 h 239"/>
                <a:gd name="T8" fmla="*/ 1 w 107"/>
                <a:gd name="T9" fmla="*/ 0 h 239"/>
                <a:gd name="T10" fmla="*/ 1 w 107"/>
                <a:gd name="T11" fmla="*/ 0 h 239"/>
                <a:gd name="T12" fmla="*/ 1 w 107"/>
                <a:gd name="T13" fmla="*/ 0 h 239"/>
                <a:gd name="T14" fmla="*/ 1 w 107"/>
                <a:gd name="T15" fmla="*/ 0 h 239"/>
                <a:gd name="T16" fmla="*/ 1 w 107"/>
                <a:gd name="T17" fmla="*/ 0 h 239"/>
                <a:gd name="T18" fmla="*/ 0 w 107"/>
                <a:gd name="T19" fmla="*/ 0 h 239"/>
                <a:gd name="T20" fmla="*/ 1 w 107"/>
                <a:gd name="T21" fmla="*/ 0 h 239"/>
                <a:gd name="T22" fmla="*/ 1 w 107"/>
                <a:gd name="T23" fmla="*/ 0 h 239"/>
                <a:gd name="T24" fmla="*/ 1 w 107"/>
                <a:gd name="T25" fmla="*/ 0 h 239"/>
                <a:gd name="T26" fmla="*/ 1 w 107"/>
                <a:gd name="T27" fmla="*/ 0 h 239"/>
                <a:gd name="T28" fmla="*/ 1 w 107"/>
                <a:gd name="T29" fmla="*/ 0 h 239"/>
                <a:gd name="T30" fmla="*/ 1 w 107"/>
                <a:gd name="T31" fmla="*/ 0 h 239"/>
                <a:gd name="T32" fmla="*/ 1 w 107"/>
                <a:gd name="T33" fmla="*/ 0 h 239"/>
                <a:gd name="T34" fmla="*/ 1 w 107"/>
                <a:gd name="T35" fmla="*/ 0 h 239"/>
                <a:gd name="T36" fmla="*/ 1 w 107"/>
                <a:gd name="T37" fmla="*/ 0 h 2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7"/>
                <a:gd name="T58" fmla="*/ 0 h 239"/>
                <a:gd name="T59" fmla="*/ 107 w 107"/>
                <a:gd name="T60" fmla="*/ 239 h 2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7" h="239">
                  <a:moveTo>
                    <a:pt x="68" y="0"/>
                  </a:moveTo>
                  <a:lnTo>
                    <a:pt x="72" y="8"/>
                  </a:lnTo>
                  <a:lnTo>
                    <a:pt x="82" y="26"/>
                  </a:lnTo>
                  <a:lnTo>
                    <a:pt x="92" y="52"/>
                  </a:lnTo>
                  <a:lnTo>
                    <a:pt x="97" y="77"/>
                  </a:lnTo>
                  <a:lnTo>
                    <a:pt x="101" y="112"/>
                  </a:lnTo>
                  <a:lnTo>
                    <a:pt x="103" y="160"/>
                  </a:lnTo>
                  <a:lnTo>
                    <a:pt x="106" y="201"/>
                  </a:lnTo>
                  <a:lnTo>
                    <a:pt x="107" y="219"/>
                  </a:lnTo>
                  <a:lnTo>
                    <a:pt x="0" y="239"/>
                  </a:lnTo>
                  <a:lnTo>
                    <a:pt x="93" y="214"/>
                  </a:lnTo>
                  <a:lnTo>
                    <a:pt x="93" y="194"/>
                  </a:lnTo>
                  <a:lnTo>
                    <a:pt x="92" y="150"/>
                  </a:lnTo>
                  <a:lnTo>
                    <a:pt x="91" y="103"/>
                  </a:lnTo>
                  <a:lnTo>
                    <a:pt x="89" y="74"/>
                  </a:lnTo>
                  <a:lnTo>
                    <a:pt x="86" y="55"/>
                  </a:lnTo>
                  <a:lnTo>
                    <a:pt x="78" y="31"/>
                  </a:lnTo>
                  <a:lnTo>
                    <a:pt x="70" y="10"/>
                  </a:lnTo>
                  <a:lnTo>
                    <a:pt x="68" y="0"/>
                  </a:lnTo>
                  <a:close/>
                </a:path>
              </a:pathLst>
            </a:custGeom>
            <a:solidFill>
              <a:srgbClr val="FFFFFF"/>
            </a:solidFill>
            <a:ln w="9525">
              <a:solidFill>
                <a:srgbClr val="3333CC"/>
              </a:solidFill>
              <a:round/>
              <a:headEnd/>
              <a:tailEnd/>
            </a:ln>
          </p:spPr>
          <p:txBody>
            <a:bodyPr/>
            <a:lstStyle/>
            <a:p>
              <a:endParaRPr lang="de-CH"/>
            </a:p>
          </p:txBody>
        </p:sp>
        <p:sp>
          <p:nvSpPr>
            <p:cNvPr id="84123" name="Freeform 160"/>
            <p:cNvSpPr>
              <a:spLocks/>
            </p:cNvSpPr>
            <p:nvPr/>
          </p:nvSpPr>
          <p:spPr bwMode="auto">
            <a:xfrm flipH="1">
              <a:off x="5065" y="3262"/>
              <a:ext cx="85" cy="15"/>
            </a:xfrm>
            <a:custGeom>
              <a:avLst/>
              <a:gdLst>
                <a:gd name="T0" fmla="*/ 1 w 152"/>
                <a:gd name="T1" fmla="*/ 0 h 44"/>
                <a:gd name="T2" fmla="*/ 1 w 152"/>
                <a:gd name="T3" fmla="*/ 0 h 44"/>
                <a:gd name="T4" fmla="*/ 1 w 152"/>
                <a:gd name="T5" fmla="*/ 0 h 44"/>
                <a:gd name="T6" fmla="*/ 1 w 152"/>
                <a:gd name="T7" fmla="*/ 0 h 44"/>
                <a:gd name="T8" fmla="*/ 1 w 152"/>
                <a:gd name="T9" fmla="*/ 0 h 44"/>
                <a:gd name="T10" fmla="*/ 1 w 152"/>
                <a:gd name="T11" fmla="*/ 0 h 44"/>
                <a:gd name="T12" fmla="*/ 1 w 152"/>
                <a:gd name="T13" fmla="*/ 0 h 44"/>
                <a:gd name="T14" fmla="*/ 1 w 152"/>
                <a:gd name="T15" fmla="*/ 0 h 44"/>
                <a:gd name="T16" fmla="*/ 1 w 152"/>
                <a:gd name="T17" fmla="*/ 0 h 44"/>
                <a:gd name="T18" fmla="*/ 1 w 152"/>
                <a:gd name="T19" fmla="*/ 0 h 44"/>
                <a:gd name="T20" fmla="*/ 1 w 152"/>
                <a:gd name="T21" fmla="*/ 0 h 44"/>
                <a:gd name="T22" fmla="*/ 1 w 152"/>
                <a:gd name="T23" fmla="*/ 0 h 44"/>
                <a:gd name="T24" fmla="*/ 1 w 152"/>
                <a:gd name="T25" fmla="*/ 0 h 44"/>
                <a:gd name="T26" fmla="*/ 1 w 152"/>
                <a:gd name="T27" fmla="*/ 0 h 44"/>
                <a:gd name="T28" fmla="*/ 1 w 152"/>
                <a:gd name="T29" fmla="*/ 0 h 44"/>
                <a:gd name="T30" fmla="*/ 1 w 152"/>
                <a:gd name="T31" fmla="*/ 0 h 44"/>
                <a:gd name="T32" fmla="*/ 1 w 152"/>
                <a:gd name="T33" fmla="*/ 0 h 44"/>
                <a:gd name="T34" fmla="*/ 1 w 152"/>
                <a:gd name="T35" fmla="*/ 0 h 44"/>
                <a:gd name="T36" fmla="*/ 1 w 152"/>
                <a:gd name="T37" fmla="*/ 0 h 44"/>
                <a:gd name="T38" fmla="*/ 1 w 152"/>
                <a:gd name="T39" fmla="*/ 0 h 44"/>
                <a:gd name="T40" fmla="*/ 1 w 152"/>
                <a:gd name="T41" fmla="*/ 0 h 44"/>
                <a:gd name="T42" fmla="*/ 1 w 152"/>
                <a:gd name="T43" fmla="*/ 0 h 44"/>
                <a:gd name="T44" fmla="*/ 1 w 152"/>
                <a:gd name="T45" fmla="*/ 0 h 44"/>
                <a:gd name="T46" fmla="*/ 1 w 152"/>
                <a:gd name="T47" fmla="*/ 0 h 44"/>
                <a:gd name="T48" fmla="*/ 1 w 152"/>
                <a:gd name="T49" fmla="*/ 0 h 44"/>
                <a:gd name="T50" fmla="*/ 1 w 152"/>
                <a:gd name="T51" fmla="*/ 0 h 44"/>
                <a:gd name="T52" fmla="*/ 1 w 152"/>
                <a:gd name="T53" fmla="*/ 0 h 44"/>
                <a:gd name="T54" fmla="*/ 1 w 152"/>
                <a:gd name="T55" fmla="*/ 0 h 44"/>
                <a:gd name="T56" fmla="*/ 1 w 152"/>
                <a:gd name="T57" fmla="*/ 0 h 44"/>
                <a:gd name="T58" fmla="*/ 1 w 152"/>
                <a:gd name="T59" fmla="*/ 0 h 44"/>
                <a:gd name="T60" fmla="*/ 1 w 152"/>
                <a:gd name="T61" fmla="*/ 0 h 44"/>
                <a:gd name="T62" fmla="*/ 1 w 152"/>
                <a:gd name="T63" fmla="*/ 0 h 44"/>
                <a:gd name="T64" fmla="*/ 1 w 152"/>
                <a:gd name="T65" fmla="*/ 0 h 44"/>
                <a:gd name="T66" fmla="*/ 1 w 152"/>
                <a:gd name="T67" fmla="*/ 0 h 44"/>
                <a:gd name="T68" fmla="*/ 1 w 152"/>
                <a:gd name="T69" fmla="*/ 0 h 44"/>
                <a:gd name="T70" fmla="*/ 1 w 152"/>
                <a:gd name="T71" fmla="*/ 0 h 44"/>
                <a:gd name="T72" fmla="*/ 1 w 152"/>
                <a:gd name="T73" fmla="*/ 0 h 44"/>
                <a:gd name="T74" fmla="*/ 1 w 152"/>
                <a:gd name="T75" fmla="*/ 0 h 44"/>
                <a:gd name="T76" fmla="*/ 1 w 152"/>
                <a:gd name="T77" fmla="*/ 0 h 44"/>
                <a:gd name="T78" fmla="*/ 1 w 152"/>
                <a:gd name="T79" fmla="*/ 0 h 44"/>
                <a:gd name="T80" fmla="*/ 1 w 152"/>
                <a:gd name="T81" fmla="*/ 0 h 44"/>
                <a:gd name="T82" fmla="*/ 1 w 152"/>
                <a:gd name="T83" fmla="*/ 0 h 44"/>
                <a:gd name="T84" fmla="*/ 1 w 152"/>
                <a:gd name="T85" fmla="*/ 0 h 44"/>
                <a:gd name="T86" fmla="*/ 1 w 152"/>
                <a:gd name="T87" fmla="*/ 0 h 44"/>
                <a:gd name="T88" fmla="*/ 1 w 152"/>
                <a:gd name="T89" fmla="*/ 0 h 44"/>
                <a:gd name="T90" fmla="*/ 1 w 152"/>
                <a:gd name="T91" fmla="*/ 0 h 44"/>
                <a:gd name="T92" fmla="*/ 1 w 152"/>
                <a:gd name="T93" fmla="*/ 0 h 44"/>
                <a:gd name="T94" fmla="*/ 0 w 152"/>
                <a:gd name="T95" fmla="*/ 0 h 44"/>
                <a:gd name="T96" fmla="*/ 1 w 152"/>
                <a:gd name="T97" fmla="*/ 0 h 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2"/>
                <a:gd name="T148" fmla="*/ 0 h 44"/>
                <a:gd name="T149" fmla="*/ 152 w 152"/>
                <a:gd name="T150" fmla="*/ 44 h 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2" h="44">
                  <a:moveTo>
                    <a:pt x="2" y="18"/>
                  </a:moveTo>
                  <a:lnTo>
                    <a:pt x="7" y="14"/>
                  </a:lnTo>
                  <a:lnTo>
                    <a:pt x="13" y="9"/>
                  </a:lnTo>
                  <a:lnTo>
                    <a:pt x="21" y="7"/>
                  </a:lnTo>
                  <a:lnTo>
                    <a:pt x="28" y="6"/>
                  </a:lnTo>
                  <a:lnTo>
                    <a:pt x="36" y="5"/>
                  </a:lnTo>
                  <a:lnTo>
                    <a:pt x="42" y="5"/>
                  </a:lnTo>
                  <a:lnTo>
                    <a:pt x="50" y="5"/>
                  </a:lnTo>
                  <a:lnTo>
                    <a:pt x="55" y="4"/>
                  </a:lnTo>
                  <a:lnTo>
                    <a:pt x="61" y="2"/>
                  </a:lnTo>
                  <a:lnTo>
                    <a:pt x="65" y="1"/>
                  </a:lnTo>
                  <a:lnTo>
                    <a:pt x="70" y="0"/>
                  </a:lnTo>
                  <a:lnTo>
                    <a:pt x="75" y="0"/>
                  </a:lnTo>
                  <a:lnTo>
                    <a:pt x="81" y="1"/>
                  </a:lnTo>
                  <a:lnTo>
                    <a:pt x="90" y="2"/>
                  </a:lnTo>
                  <a:lnTo>
                    <a:pt x="99" y="3"/>
                  </a:lnTo>
                  <a:lnTo>
                    <a:pt x="106" y="3"/>
                  </a:lnTo>
                  <a:lnTo>
                    <a:pt x="115" y="3"/>
                  </a:lnTo>
                  <a:lnTo>
                    <a:pt x="125" y="3"/>
                  </a:lnTo>
                  <a:lnTo>
                    <a:pt x="135" y="3"/>
                  </a:lnTo>
                  <a:lnTo>
                    <a:pt x="143" y="3"/>
                  </a:lnTo>
                  <a:lnTo>
                    <a:pt x="147" y="3"/>
                  </a:lnTo>
                  <a:lnTo>
                    <a:pt x="150" y="3"/>
                  </a:lnTo>
                  <a:lnTo>
                    <a:pt x="152" y="5"/>
                  </a:lnTo>
                  <a:lnTo>
                    <a:pt x="150" y="6"/>
                  </a:lnTo>
                  <a:lnTo>
                    <a:pt x="148" y="7"/>
                  </a:lnTo>
                  <a:lnTo>
                    <a:pt x="143" y="8"/>
                  </a:lnTo>
                  <a:lnTo>
                    <a:pt x="138" y="9"/>
                  </a:lnTo>
                  <a:lnTo>
                    <a:pt x="132" y="9"/>
                  </a:lnTo>
                  <a:lnTo>
                    <a:pt x="124" y="10"/>
                  </a:lnTo>
                  <a:lnTo>
                    <a:pt x="118" y="10"/>
                  </a:lnTo>
                  <a:lnTo>
                    <a:pt x="111" y="10"/>
                  </a:lnTo>
                  <a:lnTo>
                    <a:pt x="105" y="10"/>
                  </a:lnTo>
                  <a:lnTo>
                    <a:pt x="95" y="12"/>
                  </a:lnTo>
                  <a:lnTo>
                    <a:pt x="86" y="18"/>
                  </a:lnTo>
                  <a:lnTo>
                    <a:pt x="79" y="24"/>
                  </a:lnTo>
                  <a:lnTo>
                    <a:pt x="72" y="28"/>
                  </a:lnTo>
                  <a:lnTo>
                    <a:pt x="66" y="32"/>
                  </a:lnTo>
                  <a:lnTo>
                    <a:pt x="57" y="38"/>
                  </a:lnTo>
                  <a:lnTo>
                    <a:pt x="46" y="42"/>
                  </a:lnTo>
                  <a:lnTo>
                    <a:pt x="37" y="44"/>
                  </a:lnTo>
                  <a:lnTo>
                    <a:pt x="32" y="44"/>
                  </a:lnTo>
                  <a:lnTo>
                    <a:pt x="26" y="42"/>
                  </a:lnTo>
                  <a:lnTo>
                    <a:pt x="18" y="40"/>
                  </a:lnTo>
                  <a:lnTo>
                    <a:pt x="12" y="37"/>
                  </a:lnTo>
                  <a:lnTo>
                    <a:pt x="6" y="33"/>
                  </a:lnTo>
                  <a:lnTo>
                    <a:pt x="1" y="28"/>
                  </a:lnTo>
                  <a:lnTo>
                    <a:pt x="0" y="23"/>
                  </a:lnTo>
                  <a:lnTo>
                    <a:pt x="2" y="18"/>
                  </a:lnTo>
                  <a:close/>
                </a:path>
              </a:pathLst>
            </a:custGeom>
            <a:solidFill>
              <a:srgbClr val="FFFFFF"/>
            </a:solidFill>
            <a:ln w="9525">
              <a:solidFill>
                <a:srgbClr val="3333CC"/>
              </a:solidFill>
              <a:round/>
              <a:headEnd/>
              <a:tailEnd/>
            </a:ln>
          </p:spPr>
          <p:txBody>
            <a:bodyPr/>
            <a:lstStyle/>
            <a:p>
              <a:endParaRPr lang="de-CH"/>
            </a:p>
          </p:txBody>
        </p:sp>
        <p:sp>
          <p:nvSpPr>
            <p:cNvPr id="84124" name="Freeform 161"/>
            <p:cNvSpPr>
              <a:spLocks/>
            </p:cNvSpPr>
            <p:nvPr/>
          </p:nvSpPr>
          <p:spPr bwMode="auto">
            <a:xfrm flipH="1">
              <a:off x="5497" y="3203"/>
              <a:ext cx="67" cy="65"/>
            </a:xfrm>
            <a:custGeom>
              <a:avLst/>
              <a:gdLst>
                <a:gd name="T0" fmla="*/ 1 w 120"/>
                <a:gd name="T1" fmla="*/ 0 h 190"/>
                <a:gd name="T2" fmla="*/ 1 w 120"/>
                <a:gd name="T3" fmla="*/ 0 h 190"/>
                <a:gd name="T4" fmla="*/ 1 w 120"/>
                <a:gd name="T5" fmla="*/ 0 h 190"/>
                <a:gd name="T6" fmla="*/ 1 w 120"/>
                <a:gd name="T7" fmla="*/ 0 h 190"/>
                <a:gd name="T8" fmla="*/ 1 w 120"/>
                <a:gd name="T9" fmla="*/ 0 h 190"/>
                <a:gd name="T10" fmla="*/ 1 w 120"/>
                <a:gd name="T11" fmla="*/ 0 h 190"/>
                <a:gd name="T12" fmla="*/ 1 w 120"/>
                <a:gd name="T13" fmla="*/ 0 h 190"/>
                <a:gd name="T14" fmla="*/ 1 w 120"/>
                <a:gd name="T15" fmla="*/ 0 h 190"/>
                <a:gd name="T16" fmla="*/ 1 w 120"/>
                <a:gd name="T17" fmla="*/ 0 h 190"/>
                <a:gd name="T18" fmla="*/ 0 w 120"/>
                <a:gd name="T19" fmla="*/ 0 h 190"/>
                <a:gd name="T20" fmla="*/ 1 w 120"/>
                <a:gd name="T21" fmla="*/ 0 h 190"/>
                <a:gd name="T22" fmla="*/ 1 w 120"/>
                <a:gd name="T23" fmla="*/ 0 h 190"/>
                <a:gd name="T24" fmla="*/ 1 w 120"/>
                <a:gd name="T25" fmla="*/ 0 h 190"/>
                <a:gd name="T26" fmla="*/ 1 w 120"/>
                <a:gd name="T27" fmla="*/ 0 h 190"/>
                <a:gd name="T28" fmla="*/ 1 w 120"/>
                <a:gd name="T29" fmla="*/ 0 h 190"/>
                <a:gd name="T30" fmla="*/ 1 w 120"/>
                <a:gd name="T31" fmla="*/ 0 h 190"/>
                <a:gd name="T32" fmla="*/ 1 w 120"/>
                <a:gd name="T33" fmla="*/ 0 h 190"/>
                <a:gd name="T34" fmla="*/ 1 w 120"/>
                <a:gd name="T35" fmla="*/ 0 h 190"/>
                <a:gd name="T36" fmla="*/ 1 w 120"/>
                <a:gd name="T37" fmla="*/ 0 h 190"/>
                <a:gd name="T38" fmla="*/ 1 w 120"/>
                <a:gd name="T39" fmla="*/ 0 h 190"/>
                <a:gd name="T40" fmla="*/ 1 w 120"/>
                <a:gd name="T41" fmla="*/ 0 h 190"/>
                <a:gd name="T42" fmla="*/ 1 w 120"/>
                <a:gd name="T43" fmla="*/ 0 h 190"/>
                <a:gd name="T44" fmla="*/ 1 w 120"/>
                <a:gd name="T45" fmla="*/ 0 h 190"/>
                <a:gd name="T46" fmla="*/ 1 w 120"/>
                <a:gd name="T47" fmla="*/ 0 h 190"/>
                <a:gd name="T48" fmla="*/ 1 w 120"/>
                <a:gd name="T49" fmla="*/ 0 h 190"/>
                <a:gd name="T50" fmla="*/ 1 w 120"/>
                <a:gd name="T51" fmla="*/ 0 h 190"/>
                <a:gd name="T52" fmla="*/ 1 w 120"/>
                <a:gd name="T53" fmla="*/ 0 h 1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190"/>
                <a:gd name="T83" fmla="*/ 120 w 120"/>
                <a:gd name="T84" fmla="*/ 190 h 1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190">
                  <a:moveTo>
                    <a:pt x="120" y="0"/>
                  </a:moveTo>
                  <a:lnTo>
                    <a:pt x="116" y="13"/>
                  </a:lnTo>
                  <a:lnTo>
                    <a:pt x="108" y="42"/>
                  </a:lnTo>
                  <a:lnTo>
                    <a:pt x="96" y="78"/>
                  </a:lnTo>
                  <a:lnTo>
                    <a:pt x="86" y="109"/>
                  </a:lnTo>
                  <a:lnTo>
                    <a:pt x="76" y="136"/>
                  </a:lnTo>
                  <a:lnTo>
                    <a:pt x="67" y="163"/>
                  </a:lnTo>
                  <a:lnTo>
                    <a:pt x="59" y="182"/>
                  </a:lnTo>
                  <a:lnTo>
                    <a:pt x="56" y="190"/>
                  </a:lnTo>
                  <a:lnTo>
                    <a:pt x="0" y="31"/>
                  </a:lnTo>
                  <a:lnTo>
                    <a:pt x="2" y="27"/>
                  </a:lnTo>
                  <a:lnTo>
                    <a:pt x="6" y="21"/>
                  </a:lnTo>
                  <a:lnTo>
                    <a:pt x="12" y="17"/>
                  </a:lnTo>
                  <a:lnTo>
                    <a:pt x="16" y="18"/>
                  </a:lnTo>
                  <a:lnTo>
                    <a:pt x="20" y="24"/>
                  </a:lnTo>
                  <a:lnTo>
                    <a:pt x="23" y="29"/>
                  </a:lnTo>
                  <a:lnTo>
                    <a:pt x="26" y="32"/>
                  </a:lnTo>
                  <a:lnTo>
                    <a:pt x="27" y="33"/>
                  </a:lnTo>
                  <a:lnTo>
                    <a:pt x="75" y="12"/>
                  </a:lnTo>
                  <a:lnTo>
                    <a:pt x="76" y="13"/>
                  </a:lnTo>
                  <a:lnTo>
                    <a:pt x="80" y="17"/>
                  </a:lnTo>
                  <a:lnTo>
                    <a:pt x="85" y="20"/>
                  </a:lnTo>
                  <a:lnTo>
                    <a:pt x="90" y="23"/>
                  </a:lnTo>
                  <a:lnTo>
                    <a:pt x="96" y="20"/>
                  </a:lnTo>
                  <a:lnTo>
                    <a:pt x="108" y="12"/>
                  </a:lnTo>
                  <a:lnTo>
                    <a:pt x="116" y="4"/>
                  </a:lnTo>
                  <a:lnTo>
                    <a:pt x="120" y="0"/>
                  </a:lnTo>
                  <a:close/>
                </a:path>
              </a:pathLst>
            </a:custGeom>
            <a:solidFill>
              <a:srgbClr val="FFFFFF"/>
            </a:solidFill>
            <a:ln w="9525">
              <a:solidFill>
                <a:srgbClr val="3333CC"/>
              </a:solidFill>
              <a:round/>
              <a:headEnd/>
              <a:tailEnd/>
            </a:ln>
          </p:spPr>
          <p:txBody>
            <a:bodyPr/>
            <a:lstStyle/>
            <a:p>
              <a:endParaRPr lang="de-CH"/>
            </a:p>
          </p:txBody>
        </p:sp>
        <p:sp>
          <p:nvSpPr>
            <p:cNvPr id="84125" name="Freeform 162"/>
            <p:cNvSpPr>
              <a:spLocks/>
            </p:cNvSpPr>
            <p:nvPr/>
          </p:nvSpPr>
          <p:spPr bwMode="auto">
            <a:xfrm flipH="1">
              <a:off x="5524" y="3292"/>
              <a:ext cx="18" cy="8"/>
            </a:xfrm>
            <a:custGeom>
              <a:avLst/>
              <a:gdLst>
                <a:gd name="T0" fmla="*/ 1 w 29"/>
                <a:gd name="T1" fmla="*/ 0 h 24"/>
                <a:gd name="T2" fmla="*/ 1 w 29"/>
                <a:gd name="T3" fmla="*/ 0 h 24"/>
                <a:gd name="T4" fmla="*/ 1 w 29"/>
                <a:gd name="T5" fmla="*/ 0 h 24"/>
                <a:gd name="T6" fmla="*/ 1 w 29"/>
                <a:gd name="T7" fmla="*/ 0 h 24"/>
                <a:gd name="T8" fmla="*/ 1 w 29"/>
                <a:gd name="T9" fmla="*/ 0 h 24"/>
                <a:gd name="T10" fmla="*/ 1 w 29"/>
                <a:gd name="T11" fmla="*/ 0 h 24"/>
                <a:gd name="T12" fmla="*/ 1 w 29"/>
                <a:gd name="T13" fmla="*/ 0 h 24"/>
                <a:gd name="T14" fmla="*/ 1 w 29"/>
                <a:gd name="T15" fmla="*/ 0 h 24"/>
                <a:gd name="T16" fmla="*/ 1 w 29"/>
                <a:gd name="T17" fmla="*/ 0 h 24"/>
                <a:gd name="T18" fmla="*/ 1 w 29"/>
                <a:gd name="T19" fmla="*/ 0 h 24"/>
                <a:gd name="T20" fmla="*/ 1 w 29"/>
                <a:gd name="T21" fmla="*/ 0 h 24"/>
                <a:gd name="T22" fmla="*/ 1 w 29"/>
                <a:gd name="T23" fmla="*/ 0 h 24"/>
                <a:gd name="T24" fmla="*/ 0 w 29"/>
                <a:gd name="T25" fmla="*/ 0 h 24"/>
                <a:gd name="T26" fmla="*/ 1 w 29"/>
                <a:gd name="T27" fmla="*/ 0 h 24"/>
                <a:gd name="T28" fmla="*/ 1 w 29"/>
                <a:gd name="T29" fmla="*/ 0 h 24"/>
                <a:gd name="T30" fmla="*/ 1 w 29"/>
                <a:gd name="T31" fmla="*/ 0 h 24"/>
                <a:gd name="T32" fmla="*/ 1 w 29"/>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4"/>
                <a:gd name="T53" fmla="*/ 29 w 29"/>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4">
                  <a:moveTo>
                    <a:pt x="15" y="24"/>
                  </a:moveTo>
                  <a:lnTo>
                    <a:pt x="20" y="23"/>
                  </a:lnTo>
                  <a:lnTo>
                    <a:pt x="25" y="21"/>
                  </a:lnTo>
                  <a:lnTo>
                    <a:pt x="28" y="16"/>
                  </a:lnTo>
                  <a:lnTo>
                    <a:pt x="29" y="12"/>
                  </a:lnTo>
                  <a:lnTo>
                    <a:pt x="28" y="7"/>
                  </a:lnTo>
                  <a:lnTo>
                    <a:pt x="25" y="3"/>
                  </a:lnTo>
                  <a:lnTo>
                    <a:pt x="20" y="1"/>
                  </a:lnTo>
                  <a:lnTo>
                    <a:pt x="15" y="0"/>
                  </a:lnTo>
                  <a:lnTo>
                    <a:pt x="9" y="1"/>
                  </a:lnTo>
                  <a:lnTo>
                    <a:pt x="4" y="3"/>
                  </a:lnTo>
                  <a:lnTo>
                    <a:pt x="2" y="7"/>
                  </a:lnTo>
                  <a:lnTo>
                    <a:pt x="0" y="12"/>
                  </a:lnTo>
                  <a:lnTo>
                    <a:pt x="2" y="16"/>
                  </a:lnTo>
                  <a:lnTo>
                    <a:pt x="4" y="21"/>
                  </a:lnTo>
                  <a:lnTo>
                    <a:pt x="9" y="23"/>
                  </a:lnTo>
                  <a:lnTo>
                    <a:pt x="15" y="24"/>
                  </a:lnTo>
                  <a:close/>
                </a:path>
              </a:pathLst>
            </a:custGeom>
            <a:solidFill>
              <a:srgbClr val="FFFFFF"/>
            </a:solidFill>
            <a:ln w="9525">
              <a:solidFill>
                <a:srgbClr val="3333CC"/>
              </a:solidFill>
              <a:round/>
              <a:headEnd/>
              <a:tailEnd/>
            </a:ln>
          </p:spPr>
          <p:txBody>
            <a:bodyPr/>
            <a:lstStyle/>
            <a:p>
              <a:endParaRPr lang="de-CH"/>
            </a:p>
          </p:txBody>
        </p:sp>
        <p:sp>
          <p:nvSpPr>
            <p:cNvPr id="84126" name="Freeform 163"/>
            <p:cNvSpPr>
              <a:spLocks/>
            </p:cNvSpPr>
            <p:nvPr/>
          </p:nvSpPr>
          <p:spPr bwMode="auto">
            <a:xfrm flipH="1">
              <a:off x="5524" y="3327"/>
              <a:ext cx="18" cy="7"/>
            </a:xfrm>
            <a:custGeom>
              <a:avLst/>
              <a:gdLst>
                <a:gd name="T0" fmla="*/ 1 w 29"/>
                <a:gd name="T1" fmla="*/ 0 h 23"/>
                <a:gd name="T2" fmla="*/ 1 w 29"/>
                <a:gd name="T3" fmla="*/ 0 h 23"/>
                <a:gd name="T4" fmla="*/ 1 w 29"/>
                <a:gd name="T5" fmla="*/ 0 h 23"/>
                <a:gd name="T6" fmla="*/ 1 w 29"/>
                <a:gd name="T7" fmla="*/ 0 h 23"/>
                <a:gd name="T8" fmla="*/ 1 w 29"/>
                <a:gd name="T9" fmla="*/ 0 h 23"/>
                <a:gd name="T10" fmla="*/ 1 w 29"/>
                <a:gd name="T11" fmla="*/ 0 h 23"/>
                <a:gd name="T12" fmla="*/ 1 w 29"/>
                <a:gd name="T13" fmla="*/ 0 h 23"/>
                <a:gd name="T14" fmla="*/ 1 w 29"/>
                <a:gd name="T15" fmla="*/ 0 h 23"/>
                <a:gd name="T16" fmla="*/ 1 w 29"/>
                <a:gd name="T17" fmla="*/ 0 h 23"/>
                <a:gd name="T18" fmla="*/ 1 w 29"/>
                <a:gd name="T19" fmla="*/ 0 h 23"/>
                <a:gd name="T20" fmla="*/ 1 w 29"/>
                <a:gd name="T21" fmla="*/ 0 h 23"/>
                <a:gd name="T22" fmla="*/ 1 w 29"/>
                <a:gd name="T23" fmla="*/ 0 h 23"/>
                <a:gd name="T24" fmla="*/ 0 w 29"/>
                <a:gd name="T25" fmla="*/ 0 h 23"/>
                <a:gd name="T26" fmla="*/ 1 w 29"/>
                <a:gd name="T27" fmla="*/ 0 h 23"/>
                <a:gd name="T28" fmla="*/ 1 w 29"/>
                <a:gd name="T29" fmla="*/ 0 h 23"/>
                <a:gd name="T30" fmla="*/ 1 w 29"/>
                <a:gd name="T31" fmla="*/ 0 h 23"/>
                <a:gd name="T32" fmla="*/ 1 w 29"/>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3"/>
                <a:gd name="T53" fmla="*/ 29 w 29"/>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3">
                  <a:moveTo>
                    <a:pt x="15" y="23"/>
                  </a:moveTo>
                  <a:lnTo>
                    <a:pt x="20" y="22"/>
                  </a:lnTo>
                  <a:lnTo>
                    <a:pt x="25" y="20"/>
                  </a:lnTo>
                  <a:lnTo>
                    <a:pt x="28" y="16"/>
                  </a:lnTo>
                  <a:lnTo>
                    <a:pt x="29" y="12"/>
                  </a:lnTo>
                  <a:lnTo>
                    <a:pt x="28" y="6"/>
                  </a:lnTo>
                  <a:lnTo>
                    <a:pt x="25" y="3"/>
                  </a:lnTo>
                  <a:lnTo>
                    <a:pt x="20" y="1"/>
                  </a:lnTo>
                  <a:lnTo>
                    <a:pt x="15" y="0"/>
                  </a:lnTo>
                  <a:lnTo>
                    <a:pt x="9" y="1"/>
                  </a:lnTo>
                  <a:lnTo>
                    <a:pt x="4" y="3"/>
                  </a:lnTo>
                  <a:lnTo>
                    <a:pt x="2" y="6"/>
                  </a:lnTo>
                  <a:lnTo>
                    <a:pt x="0" y="12"/>
                  </a:lnTo>
                  <a:lnTo>
                    <a:pt x="2" y="16"/>
                  </a:lnTo>
                  <a:lnTo>
                    <a:pt x="4" y="20"/>
                  </a:lnTo>
                  <a:lnTo>
                    <a:pt x="9" y="22"/>
                  </a:lnTo>
                  <a:lnTo>
                    <a:pt x="15" y="23"/>
                  </a:lnTo>
                  <a:close/>
                </a:path>
              </a:pathLst>
            </a:custGeom>
            <a:solidFill>
              <a:srgbClr val="FFFFFF"/>
            </a:solidFill>
            <a:ln w="9525">
              <a:solidFill>
                <a:srgbClr val="3333CC"/>
              </a:solidFill>
              <a:round/>
              <a:headEnd/>
              <a:tailEnd/>
            </a:ln>
          </p:spPr>
          <p:txBody>
            <a:bodyPr/>
            <a:lstStyle/>
            <a:p>
              <a:endParaRPr lang="de-CH"/>
            </a:p>
          </p:txBody>
        </p:sp>
        <p:sp>
          <p:nvSpPr>
            <p:cNvPr id="84127" name="Freeform 164"/>
            <p:cNvSpPr>
              <a:spLocks/>
            </p:cNvSpPr>
            <p:nvPr/>
          </p:nvSpPr>
          <p:spPr bwMode="auto">
            <a:xfrm flipH="1">
              <a:off x="5643" y="3159"/>
              <a:ext cx="23" cy="60"/>
            </a:xfrm>
            <a:custGeom>
              <a:avLst/>
              <a:gdLst>
                <a:gd name="T0" fmla="*/ 0 w 39"/>
                <a:gd name="T1" fmla="*/ 0 h 171"/>
                <a:gd name="T2" fmla="*/ 1 w 39"/>
                <a:gd name="T3" fmla="*/ 0 h 171"/>
                <a:gd name="T4" fmla="*/ 1 w 39"/>
                <a:gd name="T5" fmla="*/ 0 h 171"/>
                <a:gd name="T6" fmla="*/ 1 w 39"/>
                <a:gd name="T7" fmla="*/ 0 h 171"/>
                <a:gd name="T8" fmla="*/ 1 w 39"/>
                <a:gd name="T9" fmla="*/ 0 h 171"/>
                <a:gd name="T10" fmla="*/ 1 w 39"/>
                <a:gd name="T11" fmla="*/ 0 h 171"/>
                <a:gd name="T12" fmla="*/ 1 w 39"/>
                <a:gd name="T13" fmla="*/ 0 h 171"/>
                <a:gd name="T14" fmla="*/ 1 w 39"/>
                <a:gd name="T15" fmla="*/ 0 h 171"/>
                <a:gd name="T16" fmla="*/ 1 w 39"/>
                <a:gd name="T17" fmla="*/ 0 h 171"/>
                <a:gd name="T18" fmla="*/ 1 w 39"/>
                <a:gd name="T19" fmla="*/ 0 h 171"/>
                <a:gd name="T20" fmla="*/ 1 w 39"/>
                <a:gd name="T21" fmla="*/ 0 h 171"/>
                <a:gd name="T22" fmla="*/ 1 w 39"/>
                <a:gd name="T23" fmla="*/ 0 h 171"/>
                <a:gd name="T24" fmla="*/ 1 w 39"/>
                <a:gd name="T25" fmla="*/ 0 h 171"/>
                <a:gd name="T26" fmla="*/ 1 w 39"/>
                <a:gd name="T27" fmla="*/ 0 h 171"/>
                <a:gd name="T28" fmla="*/ 1 w 39"/>
                <a:gd name="T29" fmla="*/ 0 h 171"/>
                <a:gd name="T30" fmla="*/ 1 w 39"/>
                <a:gd name="T31" fmla="*/ 0 h 171"/>
                <a:gd name="T32" fmla="*/ 1 w 39"/>
                <a:gd name="T33" fmla="*/ 0 h 171"/>
                <a:gd name="T34" fmla="*/ 1 w 39"/>
                <a:gd name="T35" fmla="*/ 0 h 171"/>
                <a:gd name="T36" fmla="*/ 1 w 39"/>
                <a:gd name="T37" fmla="*/ 0 h 171"/>
                <a:gd name="T38" fmla="*/ 1 w 39"/>
                <a:gd name="T39" fmla="*/ 0 h 171"/>
                <a:gd name="T40" fmla="*/ 1 w 39"/>
                <a:gd name="T41" fmla="*/ 0 h 171"/>
                <a:gd name="T42" fmla="*/ 1 w 39"/>
                <a:gd name="T43" fmla="*/ 0 h 171"/>
                <a:gd name="T44" fmla="*/ 1 w 39"/>
                <a:gd name="T45" fmla="*/ 0 h 171"/>
                <a:gd name="T46" fmla="*/ 1 w 39"/>
                <a:gd name="T47" fmla="*/ 0 h 171"/>
                <a:gd name="T48" fmla="*/ 0 w 39"/>
                <a:gd name="T49" fmla="*/ 0 h 17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171"/>
                <a:gd name="T77" fmla="*/ 39 w 39"/>
                <a:gd name="T78" fmla="*/ 171 h 17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171">
                  <a:moveTo>
                    <a:pt x="0" y="0"/>
                  </a:moveTo>
                  <a:lnTo>
                    <a:pt x="3" y="5"/>
                  </a:lnTo>
                  <a:lnTo>
                    <a:pt x="6" y="17"/>
                  </a:lnTo>
                  <a:lnTo>
                    <a:pt x="10" y="34"/>
                  </a:lnTo>
                  <a:lnTo>
                    <a:pt x="9" y="51"/>
                  </a:lnTo>
                  <a:lnTo>
                    <a:pt x="4" y="66"/>
                  </a:lnTo>
                  <a:lnTo>
                    <a:pt x="1" y="81"/>
                  </a:lnTo>
                  <a:lnTo>
                    <a:pt x="4" y="97"/>
                  </a:lnTo>
                  <a:lnTo>
                    <a:pt x="14" y="115"/>
                  </a:lnTo>
                  <a:lnTo>
                    <a:pt x="25" y="134"/>
                  </a:lnTo>
                  <a:lnTo>
                    <a:pt x="33" y="150"/>
                  </a:lnTo>
                  <a:lnTo>
                    <a:pt x="35" y="163"/>
                  </a:lnTo>
                  <a:lnTo>
                    <a:pt x="39" y="171"/>
                  </a:lnTo>
                  <a:lnTo>
                    <a:pt x="38" y="163"/>
                  </a:lnTo>
                  <a:lnTo>
                    <a:pt x="30" y="137"/>
                  </a:lnTo>
                  <a:lnTo>
                    <a:pt x="20" y="106"/>
                  </a:lnTo>
                  <a:lnTo>
                    <a:pt x="14" y="86"/>
                  </a:lnTo>
                  <a:lnTo>
                    <a:pt x="15" y="72"/>
                  </a:lnTo>
                  <a:lnTo>
                    <a:pt x="19" y="54"/>
                  </a:lnTo>
                  <a:lnTo>
                    <a:pt x="21" y="37"/>
                  </a:lnTo>
                  <a:lnTo>
                    <a:pt x="23" y="28"/>
                  </a:lnTo>
                  <a:lnTo>
                    <a:pt x="16" y="16"/>
                  </a:lnTo>
                  <a:lnTo>
                    <a:pt x="9" y="7"/>
                  </a:lnTo>
                  <a:lnTo>
                    <a:pt x="3" y="2"/>
                  </a:lnTo>
                  <a:lnTo>
                    <a:pt x="0" y="0"/>
                  </a:lnTo>
                  <a:close/>
                </a:path>
              </a:pathLst>
            </a:custGeom>
            <a:solidFill>
              <a:srgbClr val="FFFFFF"/>
            </a:solidFill>
            <a:ln w="9525">
              <a:solidFill>
                <a:srgbClr val="3333CC"/>
              </a:solidFill>
              <a:round/>
              <a:headEnd/>
              <a:tailEnd/>
            </a:ln>
          </p:spPr>
          <p:txBody>
            <a:bodyPr/>
            <a:lstStyle/>
            <a:p>
              <a:endParaRPr lang="de-CH"/>
            </a:p>
          </p:txBody>
        </p:sp>
        <p:sp>
          <p:nvSpPr>
            <p:cNvPr id="84128" name="Freeform 165"/>
            <p:cNvSpPr>
              <a:spLocks/>
            </p:cNvSpPr>
            <p:nvPr/>
          </p:nvSpPr>
          <p:spPr bwMode="auto">
            <a:xfrm flipH="1">
              <a:off x="5670" y="3142"/>
              <a:ext cx="14" cy="29"/>
            </a:xfrm>
            <a:custGeom>
              <a:avLst/>
              <a:gdLst>
                <a:gd name="T0" fmla="*/ 1 w 26"/>
                <a:gd name="T1" fmla="*/ 0 h 83"/>
                <a:gd name="T2" fmla="*/ 1 w 26"/>
                <a:gd name="T3" fmla="*/ 0 h 83"/>
                <a:gd name="T4" fmla="*/ 1 w 26"/>
                <a:gd name="T5" fmla="*/ 0 h 83"/>
                <a:gd name="T6" fmla="*/ 1 w 26"/>
                <a:gd name="T7" fmla="*/ 0 h 83"/>
                <a:gd name="T8" fmla="*/ 1 w 26"/>
                <a:gd name="T9" fmla="*/ 0 h 83"/>
                <a:gd name="T10" fmla="*/ 1 w 26"/>
                <a:gd name="T11" fmla="*/ 0 h 83"/>
                <a:gd name="T12" fmla="*/ 1 w 26"/>
                <a:gd name="T13" fmla="*/ 0 h 83"/>
                <a:gd name="T14" fmla="*/ 1 w 26"/>
                <a:gd name="T15" fmla="*/ 0 h 83"/>
                <a:gd name="T16" fmla="*/ 1 w 26"/>
                <a:gd name="T17" fmla="*/ 0 h 83"/>
                <a:gd name="T18" fmla="*/ 1 w 26"/>
                <a:gd name="T19" fmla="*/ 0 h 83"/>
                <a:gd name="T20" fmla="*/ 1 w 26"/>
                <a:gd name="T21" fmla="*/ 0 h 83"/>
                <a:gd name="T22" fmla="*/ 1 w 26"/>
                <a:gd name="T23" fmla="*/ 0 h 83"/>
                <a:gd name="T24" fmla="*/ 1 w 26"/>
                <a:gd name="T25" fmla="*/ 0 h 83"/>
                <a:gd name="T26" fmla="*/ 1 w 26"/>
                <a:gd name="T27" fmla="*/ 0 h 83"/>
                <a:gd name="T28" fmla="*/ 0 w 26"/>
                <a:gd name="T29" fmla="*/ 0 h 83"/>
                <a:gd name="T30" fmla="*/ 0 w 26"/>
                <a:gd name="T31" fmla="*/ 0 h 83"/>
                <a:gd name="T32" fmla="*/ 1 w 26"/>
                <a:gd name="T33" fmla="*/ 0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83"/>
                <a:gd name="T53" fmla="*/ 26 w 26"/>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83">
                  <a:moveTo>
                    <a:pt x="3" y="0"/>
                  </a:moveTo>
                  <a:lnTo>
                    <a:pt x="8" y="9"/>
                  </a:lnTo>
                  <a:lnTo>
                    <a:pt x="14" y="27"/>
                  </a:lnTo>
                  <a:lnTo>
                    <a:pt x="20" y="49"/>
                  </a:lnTo>
                  <a:lnTo>
                    <a:pt x="24" y="69"/>
                  </a:lnTo>
                  <a:lnTo>
                    <a:pt x="25" y="75"/>
                  </a:lnTo>
                  <a:lnTo>
                    <a:pt x="26" y="80"/>
                  </a:lnTo>
                  <a:lnTo>
                    <a:pt x="26" y="83"/>
                  </a:lnTo>
                  <a:lnTo>
                    <a:pt x="25" y="82"/>
                  </a:lnTo>
                  <a:lnTo>
                    <a:pt x="20" y="72"/>
                  </a:lnTo>
                  <a:lnTo>
                    <a:pt x="13" y="55"/>
                  </a:lnTo>
                  <a:lnTo>
                    <a:pt x="6" y="37"/>
                  </a:lnTo>
                  <a:lnTo>
                    <a:pt x="3" y="27"/>
                  </a:lnTo>
                  <a:lnTo>
                    <a:pt x="1" y="19"/>
                  </a:lnTo>
                  <a:lnTo>
                    <a:pt x="0" y="10"/>
                  </a:lnTo>
                  <a:lnTo>
                    <a:pt x="0" y="3"/>
                  </a:lnTo>
                  <a:lnTo>
                    <a:pt x="3" y="0"/>
                  </a:lnTo>
                  <a:close/>
                </a:path>
              </a:pathLst>
            </a:custGeom>
            <a:solidFill>
              <a:srgbClr val="FFFFFF"/>
            </a:solidFill>
            <a:ln w="9525">
              <a:solidFill>
                <a:srgbClr val="3333CC"/>
              </a:solidFill>
              <a:round/>
              <a:headEnd/>
              <a:tailEnd/>
            </a:ln>
          </p:spPr>
          <p:txBody>
            <a:bodyPr/>
            <a:lstStyle/>
            <a:p>
              <a:endParaRPr lang="de-CH"/>
            </a:p>
          </p:txBody>
        </p:sp>
        <p:sp>
          <p:nvSpPr>
            <p:cNvPr id="84129" name="Freeform 166"/>
            <p:cNvSpPr>
              <a:spLocks/>
            </p:cNvSpPr>
            <p:nvPr/>
          </p:nvSpPr>
          <p:spPr bwMode="auto">
            <a:xfrm flipH="1">
              <a:off x="5166" y="3130"/>
              <a:ext cx="322" cy="134"/>
            </a:xfrm>
            <a:custGeom>
              <a:avLst/>
              <a:gdLst>
                <a:gd name="T0" fmla="*/ 1 w 574"/>
                <a:gd name="T1" fmla="*/ 0 h 386"/>
                <a:gd name="T2" fmla="*/ 1 w 574"/>
                <a:gd name="T3" fmla="*/ 0 h 386"/>
                <a:gd name="T4" fmla="*/ 1 w 574"/>
                <a:gd name="T5" fmla="*/ 0 h 386"/>
                <a:gd name="T6" fmla="*/ 1 w 574"/>
                <a:gd name="T7" fmla="*/ 0 h 386"/>
                <a:gd name="T8" fmla="*/ 1 w 574"/>
                <a:gd name="T9" fmla="*/ 0 h 386"/>
                <a:gd name="T10" fmla="*/ 1 w 574"/>
                <a:gd name="T11" fmla="*/ 0 h 386"/>
                <a:gd name="T12" fmla="*/ 1 w 574"/>
                <a:gd name="T13" fmla="*/ 0 h 386"/>
                <a:gd name="T14" fmla="*/ 1 w 574"/>
                <a:gd name="T15" fmla="*/ 0 h 386"/>
                <a:gd name="T16" fmla="*/ 1 w 574"/>
                <a:gd name="T17" fmla="*/ 0 h 386"/>
                <a:gd name="T18" fmla="*/ 1 w 574"/>
                <a:gd name="T19" fmla="*/ 0 h 386"/>
                <a:gd name="T20" fmla="*/ 1 w 574"/>
                <a:gd name="T21" fmla="*/ 0 h 386"/>
                <a:gd name="T22" fmla="*/ 1 w 574"/>
                <a:gd name="T23" fmla="*/ 0 h 386"/>
                <a:gd name="T24" fmla="*/ 1 w 574"/>
                <a:gd name="T25" fmla="*/ 0 h 386"/>
                <a:gd name="T26" fmla="*/ 1 w 574"/>
                <a:gd name="T27" fmla="*/ 0 h 386"/>
                <a:gd name="T28" fmla="*/ 1 w 574"/>
                <a:gd name="T29" fmla="*/ 0 h 386"/>
                <a:gd name="T30" fmla="*/ 1 w 574"/>
                <a:gd name="T31" fmla="*/ 0 h 386"/>
                <a:gd name="T32" fmla="*/ 1 w 574"/>
                <a:gd name="T33" fmla="*/ 0 h 386"/>
                <a:gd name="T34" fmla="*/ 1 w 574"/>
                <a:gd name="T35" fmla="*/ 0 h 386"/>
                <a:gd name="T36" fmla="*/ 1 w 574"/>
                <a:gd name="T37" fmla="*/ 0 h 386"/>
                <a:gd name="T38" fmla="*/ 1 w 574"/>
                <a:gd name="T39" fmla="*/ 0 h 386"/>
                <a:gd name="T40" fmla="*/ 1 w 574"/>
                <a:gd name="T41" fmla="*/ 0 h 386"/>
                <a:gd name="T42" fmla="*/ 1 w 574"/>
                <a:gd name="T43" fmla="*/ 0 h 386"/>
                <a:gd name="T44" fmla="*/ 1 w 574"/>
                <a:gd name="T45" fmla="*/ 0 h 386"/>
                <a:gd name="T46" fmla="*/ 1 w 574"/>
                <a:gd name="T47" fmla="*/ 0 h 386"/>
                <a:gd name="T48" fmla="*/ 1 w 574"/>
                <a:gd name="T49" fmla="*/ 0 h 386"/>
                <a:gd name="T50" fmla="*/ 1 w 574"/>
                <a:gd name="T51" fmla="*/ 0 h 386"/>
                <a:gd name="T52" fmla="*/ 1 w 574"/>
                <a:gd name="T53" fmla="*/ 0 h 386"/>
                <a:gd name="T54" fmla="*/ 1 w 574"/>
                <a:gd name="T55" fmla="*/ 0 h 386"/>
                <a:gd name="T56" fmla="*/ 1 w 574"/>
                <a:gd name="T57" fmla="*/ 0 h 386"/>
                <a:gd name="T58" fmla="*/ 1 w 574"/>
                <a:gd name="T59" fmla="*/ 0 h 386"/>
                <a:gd name="T60" fmla="*/ 1 w 574"/>
                <a:gd name="T61" fmla="*/ 0 h 386"/>
                <a:gd name="T62" fmla="*/ 1 w 574"/>
                <a:gd name="T63" fmla="*/ 0 h 386"/>
                <a:gd name="T64" fmla="*/ 1 w 574"/>
                <a:gd name="T65" fmla="*/ 0 h 386"/>
                <a:gd name="T66" fmla="*/ 1 w 574"/>
                <a:gd name="T67" fmla="*/ 0 h 386"/>
                <a:gd name="T68" fmla="*/ 1 w 574"/>
                <a:gd name="T69" fmla="*/ 0 h 386"/>
                <a:gd name="T70" fmla="*/ 1 w 574"/>
                <a:gd name="T71" fmla="*/ 0 h 386"/>
                <a:gd name="T72" fmla="*/ 1 w 574"/>
                <a:gd name="T73" fmla="*/ 0 h 386"/>
                <a:gd name="T74" fmla="*/ 1 w 574"/>
                <a:gd name="T75" fmla="*/ 0 h 386"/>
                <a:gd name="T76" fmla="*/ 1 w 574"/>
                <a:gd name="T77" fmla="*/ 0 h 386"/>
                <a:gd name="T78" fmla="*/ 1 w 574"/>
                <a:gd name="T79" fmla="*/ 0 h 386"/>
                <a:gd name="T80" fmla="*/ 1 w 574"/>
                <a:gd name="T81" fmla="*/ 0 h 386"/>
                <a:gd name="T82" fmla="*/ 1 w 574"/>
                <a:gd name="T83" fmla="*/ 0 h 386"/>
                <a:gd name="T84" fmla="*/ 1 w 574"/>
                <a:gd name="T85" fmla="*/ 0 h 386"/>
                <a:gd name="T86" fmla="*/ 1 w 574"/>
                <a:gd name="T87" fmla="*/ 0 h 386"/>
                <a:gd name="T88" fmla="*/ 1 w 574"/>
                <a:gd name="T89" fmla="*/ 0 h 386"/>
                <a:gd name="T90" fmla="*/ 1 w 574"/>
                <a:gd name="T91" fmla="*/ 0 h 386"/>
                <a:gd name="T92" fmla="*/ 1 w 574"/>
                <a:gd name="T93" fmla="*/ 0 h 386"/>
                <a:gd name="T94" fmla="*/ 1 w 574"/>
                <a:gd name="T95" fmla="*/ 0 h 386"/>
                <a:gd name="T96" fmla="*/ 1 w 574"/>
                <a:gd name="T97" fmla="*/ 0 h 386"/>
                <a:gd name="T98" fmla="*/ 1 w 574"/>
                <a:gd name="T99" fmla="*/ 0 h 386"/>
                <a:gd name="T100" fmla="*/ 1 w 574"/>
                <a:gd name="T101" fmla="*/ 0 h 386"/>
                <a:gd name="T102" fmla="*/ 1 w 574"/>
                <a:gd name="T103" fmla="*/ 0 h 386"/>
                <a:gd name="T104" fmla="*/ 1 w 574"/>
                <a:gd name="T105" fmla="*/ 0 h 386"/>
                <a:gd name="T106" fmla="*/ 1 w 574"/>
                <a:gd name="T107" fmla="*/ 0 h 386"/>
                <a:gd name="T108" fmla="*/ 1 w 574"/>
                <a:gd name="T109" fmla="*/ 0 h 386"/>
                <a:gd name="T110" fmla="*/ 1 w 574"/>
                <a:gd name="T111" fmla="*/ 0 h 3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4"/>
                <a:gd name="T169" fmla="*/ 0 h 386"/>
                <a:gd name="T170" fmla="*/ 574 w 574"/>
                <a:gd name="T171" fmla="*/ 386 h 3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4" h="386">
                  <a:moveTo>
                    <a:pt x="447" y="292"/>
                  </a:moveTo>
                  <a:lnTo>
                    <a:pt x="440" y="285"/>
                  </a:lnTo>
                  <a:lnTo>
                    <a:pt x="438" y="279"/>
                  </a:lnTo>
                  <a:lnTo>
                    <a:pt x="435" y="276"/>
                  </a:lnTo>
                  <a:lnTo>
                    <a:pt x="432" y="273"/>
                  </a:lnTo>
                  <a:lnTo>
                    <a:pt x="424" y="270"/>
                  </a:lnTo>
                  <a:lnTo>
                    <a:pt x="419" y="268"/>
                  </a:lnTo>
                  <a:lnTo>
                    <a:pt x="416" y="266"/>
                  </a:lnTo>
                  <a:lnTo>
                    <a:pt x="413" y="264"/>
                  </a:lnTo>
                  <a:lnTo>
                    <a:pt x="408" y="258"/>
                  </a:lnTo>
                  <a:lnTo>
                    <a:pt x="404" y="258"/>
                  </a:lnTo>
                  <a:lnTo>
                    <a:pt x="401" y="260"/>
                  </a:lnTo>
                  <a:lnTo>
                    <a:pt x="398" y="258"/>
                  </a:lnTo>
                  <a:lnTo>
                    <a:pt x="393" y="256"/>
                  </a:lnTo>
                  <a:lnTo>
                    <a:pt x="386" y="253"/>
                  </a:lnTo>
                  <a:lnTo>
                    <a:pt x="380" y="249"/>
                  </a:lnTo>
                  <a:lnTo>
                    <a:pt x="375" y="243"/>
                  </a:lnTo>
                  <a:lnTo>
                    <a:pt x="369" y="235"/>
                  </a:lnTo>
                  <a:lnTo>
                    <a:pt x="354" y="223"/>
                  </a:lnTo>
                  <a:lnTo>
                    <a:pt x="335" y="206"/>
                  </a:lnTo>
                  <a:lnTo>
                    <a:pt x="312" y="187"/>
                  </a:lnTo>
                  <a:lnTo>
                    <a:pt x="289" y="167"/>
                  </a:lnTo>
                  <a:lnTo>
                    <a:pt x="267" y="149"/>
                  </a:lnTo>
                  <a:lnTo>
                    <a:pt x="247" y="133"/>
                  </a:lnTo>
                  <a:lnTo>
                    <a:pt x="233" y="122"/>
                  </a:lnTo>
                  <a:lnTo>
                    <a:pt x="223" y="114"/>
                  </a:lnTo>
                  <a:lnTo>
                    <a:pt x="213" y="107"/>
                  </a:lnTo>
                  <a:lnTo>
                    <a:pt x="205" y="99"/>
                  </a:lnTo>
                  <a:lnTo>
                    <a:pt x="198" y="92"/>
                  </a:lnTo>
                  <a:lnTo>
                    <a:pt x="191" y="87"/>
                  </a:lnTo>
                  <a:lnTo>
                    <a:pt x="188" y="82"/>
                  </a:lnTo>
                  <a:lnTo>
                    <a:pt x="185" y="77"/>
                  </a:lnTo>
                  <a:lnTo>
                    <a:pt x="185" y="75"/>
                  </a:lnTo>
                  <a:lnTo>
                    <a:pt x="188" y="71"/>
                  </a:lnTo>
                  <a:lnTo>
                    <a:pt x="191" y="68"/>
                  </a:lnTo>
                  <a:lnTo>
                    <a:pt x="193" y="64"/>
                  </a:lnTo>
                  <a:lnTo>
                    <a:pt x="193" y="61"/>
                  </a:lnTo>
                  <a:lnTo>
                    <a:pt x="190" y="60"/>
                  </a:lnTo>
                  <a:lnTo>
                    <a:pt x="186" y="60"/>
                  </a:lnTo>
                  <a:lnTo>
                    <a:pt x="181" y="62"/>
                  </a:lnTo>
                  <a:lnTo>
                    <a:pt x="176" y="64"/>
                  </a:lnTo>
                  <a:lnTo>
                    <a:pt x="171" y="65"/>
                  </a:lnTo>
                  <a:lnTo>
                    <a:pt x="168" y="65"/>
                  </a:lnTo>
                  <a:lnTo>
                    <a:pt x="163" y="65"/>
                  </a:lnTo>
                  <a:lnTo>
                    <a:pt x="161" y="65"/>
                  </a:lnTo>
                  <a:lnTo>
                    <a:pt x="161" y="62"/>
                  </a:lnTo>
                  <a:lnTo>
                    <a:pt x="160" y="55"/>
                  </a:lnTo>
                  <a:lnTo>
                    <a:pt x="157" y="47"/>
                  </a:lnTo>
                  <a:lnTo>
                    <a:pt x="155" y="40"/>
                  </a:lnTo>
                  <a:lnTo>
                    <a:pt x="152" y="36"/>
                  </a:lnTo>
                  <a:lnTo>
                    <a:pt x="149" y="36"/>
                  </a:lnTo>
                  <a:lnTo>
                    <a:pt x="145" y="37"/>
                  </a:lnTo>
                  <a:lnTo>
                    <a:pt x="139" y="38"/>
                  </a:lnTo>
                  <a:lnTo>
                    <a:pt x="135" y="43"/>
                  </a:lnTo>
                  <a:lnTo>
                    <a:pt x="126" y="53"/>
                  </a:lnTo>
                  <a:lnTo>
                    <a:pt x="119" y="65"/>
                  </a:lnTo>
                  <a:lnTo>
                    <a:pt x="113" y="71"/>
                  </a:lnTo>
                  <a:lnTo>
                    <a:pt x="111" y="73"/>
                  </a:lnTo>
                  <a:lnTo>
                    <a:pt x="110" y="74"/>
                  </a:lnTo>
                  <a:lnTo>
                    <a:pt x="107" y="74"/>
                  </a:lnTo>
                  <a:lnTo>
                    <a:pt x="101" y="72"/>
                  </a:lnTo>
                  <a:lnTo>
                    <a:pt x="98" y="66"/>
                  </a:lnTo>
                  <a:lnTo>
                    <a:pt x="100" y="54"/>
                  </a:lnTo>
                  <a:lnTo>
                    <a:pt x="98" y="42"/>
                  </a:lnTo>
                  <a:lnTo>
                    <a:pt x="91" y="31"/>
                  </a:lnTo>
                  <a:lnTo>
                    <a:pt x="82" y="27"/>
                  </a:lnTo>
                  <a:lnTo>
                    <a:pt x="71" y="22"/>
                  </a:lnTo>
                  <a:lnTo>
                    <a:pt x="56" y="17"/>
                  </a:lnTo>
                  <a:lnTo>
                    <a:pt x="41" y="11"/>
                  </a:lnTo>
                  <a:lnTo>
                    <a:pt x="25" y="7"/>
                  </a:lnTo>
                  <a:lnTo>
                    <a:pt x="13" y="3"/>
                  </a:lnTo>
                  <a:lnTo>
                    <a:pt x="4" y="1"/>
                  </a:lnTo>
                  <a:lnTo>
                    <a:pt x="0" y="0"/>
                  </a:lnTo>
                  <a:lnTo>
                    <a:pt x="2" y="4"/>
                  </a:lnTo>
                  <a:lnTo>
                    <a:pt x="4" y="15"/>
                  </a:lnTo>
                  <a:lnTo>
                    <a:pt x="10" y="28"/>
                  </a:lnTo>
                  <a:lnTo>
                    <a:pt x="19" y="42"/>
                  </a:lnTo>
                  <a:lnTo>
                    <a:pt x="29" y="49"/>
                  </a:lnTo>
                  <a:lnTo>
                    <a:pt x="34" y="46"/>
                  </a:lnTo>
                  <a:lnTo>
                    <a:pt x="38" y="40"/>
                  </a:lnTo>
                  <a:lnTo>
                    <a:pt x="48" y="36"/>
                  </a:lnTo>
                  <a:lnTo>
                    <a:pt x="59" y="43"/>
                  </a:lnTo>
                  <a:lnTo>
                    <a:pt x="68" y="64"/>
                  </a:lnTo>
                  <a:lnTo>
                    <a:pt x="73" y="87"/>
                  </a:lnTo>
                  <a:lnTo>
                    <a:pt x="76" y="101"/>
                  </a:lnTo>
                  <a:lnTo>
                    <a:pt x="76" y="120"/>
                  </a:lnTo>
                  <a:lnTo>
                    <a:pt x="77" y="146"/>
                  </a:lnTo>
                  <a:lnTo>
                    <a:pt x="81" y="172"/>
                  </a:lnTo>
                  <a:lnTo>
                    <a:pt x="90" y="186"/>
                  </a:lnTo>
                  <a:lnTo>
                    <a:pt x="101" y="189"/>
                  </a:lnTo>
                  <a:lnTo>
                    <a:pt x="112" y="184"/>
                  </a:lnTo>
                  <a:lnTo>
                    <a:pt x="121" y="169"/>
                  </a:lnTo>
                  <a:lnTo>
                    <a:pt x="126" y="148"/>
                  </a:lnTo>
                  <a:lnTo>
                    <a:pt x="129" y="132"/>
                  </a:lnTo>
                  <a:lnTo>
                    <a:pt x="131" y="120"/>
                  </a:lnTo>
                  <a:lnTo>
                    <a:pt x="132" y="111"/>
                  </a:lnTo>
                  <a:lnTo>
                    <a:pt x="135" y="103"/>
                  </a:lnTo>
                  <a:lnTo>
                    <a:pt x="141" y="70"/>
                  </a:lnTo>
                  <a:lnTo>
                    <a:pt x="142" y="70"/>
                  </a:lnTo>
                  <a:lnTo>
                    <a:pt x="146" y="70"/>
                  </a:lnTo>
                  <a:lnTo>
                    <a:pt x="150" y="72"/>
                  </a:lnTo>
                  <a:lnTo>
                    <a:pt x="151" y="76"/>
                  </a:lnTo>
                  <a:lnTo>
                    <a:pt x="152" y="77"/>
                  </a:lnTo>
                  <a:lnTo>
                    <a:pt x="154" y="79"/>
                  </a:lnTo>
                  <a:lnTo>
                    <a:pt x="157" y="83"/>
                  </a:lnTo>
                  <a:lnTo>
                    <a:pt x="161" y="86"/>
                  </a:lnTo>
                  <a:lnTo>
                    <a:pt x="157" y="94"/>
                  </a:lnTo>
                  <a:lnTo>
                    <a:pt x="152" y="107"/>
                  </a:lnTo>
                  <a:lnTo>
                    <a:pt x="149" y="119"/>
                  </a:lnTo>
                  <a:lnTo>
                    <a:pt x="147" y="130"/>
                  </a:lnTo>
                  <a:lnTo>
                    <a:pt x="147" y="140"/>
                  </a:lnTo>
                  <a:lnTo>
                    <a:pt x="149" y="150"/>
                  </a:lnTo>
                  <a:lnTo>
                    <a:pt x="150" y="155"/>
                  </a:lnTo>
                  <a:lnTo>
                    <a:pt x="150" y="157"/>
                  </a:lnTo>
                  <a:lnTo>
                    <a:pt x="151" y="151"/>
                  </a:lnTo>
                  <a:lnTo>
                    <a:pt x="154" y="137"/>
                  </a:lnTo>
                  <a:lnTo>
                    <a:pt x="156" y="120"/>
                  </a:lnTo>
                  <a:lnTo>
                    <a:pt x="161" y="108"/>
                  </a:lnTo>
                  <a:lnTo>
                    <a:pt x="164" y="104"/>
                  </a:lnTo>
                  <a:lnTo>
                    <a:pt x="166" y="100"/>
                  </a:lnTo>
                  <a:lnTo>
                    <a:pt x="170" y="97"/>
                  </a:lnTo>
                  <a:lnTo>
                    <a:pt x="173" y="95"/>
                  </a:lnTo>
                  <a:lnTo>
                    <a:pt x="176" y="98"/>
                  </a:lnTo>
                  <a:lnTo>
                    <a:pt x="180" y="101"/>
                  </a:lnTo>
                  <a:lnTo>
                    <a:pt x="181" y="103"/>
                  </a:lnTo>
                  <a:lnTo>
                    <a:pt x="183" y="104"/>
                  </a:lnTo>
                  <a:lnTo>
                    <a:pt x="357" y="245"/>
                  </a:lnTo>
                  <a:lnTo>
                    <a:pt x="360" y="246"/>
                  </a:lnTo>
                  <a:lnTo>
                    <a:pt x="365" y="249"/>
                  </a:lnTo>
                  <a:lnTo>
                    <a:pt x="366" y="253"/>
                  </a:lnTo>
                  <a:lnTo>
                    <a:pt x="361" y="257"/>
                  </a:lnTo>
                  <a:lnTo>
                    <a:pt x="355" y="260"/>
                  </a:lnTo>
                  <a:lnTo>
                    <a:pt x="349" y="263"/>
                  </a:lnTo>
                  <a:lnTo>
                    <a:pt x="342" y="267"/>
                  </a:lnTo>
                  <a:lnTo>
                    <a:pt x="336" y="270"/>
                  </a:lnTo>
                  <a:lnTo>
                    <a:pt x="332" y="273"/>
                  </a:lnTo>
                  <a:lnTo>
                    <a:pt x="330" y="275"/>
                  </a:lnTo>
                  <a:lnTo>
                    <a:pt x="331" y="276"/>
                  </a:lnTo>
                  <a:lnTo>
                    <a:pt x="335" y="275"/>
                  </a:lnTo>
                  <a:lnTo>
                    <a:pt x="341" y="273"/>
                  </a:lnTo>
                  <a:lnTo>
                    <a:pt x="349" y="272"/>
                  </a:lnTo>
                  <a:lnTo>
                    <a:pt x="356" y="270"/>
                  </a:lnTo>
                  <a:lnTo>
                    <a:pt x="362" y="268"/>
                  </a:lnTo>
                  <a:lnTo>
                    <a:pt x="369" y="266"/>
                  </a:lnTo>
                  <a:lnTo>
                    <a:pt x="374" y="265"/>
                  </a:lnTo>
                  <a:lnTo>
                    <a:pt x="376" y="264"/>
                  </a:lnTo>
                  <a:lnTo>
                    <a:pt x="378" y="264"/>
                  </a:lnTo>
                  <a:lnTo>
                    <a:pt x="380" y="265"/>
                  </a:lnTo>
                  <a:lnTo>
                    <a:pt x="386" y="267"/>
                  </a:lnTo>
                  <a:lnTo>
                    <a:pt x="391" y="270"/>
                  </a:lnTo>
                  <a:lnTo>
                    <a:pt x="391" y="275"/>
                  </a:lnTo>
                  <a:lnTo>
                    <a:pt x="389" y="279"/>
                  </a:lnTo>
                  <a:lnTo>
                    <a:pt x="390" y="280"/>
                  </a:lnTo>
                  <a:lnTo>
                    <a:pt x="394" y="280"/>
                  </a:lnTo>
                  <a:lnTo>
                    <a:pt x="404" y="277"/>
                  </a:lnTo>
                  <a:lnTo>
                    <a:pt x="415" y="277"/>
                  </a:lnTo>
                  <a:lnTo>
                    <a:pt x="424" y="283"/>
                  </a:lnTo>
                  <a:lnTo>
                    <a:pt x="430" y="289"/>
                  </a:lnTo>
                  <a:lnTo>
                    <a:pt x="432" y="292"/>
                  </a:lnTo>
                  <a:lnTo>
                    <a:pt x="570" y="386"/>
                  </a:lnTo>
                  <a:lnTo>
                    <a:pt x="574" y="378"/>
                  </a:lnTo>
                  <a:lnTo>
                    <a:pt x="569" y="375"/>
                  </a:lnTo>
                  <a:lnTo>
                    <a:pt x="555" y="366"/>
                  </a:lnTo>
                  <a:lnTo>
                    <a:pt x="536" y="354"/>
                  </a:lnTo>
                  <a:lnTo>
                    <a:pt x="515" y="339"/>
                  </a:lnTo>
                  <a:lnTo>
                    <a:pt x="492" y="324"/>
                  </a:lnTo>
                  <a:lnTo>
                    <a:pt x="472" y="310"/>
                  </a:lnTo>
                  <a:lnTo>
                    <a:pt x="455" y="299"/>
                  </a:lnTo>
                  <a:lnTo>
                    <a:pt x="447" y="292"/>
                  </a:lnTo>
                  <a:close/>
                </a:path>
              </a:pathLst>
            </a:custGeom>
            <a:solidFill>
              <a:srgbClr val="FFFFFF"/>
            </a:solidFill>
            <a:ln w="9525">
              <a:solidFill>
                <a:srgbClr val="3333CC"/>
              </a:solidFill>
              <a:round/>
              <a:headEnd/>
              <a:tailEnd/>
            </a:ln>
          </p:spPr>
          <p:txBody>
            <a:bodyPr/>
            <a:lstStyle/>
            <a:p>
              <a:endParaRPr lang="de-CH"/>
            </a:p>
          </p:txBody>
        </p:sp>
        <p:sp>
          <p:nvSpPr>
            <p:cNvPr id="84130" name="Freeform 167"/>
            <p:cNvSpPr>
              <a:spLocks/>
            </p:cNvSpPr>
            <p:nvPr/>
          </p:nvSpPr>
          <p:spPr bwMode="auto">
            <a:xfrm flipH="1">
              <a:off x="5443" y="3382"/>
              <a:ext cx="112" cy="82"/>
            </a:xfrm>
            <a:custGeom>
              <a:avLst/>
              <a:gdLst>
                <a:gd name="T0" fmla="*/ 1 w 202"/>
                <a:gd name="T1" fmla="*/ 0 h 238"/>
                <a:gd name="T2" fmla="*/ 1 w 202"/>
                <a:gd name="T3" fmla="*/ 0 h 238"/>
                <a:gd name="T4" fmla="*/ 1 w 202"/>
                <a:gd name="T5" fmla="*/ 0 h 238"/>
                <a:gd name="T6" fmla="*/ 1 w 202"/>
                <a:gd name="T7" fmla="*/ 0 h 238"/>
                <a:gd name="T8" fmla="*/ 1 w 202"/>
                <a:gd name="T9" fmla="*/ 0 h 238"/>
                <a:gd name="T10" fmla="*/ 1 w 202"/>
                <a:gd name="T11" fmla="*/ 0 h 238"/>
                <a:gd name="T12" fmla="*/ 1 w 202"/>
                <a:gd name="T13" fmla="*/ 0 h 238"/>
                <a:gd name="T14" fmla="*/ 1 w 202"/>
                <a:gd name="T15" fmla="*/ 0 h 238"/>
                <a:gd name="T16" fmla="*/ 1 w 202"/>
                <a:gd name="T17" fmla="*/ 0 h 238"/>
                <a:gd name="T18" fmla="*/ 1 w 202"/>
                <a:gd name="T19" fmla="*/ 0 h 238"/>
                <a:gd name="T20" fmla="*/ 1 w 202"/>
                <a:gd name="T21" fmla="*/ 0 h 238"/>
                <a:gd name="T22" fmla="*/ 1 w 202"/>
                <a:gd name="T23" fmla="*/ 0 h 238"/>
                <a:gd name="T24" fmla="*/ 1 w 202"/>
                <a:gd name="T25" fmla="*/ 0 h 238"/>
                <a:gd name="T26" fmla="*/ 1 w 202"/>
                <a:gd name="T27" fmla="*/ 0 h 238"/>
                <a:gd name="T28" fmla="*/ 1 w 202"/>
                <a:gd name="T29" fmla="*/ 0 h 238"/>
                <a:gd name="T30" fmla="*/ 1 w 202"/>
                <a:gd name="T31" fmla="*/ 0 h 238"/>
                <a:gd name="T32" fmla="*/ 1 w 202"/>
                <a:gd name="T33" fmla="*/ 0 h 238"/>
                <a:gd name="T34" fmla="*/ 1 w 202"/>
                <a:gd name="T35" fmla="*/ 0 h 238"/>
                <a:gd name="T36" fmla="*/ 1 w 202"/>
                <a:gd name="T37" fmla="*/ 0 h 238"/>
                <a:gd name="T38" fmla="*/ 1 w 202"/>
                <a:gd name="T39" fmla="*/ 0 h 238"/>
                <a:gd name="T40" fmla="*/ 1 w 202"/>
                <a:gd name="T41" fmla="*/ 0 h 238"/>
                <a:gd name="T42" fmla="*/ 1 w 202"/>
                <a:gd name="T43" fmla="*/ 0 h 238"/>
                <a:gd name="T44" fmla="*/ 1 w 202"/>
                <a:gd name="T45" fmla="*/ 0 h 238"/>
                <a:gd name="T46" fmla="*/ 1 w 202"/>
                <a:gd name="T47" fmla="*/ 0 h 238"/>
                <a:gd name="T48" fmla="*/ 1 w 202"/>
                <a:gd name="T49" fmla="*/ 0 h 238"/>
                <a:gd name="T50" fmla="*/ 1 w 202"/>
                <a:gd name="T51" fmla="*/ 0 h 238"/>
                <a:gd name="T52" fmla="*/ 1 w 202"/>
                <a:gd name="T53" fmla="*/ 0 h 238"/>
                <a:gd name="T54" fmla="*/ 1 w 202"/>
                <a:gd name="T55" fmla="*/ 0 h 238"/>
                <a:gd name="T56" fmla="*/ 1 w 202"/>
                <a:gd name="T57" fmla="*/ 0 h 238"/>
                <a:gd name="T58" fmla="*/ 1 w 202"/>
                <a:gd name="T59" fmla="*/ 0 h 238"/>
                <a:gd name="T60" fmla="*/ 1 w 202"/>
                <a:gd name="T61" fmla="*/ 0 h 238"/>
                <a:gd name="T62" fmla="*/ 0 w 202"/>
                <a:gd name="T63" fmla="*/ 0 h 238"/>
                <a:gd name="T64" fmla="*/ 1 w 202"/>
                <a:gd name="T65" fmla="*/ 0 h 238"/>
                <a:gd name="T66" fmla="*/ 1 w 202"/>
                <a:gd name="T67" fmla="*/ 0 h 238"/>
                <a:gd name="T68" fmla="*/ 1 w 202"/>
                <a:gd name="T69" fmla="*/ 0 h 238"/>
                <a:gd name="T70" fmla="*/ 1 w 202"/>
                <a:gd name="T71" fmla="*/ 0 h 238"/>
                <a:gd name="T72" fmla="*/ 1 w 202"/>
                <a:gd name="T73" fmla="*/ 0 h 238"/>
                <a:gd name="T74" fmla="*/ 1 w 202"/>
                <a:gd name="T75" fmla="*/ 0 h 238"/>
                <a:gd name="T76" fmla="*/ 1 w 202"/>
                <a:gd name="T77" fmla="*/ 0 h 238"/>
                <a:gd name="T78" fmla="*/ 1 w 202"/>
                <a:gd name="T79" fmla="*/ 0 h 238"/>
                <a:gd name="T80" fmla="*/ 1 w 202"/>
                <a:gd name="T81" fmla="*/ 0 h 238"/>
                <a:gd name="T82" fmla="*/ 1 w 202"/>
                <a:gd name="T83" fmla="*/ 0 h 238"/>
                <a:gd name="T84" fmla="*/ 1 w 202"/>
                <a:gd name="T85" fmla="*/ 0 h 2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2"/>
                <a:gd name="T130" fmla="*/ 0 h 238"/>
                <a:gd name="T131" fmla="*/ 202 w 202"/>
                <a:gd name="T132" fmla="*/ 238 h 2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2" h="238">
                  <a:moveTo>
                    <a:pt x="194" y="50"/>
                  </a:moveTo>
                  <a:lnTo>
                    <a:pt x="196" y="34"/>
                  </a:lnTo>
                  <a:lnTo>
                    <a:pt x="199" y="18"/>
                  </a:lnTo>
                  <a:lnTo>
                    <a:pt x="201" y="6"/>
                  </a:lnTo>
                  <a:lnTo>
                    <a:pt x="202" y="0"/>
                  </a:lnTo>
                  <a:lnTo>
                    <a:pt x="199" y="7"/>
                  </a:lnTo>
                  <a:lnTo>
                    <a:pt x="187" y="22"/>
                  </a:lnTo>
                  <a:lnTo>
                    <a:pt x="171" y="45"/>
                  </a:lnTo>
                  <a:lnTo>
                    <a:pt x="153" y="72"/>
                  </a:lnTo>
                  <a:lnTo>
                    <a:pt x="134" y="99"/>
                  </a:lnTo>
                  <a:lnTo>
                    <a:pt x="118" y="122"/>
                  </a:lnTo>
                  <a:lnTo>
                    <a:pt x="105" y="141"/>
                  </a:lnTo>
                  <a:lnTo>
                    <a:pt x="100" y="149"/>
                  </a:lnTo>
                  <a:lnTo>
                    <a:pt x="99" y="154"/>
                  </a:lnTo>
                  <a:lnTo>
                    <a:pt x="102" y="154"/>
                  </a:lnTo>
                  <a:lnTo>
                    <a:pt x="108" y="151"/>
                  </a:lnTo>
                  <a:lnTo>
                    <a:pt x="121" y="142"/>
                  </a:lnTo>
                  <a:lnTo>
                    <a:pt x="128" y="134"/>
                  </a:lnTo>
                  <a:lnTo>
                    <a:pt x="138" y="124"/>
                  </a:lnTo>
                  <a:lnTo>
                    <a:pt x="148" y="111"/>
                  </a:lnTo>
                  <a:lnTo>
                    <a:pt x="160" y="98"/>
                  </a:lnTo>
                  <a:lnTo>
                    <a:pt x="170" y="85"/>
                  </a:lnTo>
                  <a:lnTo>
                    <a:pt x="178" y="74"/>
                  </a:lnTo>
                  <a:lnTo>
                    <a:pt x="186" y="64"/>
                  </a:lnTo>
                  <a:lnTo>
                    <a:pt x="191" y="58"/>
                  </a:lnTo>
                  <a:lnTo>
                    <a:pt x="186" y="73"/>
                  </a:lnTo>
                  <a:lnTo>
                    <a:pt x="181" y="90"/>
                  </a:lnTo>
                  <a:lnTo>
                    <a:pt x="175" y="109"/>
                  </a:lnTo>
                  <a:lnTo>
                    <a:pt x="168" y="127"/>
                  </a:lnTo>
                  <a:lnTo>
                    <a:pt x="160" y="145"/>
                  </a:lnTo>
                  <a:lnTo>
                    <a:pt x="152" y="154"/>
                  </a:lnTo>
                  <a:lnTo>
                    <a:pt x="144" y="157"/>
                  </a:lnTo>
                  <a:lnTo>
                    <a:pt x="138" y="159"/>
                  </a:lnTo>
                  <a:lnTo>
                    <a:pt x="133" y="162"/>
                  </a:lnTo>
                  <a:lnTo>
                    <a:pt x="123" y="165"/>
                  </a:lnTo>
                  <a:lnTo>
                    <a:pt x="111" y="168"/>
                  </a:lnTo>
                  <a:lnTo>
                    <a:pt x="95" y="171"/>
                  </a:lnTo>
                  <a:lnTo>
                    <a:pt x="82" y="175"/>
                  </a:lnTo>
                  <a:lnTo>
                    <a:pt x="69" y="179"/>
                  </a:lnTo>
                  <a:lnTo>
                    <a:pt x="60" y="183"/>
                  </a:lnTo>
                  <a:lnTo>
                    <a:pt x="55" y="186"/>
                  </a:lnTo>
                  <a:lnTo>
                    <a:pt x="55" y="188"/>
                  </a:lnTo>
                  <a:lnTo>
                    <a:pt x="59" y="189"/>
                  </a:lnTo>
                  <a:lnTo>
                    <a:pt x="65" y="190"/>
                  </a:lnTo>
                  <a:lnTo>
                    <a:pt x="74" y="190"/>
                  </a:lnTo>
                  <a:lnTo>
                    <a:pt x="85" y="189"/>
                  </a:lnTo>
                  <a:lnTo>
                    <a:pt x="98" y="188"/>
                  </a:lnTo>
                  <a:lnTo>
                    <a:pt x="113" y="187"/>
                  </a:lnTo>
                  <a:lnTo>
                    <a:pt x="128" y="186"/>
                  </a:lnTo>
                  <a:lnTo>
                    <a:pt x="141" y="186"/>
                  </a:lnTo>
                  <a:lnTo>
                    <a:pt x="146" y="188"/>
                  </a:lnTo>
                  <a:lnTo>
                    <a:pt x="144" y="192"/>
                  </a:lnTo>
                  <a:lnTo>
                    <a:pt x="138" y="197"/>
                  </a:lnTo>
                  <a:lnTo>
                    <a:pt x="129" y="203"/>
                  </a:lnTo>
                  <a:lnTo>
                    <a:pt x="117" y="210"/>
                  </a:lnTo>
                  <a:lnTo>
                    <a:pt x="104" y="215"/>
                  </a:lnTo>
                  <a:lnTo>
                    <a:pt x="90" y="219"/>
                  </a:lnTo>
                  <a:lnTo>
                    <a:pt x="75" y="222"/>
                  </a:lnTo>
                  <a:lnTo>
                    <a:pt x="58" y="224"/>
                  </a:lnTo>
                  <a:lnTo>
                    <a:pt x="39" y="228"/>
                  </a:lnTo>
                  <a:lnTo>
                    <a:pt x="23" y="230"/>
                  </a:lnTo>
                  <a:lnTo>
                    <a:pt x="9" y="233"/>
                  </a:lnTo>
                  <a:lnTo>
                    <a:pt x="1" y="234"/>
                  </a:lnTo>
                  <a:lnTo>
                    <a:pt x="0" y="236"/>
                  </a:lnTo>
                  <a:lnTo>
                    <a:pt x="7" y="237"/>
                  </a:lnTo>
                  <a:lnTo>
                    <a:pt x="21" y="238"/>
                  </a:lnTo>
                  <a:lnTo>
                    <a:pt x="36" y="238"/>
                  </a:lnTo>
                  <a:lnTo>
                    <a:pt x="51" y="238"/>
                  </a:lnTo>
                  <a:lnTo>
                    <a:pt x="67" y="237"/>
                  </a:lnTo>
                  <a:lnTo>
                    <a:pt x="80" y="237"/>
                  </a:lnTo>
                  <a:lnTo>
                    <a:pt x="94" y="236"/>
                  </a:lnTo>
                  <a:lnTo>
                    <a:pt x="105" y="236"/>
                  </a:lnTo>
                  <a:lnTo>
                    <a:pt x="117" y="235"/>
                  </a:lnTo>
                  <a:lnTo>
                    <a:pt x="127" y="234"/>
                  </a:lnTo>
                  <a:lnTo>
                    <a:pt x="137" y="232"/>
                  </a:lnTo>
                  <a:lnTo>
                    <a:pt x="147" y="230"/>
                  </a:lnTo>
                  <a:lnTo>
                    <a:pt x="156" y="226"/>
                  </a:lnTo>
                  <a:lnTo>
                    <a:pt x="163" y="223"/>
                  </a:lnTo>
                  <a:lnTo>
                    <a:pt x="170" y="221"/>
                  </a:lnTo>
                  <a:lnTo>
                    <a:pt x="175" y="220"/>
                  </a:lnTo>
                  <a:lnTo>
                    <a:pt x="176" y="219"/>
                  </a:lnTo>
                  <a:lnTo>
                    <a:pt x="195" y="46"/>
                  </a:lnTo>
                  <a:lnTo>
                    <a:pt x="195" y="47"/>
                  </a:lnTo>
                  <a:lnTo>
                    <a:pt x="194" y="49"/>
                  </a:lnTo>
                  <a:lnTo>
                    <a:pt x="194" y="50"/>
                  </a:lnTo>
                  <a:close/>
                </a:path>
              </a:pathLst>
            </a:custGeom>
            <a:solidFill>
              <a:srgbClr val="FFFFFF"/>
            </a:solidFill>
            <a:ln w="9525">
              <a:solidFill>
                <a:srgbClr val="3333CC"/>
              </a:solidFill>
              <a:round/>
              <a:headEnd/>
              <a:tailEnd/>
            </a:ln>
          </p:spPr>
          <p:txBody>
            <a:bodyPr/>
            <a:lstStyle/>
            <a:p>
              <a:endParaRPr lang="de-CH"/>
            </a:p>
          </p:txBody>
        </p:sp>
        <p:sp>
          <p:nvSpPr>
            <p:cNvPr id="84131" name="Freeform 168"/>
            <p:cNvSpPr>
              <a:spLocks/>
            </p:cNvSpPr>
            <p:nvPr/>
          </p:nvSpPr>
          <p:spPr bwMode="auto">
            <a:xfrm flipH="1">
              <a:off x="5479" y="3637"/>
              <a:ext cx="38" cy="43"/>
            </a:xfrm>
            <a:custGeom>
              <a:avLst/>
              <a:gdLst>
                <a:gd name="T0" fmla="*/ 1 w 66"/>
                <a:gd name="T1" fmla="*/ 0 h 124"/>
                <a:gd name="T2" fmla="*/ 1 w 66"/>
                <a:gd name="T3" fmla="*/ 0 h 124"/>
                <a:gd name="T4" fmla="*/ 1 w 66"/>
                <a:gd name="T5" fmla="*/ 0 h 124"/>
                <a:gd name="T6" fmla="*/ 1 w 66"/>
                <a:gd name="T7" fmla="*/ 0 h 124"/>
                <a:gd name="T8" fmla="*/ 1 w 66"/>
                <a:gd name="T9" fmla="*/ 0 h 124"/>
                <a:gd name="T10" fmla="*/ 1 w 66"/>
                <a:gd name="T11" fmla="*/ 0 h 124"/>
                <a:gd name="T12" fmla="*/ 1 w 66"/>
                <a:gd name="T13" fmla="*/ 0 h 124"/>
                <a:gd name="T14" fmla="*/ 1 w 66"/>
                <a:gd name="T15" fmla="*/ 0 h 124"/>
                <a:gd name="T16" fmla="*/ 1 w 66"/>
                <a:gd name="T17" fmla="*/ 0 h 124"/>
                <a:gd name="T18" fmla="*/ 1 w 66"/>
                <a:gd name="T19" fmla="*/ 0 h 124"/>
                <a:gd name="T20" fmla="*/ 1 w 66"/>
                <a:gd name="T21" fmla="*/ 0 h 124"/>
                <a:gd name="T22" fmla="*/ 1 w 66"/>
                <a:gd name="T23" fmla="*/ 0 h 124"/>
                <a:gd name="T24" fmla="*/ 1 w 66"/>
                <a:gd name="T25" fmla="*/ 0 h 124"/>
                <a:gd name="T26" fmla="*/ 1 w 66"/>
                <a:gd name="T27" fmla="*/ 0 h 124"/>
                <a:gd name="T28" fmla="*/ 1 w 66"/>
                <a:gd name="T29" fmla="*/ 0 h 124"/>
                <a:gd name="T30" fmla="*/ 1 w 66"/>
                <a:gd name="T31" fmla="*/ 0 h 124"/>
                <a:gd name="T32" fmla="*/ 0 w 66"/>
                <a:gd name="T33" fmla="*/ 0 h 124"/>
                <a:gd name="T34" fmla="*/ 0 w 66"/>
                <a:gd name="T35" fmla="*/ 0 h 124"/>
                <a:gd name="T36" fmla="*/ 1 w 66"/>
                <a:gd name="T37" fmla="*/ 0 h 124"/>
                <a:gd name="T38" fmla="*/ 1 w 66"/>
                <a:gd name="T39" fmla="*/ 0 h 124"/>
                <a:gd name="T40" fmla="*/ 1 w 66"/>
                <a:gd name="T41" fmla="*/ 0 h 124"/>
                <a:gd name="T42" fmla="*/ 1 w 66"/>
                <a:gd name="T43" fmla="*/ 0 h 124"/>
                <a:gd name="T44" fmla="*/ 1 w 66"/>
                <a:gd name="T45" fmla="*/ 0 h 124"/>
                <a:gd name="T46" fmla="*/ 1 w 66"/>
                <a:gd name="T47" fmla="*/ 0 h 124"/>
                <a:gd name="T48" fmla="*/ 1 w 66"/>
                <a:gd name="T49" fmla="*/ 0 h 124"/>
                <a:gd name="T50" fmla="*/ 1 w 66"/>
                <a:gd name="T51" fmla="*/ 0 h 124"/>
                <a:gd name="T52" fmla="*/ 1 w 66"/>
                <a:gd name="T53" fmla="*/ 0 h 124"/>
                <a:gd name="T54" fmla="*/ 1 w 66"/>
                <a:gd name="T55" fmla="*/ 0 h 124"/>
                <a:gd name="T56" fmla="*/ 1 w 66"/>
                <a:gd name="T57" fmla="*/ 0 h 1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
                <a:gd name="T88" fmla="*/ 0 h 124"/>
                <a:gd name="T89" fmla="*/ 66 w 66"/>
                <a:gd name="T90" fmla="*/ 124 h 12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 h="124">
                  <a:moveTo>
                    <a:pt x="46" y="45"/>
                  </a:moveTo>
                  <a:lnTo>
                    <a:pt x="49" y="53"/>
                  </a:lnTo>
                  <a:lnTo>
                    <a:pt x="58" y="71"/>
                  </a:lnTo>
                  <a:lnTo>
                    <a:pt x="66" y="92"/>
                  </a:lnTo>
                  <a:lnTo>
                    <a:pt x="63" y="110"/>
                  </a:lnTo>
                  <a:lnTo>
                    <a:pt x="58" y="115"/>
                  </a:lnTo>
                  <a:lnTo>
                    <a:pt x="53" y="120"/>
                  </a:lnTo>
                  <a:lnTo>
                    <a:pt x="48" y="123"/>
                  </a:lnTo>
                  <a:lnTo>
                    <a:pt x="43" y="124"/>
                  </a:lnTo>
                  <a:lnTo>
                    <a:pt x="37" y="123"/>
                  </a:lnTo>
                  <a:lnTo>
                    <a:pt x="32" y="121"/>
                  </a:lnTo>
                  <a:lnTo>
                    <a:pt x="27" y="116"/>
                  </a:lnTo>
                  <a:lnTo>
                    <a:pt x="22" y="111"/>
                  </a:lnTo>
                  <a:lnTo>
                    <a:pt x="15" y="104"/>
                  </a:lnTo>
                  <a:lnTo>
                    <a:pt x="9" y="94"/>
                  </a:lnTo>
                  <a:lnTo>
                    <a:pt x="4" y="81"/>
                  </a:lnTo>
                  <a:lnTo>
                    <a:pt x="0" y="58"/>
                  </a:lnTo>
                  <a:lnTo>
                    <a:pt x="0" y="40"/>
                  </a:lnTo>
                  <a:lnTo>
                    <a:pt x="4" y="26"/>
                  </a:lnTo>
                  <a:lnTo>
                    <a:pt x="8" y="17"/>
                  </a:lnTo>
                  <a:lnTo>
                    <a:pt x="9" y="11"/>
                  </a:lnTo>
                  <a:lnTo>
                    <a:pt x="10" y="5"/>
                  </a:lnTo>
                  <a:lnTo>
                    <a:pt x="14" y="1"/>
                  </a:lnTo>
                  <a:lnTo>
                    <a:pt x="20" y="0"/>
                  </a:lnTo>
                  <a:lnTo>
                    <a:pt x="28" y="7"/>
                  </a:lnTo>
                  <a:lnTo>
                    <a:pt x="34" y="16"/>
                  </a:lnTo>
                  <a:lnTo>
                    <a:pt x="39" y="25"/>
                  </a:lnTo>
                  <a:lnTo>
                    <a:pt x="42" y="34"/>
                  </a:lnTo>
                  <a:lnTo>
                    <a:pt x="46" y="45"/>
                  </a:lnTo>
                  <a:close/>
                </a:path>
              </a:pathLst>
            </a:custGeom>
            <a:solidFill>
              <a:srgbClr val="FFFFFF"/>
            </a:solidFill>
            <a:ln w="9525">
              <a:solidFill>
                <a:srgbClr val="3333CC"/>
              </a:solidFill>
              <a:round/>
              <a:headEnd/>
              <a:tailEnd/>
            </a:ln>
          </p:spPr>
          <p:txBody>
            <a:bodyPr/>
            <a:lstStyle/>
            <a:p>
              <a:endParaRPr lang="de-CH"/>
            </a:p>
          </p:txBody>
        </p:sp>
        <p:sp>
          <p:nvSpPr>
            <p:cNvPr id="84132" name="Freeform 169"/>
            <p:cNvSpPr>
              <a:spLocks/>
            </p:cNvSpPr>
            <p:nvPr/>
          </p:nvSpPr>
          <p:spPr bwMode="auto">
            <a:xfrm flipH="1">
              <a:off x="5585" y="3642"/>
              <a:ext cx="49" cy="25"/>
            </a:xfrm>
            <a:custGeom>
              <a:avLst/>
              <a:gdLst>
                <a:gd name="T0" fmla="*/ 1 w 88"/>
                <a:gd name="T1" fmla="*/ 0 h 69"/>
                <a:gd name="T2" fmla="*/ 1 w 88"/>
                <a:gd name="T3" fmla="*/ 0 h 69"/>
                <a:gd name="T4" fmla="*/ 1 w 88"/>
                <a:gd name="T5" fmla="*/ 0 h 69"/>
                <a:gd name="T6" fmla="*/ 1 w 88"/>
                <a:gd name="T7" fmla="*/ 0 h 69"/>
                <a:gd name="T8" fmla="*/ 1 w 88"/>
                <a:gd name="T9" fmla="*/ 0 h 69"/>
                <a:gd name="T10" fmla="*/ 1 w 88"/>
                <a:gd name="T11" fmla="*/ 0 h 69"/>
                <a:gd name="T12" fmla="*/ 1 w 88"/>
                <a:gd name="T13" fmla="*/ 0 h 69"/>
                <a:gd name="T14" fmla="*/ 1 w 88"/>
                <a:gd name="T15" fmla="*/ 0 h 69"/>
                <a:gd name="T16" fmla="*/ 1 w 88"/>
                <a:gd name="T17" fmla="*/ 0 h 69"/>
                <a:gd name="T18" fmla="*/ 1 w 88"/>
                <a:gd name="T19" fmla="*/ 0 h 69"/>
                <a:gd name="T20" fmla="*/ 1 w 88"/>
                <a:gd name="T21" fmla="*/ 0 h 69"/>
                <a:gd name="T22" fmla="*/ 0 w 88"/>
                <a:gd name="T23" fmla="*/ 0 h 69"/>
                <a:gd name="T24" fmla="*/ 1 w 88"/>
                <a:gd name="T25" fmla="*/ 0 h 69"/>
                <a:gd name="T26" fmla="*/ 1 w 88"/>
                <a:gd name="T27" fmla="*/ 0 h 69"/>
                <a:gd name="T28" fmla="*/ 1 w 88"/>
                <a:gd name="T29" fmla="*/ 0 h 69"/>
                <a:gd name="T30" fmla="*/ 1 w 88"/>
                <a:gd name="T31" fmla="*/ 0 h 69"/>
                <a:gd name="T32" fmla="*/ 1 w 88"/>
                <a:gd name="T33" fmla="*/ 0 h 69"/>
                <a:gd name="T34" fmla="*/ 1 w 88"/>
                <a:gd name="T35" fmla="*/ 0 h 69"/>
                <a:gd name="T36" fmla="*/ 1 w 88"/>
                <a:gd name="T37" fmla="*/ 0 h 69"/>
                <a:gd name="T38" fmla="*/ 1 w 88"/>
                <a:gd name="T39" fmla="*/ 0 h 69"/>
                <a:gd name="T40" fmla="*/ 1 w 88"/>
                <a:gd name="T41" fmla="*/ 0 h 69"/>
                <a:gd name="T42" fmla="*/ 1 w 88"/>
                <a:gd name="T43" fmla="*/ 0 h 69"/>
                <a:gd name="T44" fmla="*/ 1 w 88"/>
                <a:gd name="T45" fmla="*/ 0 h 69"/>
                <a:gd name="T46" fmla="*/ 1 w 88"/>
                <a:gd name="T47" fmla="*/ 0 h 69"/>
                <a:gd name="T48" fmla="*/ 1 w 88"/>
                <a:gd name="T49" fmla="*/ 0 h 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8"/>
                <a:gd name="T76" fmla="*/ 0 h 69"/>
                <a:gd name="T77" fmla="*/ 88 w 88"/>
                <a:gd name="T78" fmla="*/ 69 h 6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8" h="69">
                  <a:moveTo>
                    <a:pt x="84" y="0"/>
                  </a:moveTo>
                  <a:lnTo>
                    <a:pt x="80" y="2"/>
                  </a:lnTo>
                  <a:lnTo>
                    <a:pt x="72" y="8"/>
                  </a:lnTo>
                  <a:lnTo>
                    <a:pt x="61" y="17"/>
                  </a:lnTo>
                  <a:lnTo>
                    <a:pt x="49" y="26"/>
                  </a:lnTo>
                  <a:lnTo>
                    <a:pt x="38" y="35"/>
                  </a:lnTo>
                  <a:lnTo>
                    <a:pt x="26" y="44"/>
                  </a:lnTo>
                  <a:lnTo>
                    <a:pt x="17" y="50"/>
                  </a:lnTo>
                  <a:lnTo>
                    <a:pt x="12" y="53"/>
                  </a:lnTo>
                  <a:lnTo>
                    <a:pt x="7" y="56"/>
                  </a:lnTo>
                  <a:lnTo>
                    <a:pt x="2" y="58"/>
                  </a:lnTo>
                  <a:lnTo>
                    <a:pt x="0" y="62"/>
                  </a:lnTo>
                  <a:lnTo>
                    <a:pt x="1" y="65"/>
                  </a:lnTo>
                  <a:lnTo>
                    <a:pt x="7" y="67"/>
                  </a:lnTo>
                  <a:lnTo>
                    <a:pt x="16" y="68"/>
                  </a:lnTo>
                  <a:lnTo>
                    <a:pt x="25" y="69"/>
                  </a:lnTo>
                  <a:lnTo>
                    <a:pt x="31" y="69"/>
                  </a:lnTo>
                  <a:lnTo>
                    <a:pt x="36" y="66"/>
                  </a:lnTo>
                  <a:lnTo>
                    <a:pt x="44" y="57"/>
                  </a:lnTo>
                  <a:lnTo>
                    <a:pt x="55" y="46"/>
                  </a:lnTo>
                  <a:lnTo>
                    <a:pt x="66" y="32"/>
                  </a:lnTo>
                  <a:lnTo>
                    <a:pt x="77" y="20"/>
                  </a:lnTo>
                  <a:lnTo>
                    <a:pt x="84" y="9"/>
                  </a:lnTo>
                  <a:lnTo>
                    <a:pt x="88" y="2"/>
                  </a:lnTo>
                  <a:lnTo>
                    <a:pt x="84" y="0"/>
                  </a:lnTo>
                  <a:close/>
                </a:path>
              </a:pathLst>
            </a:custGeom>
            <a:solidFill>
              <a:srgbClr val="FFFFFF"/>
            </a:solidFill>
            <a:ln w="9525">
              <a:solidFill>
                <a:srgbClr val="3333CC"/>
              </a:solidFill>
              <a:round/>
              <a:headEnd/>
              <a:tailEnd/>
            </a:ln>
          </p:spPr>
          <p:txBody>
            <a:bodyPr/>
            <a:lstStyle/>
            <a:p>
              <a:endParaRPr lang="de-CH"/>
            </a:p>
          </p:txBody>
        </p:sp>
        <p:sp>
          <p:nvSpPr>
            <p:cNvPr id="84133" name="Freeform 170"/>
            <p:cNvSpPr>
              <a:spLocks/>
            </p:cNvSpPr>
            <p:nvPr/>
          </p:nvSpPr>
          <p:spPr bwMode="auto">
            <a:xfrm flipH="1">
              <a:off x="5618" y="3671"/>
              <a:ext cx="32" cy="7"/>
            </a:xfrm>
            <a:custGeom>
              <a:avLst/>
              <a:gdLst>
                <a:gd name="T0" fmla="*/ 1 w 58"/>
                <a:gd name="T1" fmla="*/ 0 h 21"/>
                <a:gd name="T2" fmla="*/ 1 w 58"/>
                <a:gd name="T3" fmla="*/ 0 h 21"/>
                <a:gd name="T4" fmla="*/ 1 w 58"/>
                <a:gd name="T5" fmla="*/ 0 h 21"/>
                <a:gd name="T6" fmla="*/ 1 w 58"/>
                <a:gd name="T7" fmla="*/ 0 h 21"/>
                <a:gd name="T8" fmla="*/ 1 w 58"/>
                <a:gd name="T9" fmla="*/ 0 h 21"/>
                <a:gd name="T10" fmla="*/ 1 w 58"/>
                <a:gd name="T11" fmla="*/ 0 h 21"/>
                <a:gd name="T12" fmla="*/ 1 w 58"/>
                <a:gd name="T13" fmla="*/ 0 h 21"/>
                <a:gd name="T14" fmla="*/ 0 w 58"/>
                <a:gd name="T15" fmla="*/ 0 h 21"/>
                <a:gd name="T16" fmla="*/ 0 w 58"/>
                <a:gd name="T17" fmla="*/ 0 h 21"/>
                <a:gd name="T18" fmla="*/ 1 w 58"/>
                <a:gd name="T19" fmla="*/ 0 h 21"/>
                <a:gd name="T20" fmla="*/ 1 w 58"/>
                <a:gd name="T21" fmla="*/ 0 h 21"/>
                <a:gd name="T22" fmla="*/ 1 w 58"/>
                <a:gd name="T23" fmla="*/ 0 h 21"/>
                <a:gd name="T24" fmla="*/ 1 w 58"/>
                <a:gd name="T25" fmla="*/ 0 h 21"/>
                <a:gd name="T26" fmla="*/ 1 w 58"/>
                <a:gd name="T27" fmla="*/ 0 h 21"/>
                <a:gd name="T28" fmla="*/ 1 w 58"/>
                <a:gd name="T29" fmla="*/ 0 h 21"/>
                <a:gd name="T30" fmla="*/ 1 w 58"/>
                <a:gd name="T31" fmla="*/ 0 h 21"/>
                <a:gd name="T32" fmla="*/ 1 w 58"/>
                <a:gd name="T33" fmla="*/ 0 h 21"/>
                <a:gd name="T34" fmla="*/ 1 w 58"/>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21"/>
                <a:gd name="T56" fmla="*/ 58 w 58"/>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21">
                  <a:moveTo>
                    <a:pt x="39" y="0"/>
                  </a:moveTo>
                  <a:lnTo>
                    <a:pt x="38" y="2"/>
                  </a:lnTo>
                  <a:lnTo>
                    <a:pt x="33" y="3"/>
                  </a:lnTo>
                  <a:lnTo>
                    <a:pt x="26" y="6"/>
                  </a:lnTo>
                  <a:lnTo>
                    <a:pt x="18" y="9"/>
                  </a:lnTo>
                  <a:lnTo>
                    <a:pt x="10" y="12"/>
                  </a:lnTo>
                  <a:lnTo>
                    <a:pt x="5" y="15"/>
                  </a:lnTo>
                  <a:lnTo>
                    <a:pt x="0" y="18"/>
                  </a:lnTo>
                  <a:lnTo>
                    <a:pt x="0" y="20"/>
                  </a:lnTo>
                  <a:lnTo>
                    <a:pt x="4" y="21"/>
                  </a:lnTo>
                  <a:lnTo>
                    <a:pt x="12" y="20"/>
                  </a:lnTo>
                  <a:lnTo>
                    <a:pt x="21" y="18"/>
                  </a:lnTo>
                  <a:lnTo>
                    <a:pt x="32" y="15"/>
                  </a:lnTo>
                  <a:lnTo>
                    <a:pt x="42" y="11"/>
                  </a:lnTo>
                  <a:lnTo>
                    <a:pt x="49" y="8"/>
                  </a:lnTo>
                  <a:lnTo>
                    <a:pt x="56" y="6"/>
                  </a:lnTo>
                  <a:lnTo>
                    <a:pt x="58" y="5"/>
                  </a:lnTo>
                  <a:lnTo>
                    <a:pt x="39" y="0"/>
                  </a:lnTo>
                  <a:close/>
                </a:path>
              </a:pathLst>
            </a:custGeom>
            <a:solidFill>
              <a:srgbClr val="FFFFFF"/>
            </a:solidFill>
            <a:ln w="9525">
              <a:solidFill>
                <a:srgbClr val="3333CC"/>
              </a:solidFill>
              <a:round/>
              <a:headEnd/>
              <a:tailEnd/>
            </a:ln>
          </p:spPr>
          <p:txBody>
            <a:bodyPr/>
            <a:lstStyle/>
            <a:p>
              <a:endParaRPr lang="de-CH"/>
            </a:p>
          </p:txBody>
        </p:sp>
        <p:sp>
          <p:nvSpPr>
            <p:cNvPr id="84134" name="Freeform 171"/>
            <p:cNvSpPr>
              <a:spLocks/>
            </p:cNvSpPr>
            <p:nvPr/>
          </p:nvSpPr>
          <p:spPr bwMode="auto">
            <a:xfrm flipH="1">
              <a:off x="5499" y="3685"/>
              <a:ext cx="18" cy="11"/>
            </a:xfrm>
            <a:custGeom>
              <a:avLst/>
              <a:gdLst>
                <a:gd name="T0" fmla="*/ 0 w 31"/>
                <a:gd name="T1" fmla="*/ 0 h 36"/>
                <a:gd name="T2" fmla="*/ 1 w 31"/>
                <a:gd name="T3" fmla="*/ 0 h 36"/>
                <a:gd name="T4" fmla="*/ 1 w 31"/>
                <a:gd name="T5" fmla="*/ 0 h 36"/>
                <a:gd name="T6" fmla="*/ 1 w 31"/>
                <a:gd name="T7" fmla="*/ 0 h 36"/>
                <a:gd name="T8" fmla="*/ 1 w 31"/>
                <a:gd name="T9" fmla="*/ 0 h 36"/>
                <a:gd name="T10" fmla="*/ 1 w 31"/>
                <a:gd name="T11" fmla="*/ 0 h 36"/>
                <a:gd name="T12" fmla="*/ 1 w 31"/>
                <a:gd name="T13" fmla="*/ 0 h 36"/>
                <a:gd name="T14" fmla="*/ 1 w 31"/>
                <a:gd name="T15" fmla="*/ 0 h 36"/>
                <a:gd name="T16" fmla="*/ 1 w 31"/>
                <a:gd name="T17" fmla="*/ 0 h 36"/>
                <a:gd name="T18" fmla="*/ 1 w 31"/>
                <a:gd name="T19" fmla="*/ 0 h 36"/>
                <a:gd name="T20" fmla="*/ 1 w 31"/>
                <a:gd name="T21" fmla="*/ 0 h 36"/>
                <a:gd name="T22" fmla="*/ 1 w 31"/>
                <a:gd name="T23" fmla="*/ 0 h 36"/>
                <a:gd name="T24" fmla="*/ 1 w 31"/>
                <a:gd name="T25" fmla="*/ 0 h 36"/>
                <a:gd name="T26" fmla="*/ 0 w 31"/>
                <a:gd name="T27" fmla="*/ 0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
                <a:gd name="T43" fmla="*/ 0 h 36"/>
                <a:gd name="T44" fmla="*/ 31 w 31"/>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 h="36">
                  <a:moveTo>
                    <a:pt x="0" y="5"/>
                  </a:moveTo>
                  <a:lnTo>
                    <a:pt x="1" y="8"/>
                  </a:lnTo>
                  <a:lnTo>
                    <a:pt x="6" y="15"/>
                  </a:lnTo>
                  <a:lnTo>
                    <a:pt x="13" y="22"/>
                  </a:lnTo>
                  <a:lnTo>
                    <a:pt x="19" y="31"/>
                  </a:lnTo>
                  <a:lnTo>
                    <a:pt x="25" y="35"/>
                  </a:lnTo>
                  <a:lnTo>
                    <a:pt x="29" y="36"/>
                  </a:lnTo>
                  <a:lnTo>
                    <a:pt x="30" y="35"/>
                  </a:lnTo>
                  <a:lnTo>
                    <a:pt x="31" y="34"/>
                  </a:lnTo>
                  <a:lnTo>
                    <a:pt x="16" y="3"/>
                  </a:lnTo>
                  <a:lnTo>
                    <a:pt x="14" y="2"/>
                  </a:lnTo>
                  <a:lnTo>
                    <a:pt x="9" y="0"/>
                  </a:lnTo>
                  <a:lnTo>
                    <a:pt x="3" y="0"/>
                  </a:lnTo>
                  <a:lnTo>
                    <a:pt x="0" y="5"/>
                  </a:lnTo>
                  <a:close/>
                </a:path>
              </a:pathLst>
            </a:custGeom>
            <a:solidFill>
              <a:srgbClr val="FFFFFF"/>
            </a:solidFill>
            <a:ln w="9525">
              <a:solidFill>
                <a:srgbClr val="3333CC"/>
              </a:solidFill>
              <a:round/>
              <a:headEnd/>
              <a:tailEnd/>
            </a:ln>
          </p:spPr>
          <p:txBody>
            <a:bodyPr/>
            <a:lstStyle/>
            <a:p>
              <a:endParaRPr lang="de-CH"/>
            </a:p>
          </p:txBody>
        </p:sp>
        <p:sp>
          <p:nvSpPr>
            <p:cNvPr id="84135" name="Freeform 172"/>
            <p:cNvSpPr>
              <a:spLocks/>
            </p:cNvSpPr>
            <p:nvPr/>
          </p:nvSpPr>
          <p:spPr bwMode="auto">
            <a:xfrm flipH="1">
              <a:off x="5483" y="3127"/>
              <a:ext cx="117" cy="73"/>
            </a:xfrm>
            <a:custGeom>
              <a:avLst/>
              <a:gdLst>
                <a:gd name="T0" fmla="*/ 1 w 209"/>
                <a:gd name="T1" fmla="*/ 0 h 214"/>
                <a:gd name="T2" fmla="*/ 1 w 209"/>
                <a:gd name="T3" fmla="*/ 0 h 214"/>
                <a:gd name="T4" fmla="*/ 1 w 209"/>
                <a:gd name="T5" fmla="*/ 0 h 214"/>
                <a:gd name="T6" fmla="*/ 1 w 209"/>
                <a:gd name="T7" fmla="*/ 0 h 214"/>
                <a:gd name="T8" fmla="*/ 1 w 209"/>
                <a:gd name="T9" fmla="*/ 0 h 214"/>
                <a:gd name="T10" fmla="*/ 1 w 209"/>
                <a:gd name="T11" fmla="*/ 0 h 214"/>
                <a:gd name="T12" fmla="*/ 1 w 209"/>
                <a:gd name="T13" fmla="*/ 0 h 214"/>
                <a:gd name="T14" fmla="*/ 1 w 209"/>
                <a:gd name="T15" fmla="*/ 0 h 214"/>
                <a:gd name="T16" fmla="*/ 1 w 209"/>
                <a:gd name="T17" fmla="*/ 0 h 214"/>
                <a:gd name="T18" fmla="*/ 1 w 209"/>
                <a:gd name="T19" fmla="*/ 0 h 214"/>
                <a:gd name="T20" fmla="*/ 1 w 209"/>
                <a:gd name="T21" fmla="*/ 0 h 214"/>
                <a:gd name="T22" fmla="*/ 1 w 209"/>
                <a:gd name="T23" fmla="*/ 0 h 214"/>
                <a:gd name="T24" fmla="*/ 1 w 209"/>
                <a:gd name="T25" fmla="*/ 0 h 214"/>
                <a:gd name="T26" fmla="*/ 1 w 209"/>
                <a:gd name="T27" fmla="*/ 0 h 214"/>
                <a:gd name="T28" fmla="*/ 1 w 209"/>
                <a:gd name="T29" fmla="*/ 0 h 214"/>
                <a:gd name="T30" fmla="*/ 1 w 209"/>
                <a:gd name="T31" fmla="*/ 0 h 214"/>
                <a:gd name="T32" fmla="*/ 1 w 209"/>
                <a:gd name="T33" fmla="*/ 0 h 214"/>
                <a:gd name="T34" fmla="*/ 1 w 209"/>
                <a:gd name="T35" fmla="*/ 0 h 214"/>
                <a:gd name="T36" fmla="*/ 1 w 209"/>
                <a:gd name="T37" fmla="*/ 0 h 214"/>
                <a:gd name="T38" fmla="*/ 1 w 209"/>
                <a:gd name="T39" fmla="*/ 0 h 214"/>
                <a:gd name="T40" fmla="*/ 1 w 209"/>
                <a:gd name="T41" fmla="*/ 0 h 214"/>
                <a:gd name="T42" fmla="*/ 1 w 209"/>
                <a:gd name="T43" fmla="*/ 0 h 214"/>
                <a:gd name="T44" fmla="*/ 1 w 209"/>
                <a:gd name="T45" fmla="*/ 0 h 214"/>
                <a:gd name="T46" fmla="*/ 1 w 209"/>
                <a:gd name="T47" fmla="*/ 0 h 214"/>
                <a:gd name="T48" fmla="*/ 1 w 209"/>
                <a:gd name="T49" fmla="*/ 0 h 214"/>
                <a:gd name="T50" fmla="*/ 1 w 209"/>
                <a:gd name="T51" fmla="*/ 0 h 214"/>
                <a:gd name="T52" fmla="*/ 1 w 209"/>
                <a:gd name="T53" fmla="*/ 0 h 214"/>
                <a:gd name="T54" fmla="*/ 1 w 209"/>
                <a:gd name="T55" fmla="*/ 0 h 214"/>
                <a:gd name="T56" fmla="*/ 1 w 209"/>
                <a:gd name="T57" fmla="*/ 0 h 214"/>
                <a:gd name="T58" fmla="*/ 1 w 209"/>
                <a:gd name="T59" fmla="*/ 0 h 214"/>
                <a:gd name="T60" fmla="*/ 1 w 209"/>
                <a:gd name="T61" fmla="*/ 0 h 214"/>
                <a:gd name="T62" fmla="*/ 1 w 209"/>
                <a:gd name="T63" fmla="*/ 0 h 214"/>
                <a:gd name="T64" fmla="*/ 1 w 209"/>
                <a:gd name="T65" fmla="*/ 0 h 214"/>
                <a:gd name="T66" fmla="*/ 1 w 209"/>
                <a:gd name="T67" fmla="*/ 0 h 214"/>
                <a:gd name="T68" fmla="*/ 1 w 209"/>
                <a:gd name="T69" fmla="*/ 0 h 214"/>
                <a:gd name="T70" fmla="*/ 1 w 209"/>
                <a:gd name="T71" fmla="*/ 0 h 214"/>
                <a:gd name="T72" fmla="*/ 1 w 209"/>
                <a:gd name="T73" fmla="*/ 0 h 214"/>
                <a:gd name="T74" fmla="*/ 1 w 209"/>
                <a:gd name="T75" fmla="*/ 0 h 214"/>
                <a:gd name="T76" fmla="*/ 1 w 209"/>
                <a:gd name="T77" fmla="*/ 0 h 214"/>
                <a:gd name="T78" fmla="*/ 1 w 209"/>
                <a:gd name="T79" fmla="*/ 0 h 214"/>
                <a:gd name="T80" fmla="*/ 1 w 209"/>
                <a:gd name="T81" fmla="*/ 0 h 214"/>
                <a:gd name="T82" fmla="*/ 1 w 209"/>
                <a:gd name="T83" fmla="*/ 0 h 214"/>
                <a:gd name="T84" fmla="*/ 1 w 209"/>
                <a:gd name="T85" fmla="*/ 0 h 214"/>
                <a:gd name="T86" fmla="*/ 1 w 209"/>
                <a:gd name="T87" fmla="*/ 0 h 214"/>
                <a:gd name="T88" fmla="*/ 1 w 209"/>
                <a:gd name="T89" fmla="*/ 0 h 214"/>
                <a:gd name="T90" fmla="*/ 1 w 209"/>
                <a:gd name="T91" fmla="*/ 0 h 214"/>
                <a:gd name="T92" fmla="*/ 1 w 209"/>
                <a:gd name="T93" fmla="*/ 0 h 214"/>
                <a:gd name="T94" fmla="*/ 1 w 209"/>
                <a:gd name="T95" fmla="*/ 0 h 214"/>
                <a:gd name="T96" fmla="*/ 1 w 209"/>
                <a:gd name="T97" fmla="*/ 0 h 214"/>
                <a:gd name="T98" fmla="*/ 1 w 209"/>
                <a:gd name="T99" fmla="*/ 0 h 214"/>
                <a:gd name="T100" fmla="*/ 1 w 209"/>
                <a:gd name="T101" fmla="*/ 0 h 214"/>
                <a:gd name="T102" fmla="*/ 1 w 209"/>
                <a:gd name="T103" fmla="*/ 0 h 214"/>
                <a:gd name="T104" fmla="*/ 1 w 209"/>
                <a:gd name="T105" fmla="*/ 0 h 214"/>
                <a:gd name="T106" fmla="*/ 1 w 209"/>
                <a:gd name="T107" fmla="*/ 0 h 214"/>
                <a:gd name="T108" fmla="*/ 1 w 209"/>
                <a:gd name="T109" fmla="*/ 0 h 214"/>
                <a:gd name="T110" fmla="*/ 1 w 209"/>
                <a:gd name="T111" fmla="*/ 0 h 214"/>
                <a:gd name="T112" fmla="*/ 1 w 209"/>
                <a:gd name="T113" fmla="*/ 0 h 214"/>
                <a:gd name="T114" fmla="*/ 1 w 209"/>
                <a:gd name="T115" fmla="*/ 0 h 214"/>
                <a:gd name="T116" fmla="*/ 1 w 209"/>
                <a:gd name="T117" fmla="*/ 0 h 214"/>
                <a:gd name="T118" fmla="*/ 1 w 209"/>
                <a:gd name="T119" fmla="*/ 0 h 2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9"/>
                <a:gd name="T181" fmla="*/ 0 h 214"/>
                <a:gd name="T182" fmla="*/ 209 w 209"/>
                <a:gd name="T183" fmla="*/ 214 h 2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9" h="214">
                  <a:moveTo>
                    <a:pt x="174" y="51"/>
                  </a:moveTo>
                  <a:lnTo>
                    <a:pt x="179" y="59"/>
                  </a:lnTo>
                  <a:lnTo>
                    <a:pt x="184" y="68"/>
                  </a:lnTo>
                  <a:lnTo>
                    <a:pt x="192" y="79"/>
                  </a:lnTo>
                  <a:lnTo>
                    <a:pt x="200" y="90"/>
                  </a:lnTo>
                  <a:lnTo>
                    <a:pt x="207" y="98"/>
                  </a:lnTo>
                  <a:lnTo>
                    <a:pt x="203" y="89"/>
                  </a:lnTo>
                  <a:lnTo>
                    <a:pt x="194" y="75"/>
                  </a:lnTo>
                  <a:lnTo>
                    <a:pt x="186" y="60"/>
                  </a:lnTo>
                  <a:lnTo>
                    <a:pt x="181" y="48"/>
                  </a:lnTo>
                  <a:lnTo>
                    <a:pt x="175" y="31"/>
                  </a:lnTo>
                  <a:lnTo>
                    <a:pt x="170" y="16"/>
                  </a:lnTo>
                  <a:lnTo>
                    <a:pt x="168" y="6"/>
                  </a:lnTo>
                  <a:lnTo>
                    <a:pt x="166" y="1"/>
                  </a:lnTo>
                  <a:lnTo>
                    <a:pt x="163" y="2"/>
                  </a:lnTo>
                  <a:lnTo>
                    <a:pt x="159" y="6"/>
                  </a:lnTo>
                  <a:lnTo>
                    <a:pt x="155" y="9"/>
                  </a:lnTo>
                  <a:lnTo>
                    <a:pt x="153" y="12"/>
                  </a:lnTo>
                  <a:lnTo>
                    <a:pt x="149" y="14"/>
                  </a:lnTo>
                  <a:lnTo>
                    <a:pt x="144" y="17"/>
                  </a:lnTo>
                  <a:lnTo>
                    <a:pt x="137" y="19"/>
                  </a:lnTo>
                  <a:lnTo>
                    <a:pt x="130" y="21"/>
                  </a:lnTo>
                  <a:lnTo>
                    <a:pt x="122" y="22"/>
                  </a:lnTo>
                  <a:lnTo>
                    <a:pt x="112" y="22"/>
                  </a:lnTo>
                  <a:lnTo>
                    <a:pt x="101" y="20"/>
                  </a:lnTo>
                  <a:lnTo>
                    <a:pt x="92" y="18"/>
                  </a:lnTo>
                  <a:lnTo>
                    <a:pt x="83" y="15"/>
                  </a:lnTo>
                  <a:lnTo>
                    <a:pt x="76" y="12"/>
                  </a:lnTo>
                  <a:lnTo>
                    <a:pt x="68" y="9"/>
                  </a:lnTo>
                  <a:lnTo>
                    <a:pt x="62" y="6"/>
                  </a:lnTo>
                  <a:lnTo>
                    <a:pt x="57" y="2"/>
                  </a:lnTo>
                  <a:lnTo>
                    <a:pt x="54" y="1"/>
                  </a:lnTo>
                  <a:lnTo>
                    <a:pt x="53" y="0"/>
                  </a:lnTo>
                  <a:lnTo>
                    <a:pt x="49" y="6"/>
                  </a:lnTo>
                  <a:lnTo>
                    <a:pt x="42" y="19"/>
                  </a:lnTo>
                  <a:lnTo>
                    <a:pt x="33" y="37"/>
                  </a:lnTo>
                  <a:lnTo>
                    <a:pt x="27" y="53"/>
                  </a:lnTo>
                  <a:lnTo>
                    <a:pt x="24" y="69"/>
                  </a:lnTo>
                  <a:lnTo>
                    <a:pt x="23" y="88"/>
                  </a:lnTo>
                  <a:lnTo>
                    <a:pt x="22" y="108"/>
                  </a:lnTo>
                  <a:lnTo>
                    <a:pt x="21" y="124"/>
                  </a:lnTo>
                  <a:lnTo>
                    <a:pt x="18" y="135"/>
                  </a:lnTo>
                  <a:lnTo>
                    <a:pt x="16" y="144"/>
                  </a:lnTo>
                  <a:lnTo>
                    <a:pt x="13" y="150"/>
                  </a:lnTo>
                  <a:lnTo>
                    <a:pt x="10" y="153"/>
                  </a:lnTo>
                  <a:lnTo>
                    <a:pt x="5" y="154"/>
                  </a:lnTo>
                  <a:lnTo>
                    <a:pt x="0" y="155"/>
                  </a:lnTo>
                  <a:lnTo>
                    <a:pt x="2" y="158"/>
                  </a:lnTo>
                  <a:lnTo>
                    <a:pt x="14" y="164"/>
                  </a:lnTo>
                  <a:lnTo>
                    <a:pt x="32" y="170"/>
                  </a:lnTo>
                  <a:lnTo>
                    <a:pt x="42" y="171"/>
                  </a:lnTo>
                  <a:lnTo>
                    <a:pt x="46" y="167"/>
                  </a:lnTo>
                  <a:lnTo>
                    <a:pt x="44" y="156"/>
                  </a:lnTo>
                  <a:lnTo>
                    <a:pt x="42" y="131"/>
                  </a:lnTo>
                  <a:lnTo>
                    <a:pt x="44" y="95"/>
                  </a:lnTo>
                  <a:lnTo>
                    <a:pt x="48" y="60"/>
                  </a:lnTo>
                  <a:lnTo>
                    <a:pt x="51" y="43"/>
                  </a:lnTo>
                  <a:lnTo>
                    <a:pt x="54" y="41"/>
                  </a:lnTo>
                  <a:lnTo>
                    <a:pt x="58" y="40"/>
                  </a:lnTo>
                  <a:lnTo>
                    <a:pt x="62" y="43"/>
                  </a:lnTo>
                  <a:lnTo>
                    <a:pt x="66" y="51"/>
                  </a:lnTo>
                  <a:lnTo>
                    <a:pt x="68" y="74"/>
                  </a:lnTo>
                  <a:lnTo>
                    <a:pt x="70" y="111"/>
                  </a:lnTo>
                  <a:lnTo>
                    <a:pt x="70" y="148"/>
                  </a:lnTo>
                  <a:lnTo>
                    <a:pt x="68" y="167"/>
                  </a:lnTo>
                  <a:lnTo>
                    <a:pt x="66" y="174"/>
                  </a:lnTo>
                  <a:lnTo>
                    <a:pt x="65" y="183"/>
                  </a:lnTo>
                  <a:lnTo>
                    <a:pt x="67" y="190"/>
                  </a:lnTo>
                  <a:lnTo>
                    <a:pt x="77" y="193"/>
                  </a:lnTo>
                  <a:lnTo>
                    <a:pt x="85" y="193"/>
                  </a:lnTo>
                  <a:lnTo>
                    <a:pt x="92" y="193"/>
                  </a:lnTo>
                  <a:lnTo>
                    <a:pt x="98" y="194"/>
                  </a:lnTo>
                  <a:lnTo>
                    <a:pt x="105" y="194"/>
                  </a:lnTo>
                  <a:lnTo>
                    <a:pt x="109" y="195"/>
                  </a:lnTo>
                  <a:lnTo>
                    <a:pt x="112" y="197"/>
                  </a:lnTo>
                  <a:lnTo>
                    <a:pt x="114" y="199"/>
                  </a:lnTo>
                  <a:lnTo>
                    <a:pt x="112" y="201"/>
                  </a:lnTo>
                  <a:lnTo>
                    <a:pt x="107" y="207"/>
                  </a:lnTo>
                  <a:lnTo>
                    <a:pt x="104" y="212"/>
                  </a:lnTo>
                  <a:lnTo>
                    <a:pt x="105" y="214"/>
                  </a:lnTo>
                  <a:lnTo>
                    <a:pt x="116" y="213"/>
                  </a:lnTo>
                  <a:lnTo>
                    <a:pt x="130" y="208"/>
                  </a:lnTo>
                  <a:lnTo>
                    <a:pt x="137" y="198"/>
                  </a:lnTo>
                  <a:lnTo>
                    <a:pt x="139" y="187"/>
                  </a:lnTo>
                  <a:lnTo>
                    <a:pt x="132" y="171"/>
                  </a:lnTo>
                  <a:lnTo>
                    <a:pt x="125" y="147"/>
                  </a:lnTo>
                  <a:lnTo>
                    <a:pt x="119" y="110"/>
                  </a:lnTo>
                  <a:lnTo>
                    <a:pt x="112" y="71"/>
                  </a:lnTo>
                  <a:lnTo>
                    <a:pt x="109" y="39"/>
                  </a:lnTo>
                  <a:lnTo>
                    <a:pt x="112" y="37"/>
                  </a:lnTo>
                  <a:lnTo>
                    <a:pt x="117" y="35"/>
                  </a:lnTo>
                  <a:lnTo>
                    <a:pt x="121" y="34"/>
                  </a:lnTo>
                  <a:lnTo>
                    <a:pt x="122" y="34"/>
                  </a:lnTo>
                  <a:lnTo>
                    <a:pt x="125" y="38"/>
                  </a:lnTo>
                  <a:lnTo>
                    <a:pt x="130" y="49"/>
                  </a:lnTo>
                  <a:lnTo>
                    <a:pt x="137" y="61"/>
                  </a:lnTo>
                  <a:lnTo>
                    <a:pt x="144" y="73"/>
                  </a:lnTo>
                  <a:lnTo>
                    <a:pt x="149" y="81"/>
                  </a:lnTo>
                  <a:lnTo>
                    <a:pt x="153" y="84"/>
                  </a:lnTo>
                  <a:lnTo>
                    <a:pt x="155" y="80"/>
                  </a:lnTo>
                  <a:lnTo>
                    <a:pt x="155" y="71"/>
                  </a:lnTo>
                  <a:lnTo>
                    <a:pt x="154" y="59"/>
                  </a:lnTo>
                  <a:lnTo>
                    <a:pt x="153" y="50"/>
                  </a:lnTo>
                  <a:lnTo>
                    <a:pt x="153" y="43"/>
                  </a:lnTo>
                  <a:lnTo>
                    <a:pt x="155" y="39"/>
                  </a:lnTo>
                  <a:lnTo>
                    <a:pt x="158" y="50"/>
                  </a:lnTo>
                  <a:lnTo>
                    <a:pt x="165" y="74"/>
                  </a:lnTo>
                  <a:lnTo>
                    <a:pt x="171" y="104"/>
                  </a:lnTo>
                  <a:lnTo>
                    <a:pt x="174" y="131"/>
                  </a:lnTo>
                  <a:lnTo>
                    <a:pt x="173" y="152"/>
                  </a:lnTo>
                  <a:lnTo>
                    <a:pt x="173" y="170"/>
                  </a:lnTo>
                  <a:lnTo>
                    <a:pt x="173" y="184"/>
                  </a:lnTo>
                  <a:lnTo>
                    <a:pt x="174" y="192"/>
                  </a:lnTo>
                  <a:lnTo>
                    <a:pt x="180" y="191"/>
                  </a:lnTo>
                  <a:lnTo>
                    <a:pt x="192" y="179"/>
                  </a:lnTo>
                  <a:lnTo>
                    <a:pt x="204" y="165"/>
                  </a:lnTo>
                  <a:lnTo>
                    <a:pt x="209" y="158"/>
                  </a:lnTo>
                  <a:lnTo>
                    <a:pt x="207" y="148"/>
                  </a:lnTo>
                  <a:lnTo>
                    <a:pt x="199" y="121"/>
                  </a:lnTo>
                  <a:lnTo>
                    <a:pt x="188" y="86"/>
                  </a:lnTo>
                  <a:lnTo>
                    <a:pt x="174" y="51"/>
                  </a:lnTo>
                  <a:close/>
                </a:path>
              </a:pathLst>
            </a:custGeom>
            <a:solidFill>
              <a:srgbClr val="FFFFFF"/>
            </a:solidFill>
            <a:ln w="9525">
              <a:solidFill>
                <a:srgbClr val="3333CC"/>
              </a:solidFill>
              <a:round/>
              <a:headEnd/>
              <a:tailEnd/>
            </a:ln>
          </p:spPr>
          <p:txBody>
            <a:bodyPr/>
            <a:lstStyle/>
            <a:p>
              <a:endParaRPr lang="de-CH"/>
            </a:p>
          </p:txBody>
        </p:sp>
        <p:sp>
          <p:nvSpPr>
            <p:cNvPr id="84136" name="Freeform 173"/>
            <p:cNvSpPr>
              <a:spLocks/>
            </p:cNvSpPr>
            <p:nvPr/>
          </p:nvSpPr>
          <p:spPr bwMode="auto">
            <a:xfrm flipH="1">
              <a:off x="5504" y="3141"/>
              <a:ext cx="2" cy="1"/>
            </a:xfrm>
            <a:custGeom>
              <a:avLst/>
              <a:gdLst>
                <a:gd name="T0" fmla="*/ 2 w 2"/>
                <a:gd name="T1" fmla="*/ 0 h 4"/>
                <a:gd name="T2" fmla="*/ 2 w 2"/>
                <a:gd name="T3" fmla="*/ 0 h 4"/>
                <a:gd name="T4" fmla="*/ 1 w 2"/>
                <a:gd name="T5" fmla="*/ 0 h 4"/>
                <a:gd name="T6" fmla="*/ 1 w 2"/>
                <a:gd name="T7" fmla="*/ 0 h 4"/>
                <a:gd name="T8" fmla="*/ 0 w 2"/>
                <a:gd name="T9" fmla="*/ 0 h 4"/>
                <a:gd name="T10" fmla="*/ 1 w 2"/>
                <a:gd name="T11" fmla="*/ 0 h 4"/>
                <a:gd name="T12" fmla="*/ 1 w 2"/>
                <a:gd name="T13" fmla="*/ 0 h 4"/>
                <a:gd name="T14" fmla="*/ 1 w 2"/>
                <a:gd name="T15" fmla="*/ 0 h 4"/>
                <a:gd name="T16" fmla="*/ 1 w 2"/>
                <a:gd name="T17" fmla="*/ 0 h 4"/>
                <a:gd name="T18" fmla="*/ 1 w 2"/>
                <a:gd name="T19" fmla="*/ 0 h 4"/>
                <a:gd name="T20" fmla="*/ 1 w 2"/>
                <a:gd name="T21" fmla="*/ 0 h 4"/>
                <a:gd name="T22" fmla="*/ 1 w 2"/>
                <a:gd name="T23" fmla="*/ 0 h 4"/>
                <a:gd name="T24" fmla="*/ 2 w 2"/>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
                <a:gd name="T40" fmla="*/ 0 h 4"/>
                <a:gd name="T41" fmla="*/ 2 w 2"/>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 h="4">
                  <a:moveTo>
                    <a:pt x="2" y="4"/>
                  </a:moveTo>
                  <a:lnTo>
                    <a:pt x="2" y="3"/>
                  </a:lnTo>
                  <a:lnTo>
                    <a:pt x="1" y="2"/>
                  </a:lnTo>
                  <a:lnTo>
                    <a:pt x="1" y="1"/>
                  </a:lnTo>
                  <a:lnTo>
                    <a:pt x="0" y="0"/>
                  </a:lnTo>
                  <a:lnTo>
                    <a:pt x="1" y="0"/>
                  </a:lnTo>
                  <a:lnTo>
                    <a:pt x="1" y="1"/>
                  </a:lnTo>
                  <a:lnTo>
                    <a:pt x="1" y="2"/>
                  </a:lnTo>
                  <a:lnTo>
                    <a:pt x="2" y="4"/>
                  </a:lnTo>
                  <a:close/>
                </a:path>
              </a:pathLst>
            </a:custGeom>
            <a:solidFill>
              <a:srgbClr val="FFFFFF"/>
            </a:solidFill>
            <a:ln w="9525">
              <a:solidFill>
                <a:srgbClr val="3333CC"/>
              </a:solidFill>
              <a:round/>
              <a:headEnd/>
              <a:tailEnd/>
            </a:ln>
          </p:spPr>
          <p:txBody>
            <a:bodyPr/>
            <a:lstStyle/>
            <a:p>
              <a:endParaRPr lang="de-CH"/>
            </a:p>
          </p:txBody>
        </p:sp>
        <p:sp>
          <p:nvSpPr>
            <p:cNvPr id="84137" name="Freeform 174"/>
            <p:cNvSpPr>
              <a:spLocks/>
            </p:cNvSpPr>
            <p:nvPr/>
          </p:nvSpPr>
          <p:spPr bwMode="auto">
            <a:xfrm flipH="1">
              <a:off x="5049" y="3274"/>
              <a:ext cx="79" cy="28"/>
            </a:xfrm>
            <a:custGeom>
              <a:avLst/>
              <a:gdLst>
                <a:gd name="T0" fmla="*/ 1 w 144"/>
                <a:gd name="T1" fmla="*/ 0 h 81"/>
                <a:gd name="T2" fmla="*/ 1 w 144"/>
                <a:gd name="T3" fmla="*/ 0 h 81"/>
                <a:gd name="T4" fmla="*/ 1 w 144"/>
                <a:gd name="T5" fmla="*/ 0 h 81"/>
                <a:gd name="T6" fmla="*/ 1 w 144"/>
                <a:gd name="T7" fmla="*/ 0 h 81"/>
                <a:gd name="T8" fmla="*/ 1 w 144"/>
                <a:gd name="T9" fmla="*/ 0 h 81"/>
                <a:gd name="T10" fmla="*/ 1 w 144"/>
                <a:gd name="T11" fmla="*/ 0 h 81"/>
                <a:gd name="T12" fmla="*/ 1 w 144"/>
                <a:gd name="T13" fmla="*/ 0 h 81"/>
                <a:gd name="T14" fmla="*/ 1 w 144"/>
                <a:gd name="T15" fmla="*/ 0 h 81"/>
                <a:gd name="T16" fmla="*/ 1 w 144"/>
                <a:gd name="T17" fmla="*/ 0 h 81"/>
                <a:gd name="T18" fmla="*/ 1 w 144"/>
                <a:gd name="T19" fmla="*/ 0 h 81"/>
                <a:gd name="T20" fmla="*/ 1 w 144"/>
                <a:gd name="T21" fmla="*/ 0 h 81"/>
                <a:gd name="T22" fmla="*/ 1 w 144"/>
                <a:gd name="T23" fmla="*/ 0 h 81"/>
                <a:gd name="T24" fmla="*/ 1 w 144"/>
                <a:gd name="T25" fmla="*/ 0 h 81"/>
                <a:gd name="T26" fmla="*/ 1 w 144"/>
                <a:gd name="T27" fmla="*/ 0 h 81"/>
                <a:gd name="T28" fmla="*/ 1 w 144"/>
                <a:gd name="T29" fmla="*/ 0 h 81"/>
                <a:gd name="T30" fmla="*/ 1 w 144"/>
                <a:gd name="T31" fmla="*/ 0 h 81"/>
                <a:gd name="T32" fmla="*/ 1 w 144"/>
                <a:gd name="T33" fmla="*/ 0 h 81"/>
                <a:gd name="T34" fmla="*/ 1 w 144"/>
                <a:gd name="T35" fmla="*/ 0 h 81"/>
                <a:gd name="T36" fmla="*/ 0 w 144"/>
                <a:gd name="T37" fmla="*/ 0 h 81"/>
                <a:gd name="T38" fmla="*/ 1 w 144"/>
                <a:gd name="T39" fmla="*/ 0 h 81"/>
                <a:gd name="T40" fmla="*/ 1 w 144"/>
                <a:gd name="T41" fmla="*/ 0 h 81"/>
                <a:gd name="T42" fmla="*/ 1 w 144"/>
                <a:gd name="T43" fmla="*/ 0 h 81"/>
                <a:gd name="T44" fmla="*/ 1 w 144"/>
                <a:gd name="T45" fmla="*/ 0 h 81"/>
                <a:gd name="T46" fmla="*/ 1 w 144"/>
                <a:gd name="T47" fmla="*/ 0 h 81"/>
                <a:gd name="T48" fmla="*/ 1 w 144"/>
                <a:gd name="T49" fmla="*/ 0 h 81"/>
                <a:gd name="T50" fmla="*/ 1 w 144"/>
                <a:gd name="T51" fmla="*/ 0 h 81"/>
                <a:gd name="T52" fmla="*/ 1 w 144"/>
                <a:gd name="T53" fmla="*/ 0 h 81"/>
                <a:gd name="T54" fmla="*/ 1 w 144"/>
                <a:gd name="T55" fmla="*/ 0 h 81"/>
                <a:gd name="T56" fmla="*/ 1 w 144"/>
                <a:gd name="T57" fmla="*/ 0 h 81"/>
                <a:gd name="T58" fmla="*/ 1 w 144"/>
                <a:gd name="T59" fmla="*/ 0 h 81"/>
                <a:gd name="T60" fmla="*/ 1 w 144"/>
                <a:gd name="T61" fmla="*/ 0 h 81"/>
                <a:gd name="T62" fmla="*/ 1 w 144"/>
                <a:gd name="T63" fmla="*/ 0 h 81"/>
                <a:gd name="T64" fmla="*/ 1 w 144"/>
                <a:gd name="T65" fmla="*/ 0 h 81"/>
                <a:gd name="T66" fmla="*/ 1 w 144"/>
                <a:gd name="T67" fmla="*/ 0 h 81"/>
                <a:gd name="T68" fmla="*/ 1 w 144"/>
                <a:gd name="T69" fmla="*/ 0 h 81"/>
                <a:gd name="T70" fmla="*/ 1 w 144"/>
                <a:gd name="T71" fmla="*/ 0 h 81"/>
                <a:gd name="T72" fmla="*/ 1 w 144"/>
                <a:gd name="T73" fmla="*/ 0 h 81"/>
                <a:gd name="T74" fmla="*/ 1 w 144"/>
                <a:gd name="T75" fmla="*/ 0 h 81"/>
                <a:gd name="T76" fmla="*/ 1 w 144"/>
                <a:gd name="T77" fmla="*/ 0 h 81"/>
                <a:gd name="T78" fmla="*/ 1 w 144"/>
                <a:gd name="T79" fmla="*/ 0 h 81"/>
                <a:gd name="T80" fmla="*/ 1 w 144"/>
                <a:gd name="T81" fmla="*/ 0 h 81"/>
                <a:gd name="T82" fmla="*/ 1 w 144"/>
                <a:gd name="T83" fmla="*/ 0 h 81"/>
                <a:gd name="T84" fmla="*/ 1 w 144"/>
                <a:gd name="T85" fmla="*/ 0 h 81"/>
                <a:gd name="T86" fmla="*/ 1 w 144"/>
                <a:gd name="T87" fmla="*/ 0 h 81"/>
                <a:gd name="T88" fmla="*/ 1 w 144"/>
                <a:gd name="T89" fmla="*/ 0 h 81"/>
                <a:gd name="T90" fmla="*/ 1 w 144"/>
                <a:gd name="T91" fmla="*/ 0 h 81"/>
                <a:gd name="T92" fmla="*/ 1 w 144"/>
                <a:gd name="T93" fmla="*/ 0 h 81"/>
                <a:gd name="T94" fmla="*/ 1 w 144"/>
                <a:gd name="T95" fmla="*/ 0 h 81"/>
                <a:gd name="T96" fmla="*/ 1 w 144"/>
                <a:gd name="T97" fmla="*/ 0 h 81"/>
                <a:gd name="T98" fmla="*/ 1 w 144"/>
                <a:gd name="T99" fmla="*/ 0 h 81"/>
                <a:gd name="T100" fmla="*/ 1 w 144"/>
                <a:gd name="T101" fmla="*/ 0 h 81"/>
                <a:gd name="T102" fmla="*/ 1 w 144"/>
                <a:gd name="T103" fmla="*/ 0 h 81"/>
                <a:gd name="T104" fmla="*/ 1 w 144"/>
                <a:gd name="T105" fmla="*/ 0 h 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4"/>
                <a:gd name="T160" fmla="*/ 0 h 81"/>
                <a:gd name="T161" fmla="*/ 144 w 144"/>
                <a:gd name="T162" fmla="*/ 81 h 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4" h="81">
                  <a:moveTo>
                    <a:pt x="91" y="36"/>
                  </a:moveTo>
                  <a:lnTo>
                    <a:pt x="93" y="34"/>
                  </a:lnTo>
                  <a:lnTo>
                    <a:pt x="96" y="34"/>
                  </a:lnTo>
                  <a:lnTo>
                    <a:pt x="98" y="34"/>
                  </a:lnTo>
                  <a:lnTo>
                    <a:pt x="101" y="35"/>
                  </a:lnTo>
                  <a:lnTo>
                    <a:pt x="107" y="39"/>
                  </a:lnTo>
                  <a:lnTo>
                    <a:pt x="115" y="42"/>
                  </a:lnTo>
                  <a:lnTo>
                    <a:pt x="121" y="45"/>
                  </a:lnTo>
                  <a:lnTo>
                    <a:pt x="127" y="50"/>
                  </a:lnTo>
                  <a:lnTo>
                    <a:pt x="126" y="48"/>
                  </a:lnTo>
                  <a:lnTo>
                    <a:pt x="123" y="46"/>
                  </a:lnTo>
                  <a:lnTo>
                    <a:pt x="122" y="45"/>
                  </a:lnTo>
                  <a:lnTo>
                    <a:pt x="62" y="0"/>
                  </a:lnTo>
                  <a:lnTo>
                    <a:pt x="62" y="1"/>
                  </a:lnTo>
                  <a:lnTo>
                    <a:pt x="61" y="6"/>
                  </a:lnTo>
                  <a:lnTo>
                    <a:pt x="57" y="11"/>
                  </a:lnTo>
                  <a:lnTo>
                    <a:pt x="52" y="17"/>
                  </a:lnTo>
                  <a:lnTo>
                    <a:pt x="43" y="23"/>
                  </a:lnTo>
                  <a:lnTo>
                    <a:pt x="33" y="30"/>
                  </a:lnTo>
                  <a:lnTo>
                    <a:pt x="24" y="36"/>
                  </a:lnTo>
                  <a:lnTo>
                    <a:pt x="19" y="40"/>
                  </a:lnTo>
                  <a:lnTo>
                    <a:pt x="22" y="42"/>
                  </a:lnTo>
                  <a:lnTo>
                    <a:pt x="29" y="40"/>
                  </a:lnTo>
                  <a:lnTo>
                    <a:pt x="39" y="37"/>
                  </a:lnTo>
                  <a:lnTo>
                    <a:pt x="52" y="33"/>
                  </a:lnTo>
                  <a:lnTo>
                    <a:pt x="58" y="33"/>
                  </a:lnTo>
                  <a:lnTo>
                    <a:pt x="57" y="37"/>
                  </a:lnTo>
                  <a:lnTo>
                    <a:pt x="49" y="44"/>
                  </a:lnTo>
                  <a:lnTo>
                    <a:pt x="39" y="52"/>
                  </a:lnTo>
                  <a:lnTo>
                    <a:pt x="33" y="55"/>
                  </a:lnTo>
                  <a:lnTo>
                    <a:pt x="27" y="57"/>
                  </a:lnTo>
                  <a:lnTo>
                    <a:pt x="19" y="58"/>
                  </a:lnTo>
                  <a:lnTo>
                    <a:pt x="14" y="58"/>
                  </a:lnTo>
                  <a:lnTo>
                    <a:pt x="8" y="58"/>
                  </a:lnTo>
                  <a:lnTo>
                    <a:pt x="4" y="57"/>
                  </a:lnTo>
                  <a:lnTo>
                    <a:pt x="2" y="56"/>
                  </a:lnTo>
                  <a:lnTo>
                    <a:pt x="0" y="56"/>
                  </a:lnTo>
                  <a:lnTo>
                    <a:pt x="3" y="57"/>
                  </a:lnTo>
                  <a:lnTo>
                    <a:pt x="10" y="59"/>
                  </a:lnTo>
                  <a:lnTo>
                    <a:pt x="19" y="61"/>
                  </a:lnTo>
                  <a:lnTo>
                    <a:pt x="27" y="64"/>
                  </a:lnTo>
                  <a:lnTo>
                    <a:pt x="28" y="64"/>
                  </a:lnTo>
                  <a:lnTo>
                    <a:pt x="30" y="65"/>
                  </a:lnTo>
                  <a:lnTo>
                    <a:pt x="34" y="66"/>
                  </a:lnTo>
                  <a:lnTo>
                    <a:pt x="38" y="67"/>
                  </a:lnTo>
                  <a:lnTo>
                    <a:pt x="37" y="65"/>
                  </a:lnTo>
                  <a:lnTo>
                    <a:pt x="37" y="63"/>
                  </a:lnTo>
                  <a:lnTo>
                    <a:pt x="38" y="62"/>
                  </a:lnTo>
                  <a:lnTo>
                    <a:pt x="39" y="60"/>
                  </a:lnTo>
                  <a:lnTo>
                    <a:pt x="42" y="59"/>
                  </a:lnTo>
                  <a:lnTo>
                    <a:pt x="44" y="58"/>
                  </a:lnTo>
                  <a:lnTo>
                    <a:pt x="47" y="58"/>
                  </a:lnTo>
                  <a:lnTo>
                    <a:pt x="49" y="59"/>
                  </a:lnTo>
                  <a:lnTo>
                    <a:pt x="56" y="63"/>
                  </a:lnTo>
                  <a:lnTo>
                    <a:pt x="63" y="66"/>
                  </a:lnTo>
                  <a:lnTo>
                    <a:pt x="69" y="71"/>
                  </a:lnTo>
                  <a:lnTo>
                    <a:pt x="76" y="75"/>
                  </a:lnTo>
                  <a:lnTo>
                    <a:pt x="85" y="76"/>
                  </a:lnTo>
                  <a:lnTo>
                    <a:pt x="92" y="78"/>
                  </a:lnTo>
                  <a:lnTo>
                    <a:pt x="100" y="79"/>
                  </a:lnTo>
                  <a:lnTo>
                    <a:pt x="106" y="80"/>
                  </a:lnTo>
                  <a:lnTo>
                    <a:pt x="101" y="78"/>
                  </a:lnTo>
                  <a:lnTo>
                    <a:pt x="96" y="75"/>
                  </a:lnTo>
                  <a:lnTo>
                    <a:pt x="91" y="73"/>
                  </a:lnTo>
                  <a:lnTo>
                    <a:pt x="86" y="70"/>
                  </a:lnTo>
                  <a:lnTo>
                    <a:pt x="81" y="67"/>
                  </a:lnTo>
                  <a:lnTo>
                    <a:pt x="77" y="64"/>
                  </a:lnTo>
                  <a:lnTo>
                    <a:pt x="72" y="61"/>
                  </a:lnTo>
                  <a:lnTo>
                    <a:pt x="67" y="58"/>
                  </a:lnTo>
                  <a:lnTo>
                    <a:pt x="64" y="56"/>
                  </a:lnTo>
                  <a:lnTo>
                    <a:pt x="64" y="54"/>
                  </a:lnTo>
                  <a:lnTo>
                    <a:pt x="64" y="52"/>
                  </a:lnTo>
                  <a:lnTo>
                    <a:pt x="66" y="50"/>
                  </a:lnTo>
                  <a:lnTo>
                    <a:pt x="68" y="49"/>
                  </a:lnTo>
                  <a:lnTo>
                    <a:pt x="71" y="48"/>
                  </a:lnTo>
                  <a:lnTo>
                    <a:pt x="73" y="48"/>
                  </a:lnTo>
                  <a:lnTo>
                    <a:pt x="76" y="49"/>
                  </a:lnTo>
                  <a:lnTo>
                    <a:pt x="83" y="53"/>
                  </a:lnTo>
                  <a:lnTo>
                    <a:pt x="91" y="58"/>
                  </a:lnTo>
                  <a:lnTo>
                    <a:pt x="98" y="62"/>
                  </a:lnTo>
                  <a:lnTo>
                    <a:pt x="107" y="66"/>
                  </a:lnTo>
                  <a:lnTo>
                    <a:pt x="115" y="71"/>
                  </a:lnTo>
                  <a:lnTo>
                    <a:pt x="123" y="74"/>
                  </a:lnTo>
                  <a:lnTo>
                    <a:pt x="131" y="78"/>
                  </a:lnTo>
                  <a:lnTo>
                    <a:pt x="140" y="81"/>
                  </a:lnTo>
                  <a:lnTo>
                    <a:pt x="141" y="80"/>
                  </a:lnTo>
                  <a:lnTo>
                    <a:pt x="142" y="79"/>
                  </a:lnTo>
                  <a:lnTo>
                    <a:pt x="142" y="77"/>
                  </a:lnTo>
                  <a:lnTo>
                    <a:pt x="144" y="74"/>
                  </a:lnTo>
                  <a:lnTo>
                    <a:pt x="144" y="73"/>
                  </a:lnTo>
                  <a:lnTo>
                    <a:pt x="144" y="72"/>
                  </a:lnTo>
                  <a:lnTo>
                    <a:pt x="137" y="68"/>
                  </a:lnTo>
                  <a:lnTo>
                    <a:pt x="131" y="65"/>
                  </a:lnTo>
                  <a:lnTo>
                    <a:pt x="123" y="62"/>
                  </a:lnTo>
                  <a:lnTo>
                    <a:pt x="117" y="58"/>
                  </a:lnTo>
                  <a:lnTo>
                    <a:pt x="111" y="55"/>
                  </a:lnTo>
                  <a:lnTo>
                    <a:pt x="105" y="52"/>
                  </a:lnTo>
                  <a:lnTo>
                    <a:pt x="98" y="48"/>
                  </a:lnTo>
                  <a:lnTo>
                    <a:pt x="92" y="44"/>
                  </a:lnTo>
                  <a:lnTo>
                    <a:pt x="91" y="42"/>
                  </a:lnTo>
                  <a:lnTo>
                    <a:pt x="90" y="40"/>
                  </a:lnTo>
                  <a:lnTo>
                    <a:pt x="90" y="38"/>
                  </a:lnTo>
                  <a:lnTo>
                    <a:pt x="91" y="36"/>
                  </a:lnTo>
                  <a:close/>
                </a:path>
              </a:pathLst>
            </a:custGeom>
            <a:solidFill>
              <a:srgbClr val="FFFFFF"/>
            </a:solidFill>
            <a:ln w="9525">
              <a:solidFill>
                <a:srgbClr val="3333CC"/>
              </a:solidFill>
              <a:round/>
              <a:headEnd/>
              <a:tailEnd/>
            </a:ln>
          </p:spPr>
          <p:txBody>
            <a:bodyPr/>
            <a:lstStyle/>
            <a:p>
              <a:endParaRPr lang="de-CH"/>
            </a:p>
          </p:txBody>
        </p:sp>
        <p:sp>
          <p:nvSpPr>
            <p:cNvPr id="84138" name="Freeform 175"/>
            <p:cNvSpPr>
              <a:spLocks/>
            </p:cNvSpPr>
            <p:nvPr/>
          </p:nvSpPr>
          <p:spPr bwMode="auto">
            <a:xfrm flipH="1">
              <a:off x="5555" y="3094"/>
              <a:ext cx="21" cy="19"/>
            </a:xfrm>
            <a:custGeom>
              <a:avLst/>
              <a:gdLst>
                <a:gd name="T0" fmla="*/ 0 w 35"/>
                <a:gd name="T1" fmla="*/ 0 h 57"/>
                <a:gd name="T2" fmla="*/ 1 w 35"/>
                <a:gd name="T3" fmla="*/ 0 h 57"/>
                <a:gd name="T4" fmla="*/ 1 w 35"/>
                <a:gd name="T5" fmla="*/ 0 h 57"/>
                <a:gd name="T6" fmla="*/ 1 w 35"/>
                <a:gd name="T7" fmla="*/ 0 h 57"/>
                <a:gd name="T8" fmla="*/ 1 w 35"/>
                <a:gd name="T9" fmla="*/ 0 h 57"/>
                <a:gd name="T10" fmla="*/ 1 w 35"/>
                <a:gd name="T11" fmla="*/ 0 h 57"/>
                <a:gd name="T12" fmla="*/ 1 w 35"/>
                <a:gd name="T13" fmla="*/ 0 h 57"/>
                <a:gd name="T14" fmla="*/ 1 w 35"/>
                <a:gd name="T15" fmla="*/ 0 h 57"/>
                <a:gd name="T16" fmla="*/ 1 w 35"/>
                <a:gd name="T17" fmla="*/ 0 h 57"/>
                <a:gd name="T18" fmla="*/ 1 w 35"/>
                <a:gd name="T19" fmla="*/ 0 h 57"/>
                <a:gd name="T20" fmla="*/ 1 w 35"/>
                <a:gd name="T21" fmla="*/ 0 h 57"/>
                <a:gd name="T22" fmla="*/ 1 w 35"/>
                <a:gd name="T23" fmla="*/ 0 h 57"/>
                <a:gd name="T24" fmla="*/ 1 w 35"/>
                <a:gd name="T25" fmla="*/ 0 h 57"/>
                <a:gd name="T26" fmla="*/ 1 w 35"/>
                <a:gd name="T27" fmla="*/ 0 h 57"/>
                <a:gd name="T28" fmla="*/ 1 w 35"/>
                <a:gd name="T29" fmla="*/ 0 h 57"/>
                <a:gd name="T30" fmla="*/ 1 w 35"/>
                <a:gd name="T31" fmla="*/ 0 h 57"/>
                <a:gd name="T32" fmla="*/ 0 w 35"/>
                <a:gd name="T33" fmla="*/ 0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57"/>
                <a:gd name="T53" fmla="*/ 35 w 35"/>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57">
                  <a:moveTo>
                    <a:pt x="0" y="0"/>
                  </a:moveTo>
                  <a:lnTo>
                    <a:pt x="1" y="5"/>
                  </a:lnTo>
                  <a:lnTo>
                    <a:pt x="5" y="17"/>
                  </a:lnTo>
                  <a:lnTo>
                    <a:pt x="8" y="28"/>
                  </a:lnTo>
                  <a:lnTo>
                    <a:pt x="11" y="36"/>
                  </a:lnTo>
                  <a:lnTo>
                    <a:pt x="16" y="41"/>
                  </a:lnTo>
                  <a:lnTo>
                    <a:pt x="24" y="47"/>
                  </a:lnTo>
                  <a:lnTo>
                    <a:pt x="31" y="54"/>
                  </a:lnTo>
                  <a:lnTo>
                    <a:pt x="35" y="57"/>
                  </a:lnTo>
                  <a:lnTo>
                    <a:pt x="32" y="54"/>
                  </a:lnTo>
                  <a:lnTo>
                    <a:pt x="25" y="47"/>
                  </a:lnTo>
                  <a:lnTo>
                    <a:pt x="17" y="40"/>
                  </a:lnTo>
                  <a:lnTo>
                    <a:pt x="12" y="33"/>
                  </a:lnTo>
                  <a:lnTo>
                    <a:pt x="10" y="24"/>
                  </a:lnTo>
                  <a:lnTo>
                    <a:pt x="5" y="14"/>
                  </a:lnTo>
                  <a:lnTo>
                    <a:pt x="1" y="4"/>
                  </a:lnTo>
                  <a:lnTo>
                    <a:pt x="0" y="0"/>
                  </a:lnTo>
                  <a:close/>
                </a:path>
              </a:pathLst>
            </a:custGeom>
            <a:solidFill>
              <a:srgbClr val="FFFFFF"/>
            </a:solidFill>
            <a:ln w="9525">
              <a:solidFill>
                <a:srgbClr val="3333CC"/>
              </a:solidFill>
              <a:round/>
              <a:headEnd/>
              <a:tailEnd/>
            </a:ln>
          </p:spPr>
          <p:txBody>
            <a:bodyPr/>
            <a:lstStyle/>
            <a:p>
              <a:endParaRPr lang="de-CH"/>
            </a:p>
          </p:txBody>
        </p:sp>
        <p:sp>
          <p:nvSpPr>
            <p:cNvPr id="84139" name="Freeform 176"/>
            <p:cNvSpPr>
              <a:spLocks/>
            </p:cNvSpPr>
            <p:nvPr/>
          </p:nvSpPr>
          <p:spPr bwMode="auto">
            <a:xfrm flipH="1">
              <a:off x="5490" y="3047"/>
              <a:ext cx="79" cy="67"/>
            </a:xfrm>
            <a:custGeom>
              <a:avLst/>
              <a:gdLst>
                <a:gd name="T0" fmla="*/ 1 w 140"/>
                <a:gd name="T1" fmla="*/ 0 h 197"/>
                <a:gd name="T2" fmla="*/ 1 w 140"/>
                <a:gd name="T3" fmla="*/ 0 h 197"/>
                <a:gd name="T4" fmla="*/ 1 w 140"/>
                <a:gd name="T5" fmla="*/ 0 h 197"/>
                <a:gd name="T6" fmla="*/ 1 w 140"/>
                <a:gd name="T7" fmla="*/ 0 h 197"/>
                <a:gd name="T8" fmla="*/ 1 w 140"/>
                <a:gd name="T9" fmla="*/ 0 h 197"/>
                <a:gd name="T10" fmla="*/ 1 w 140"/>
                <a:gd name="T11" fmla="*/ 0 h 197"/>
                <a:gd name="T12" fmla="*/ 1 w 140"/>
                <a:gd name="T13" fmla="*/ 0 h 197"/>
                <a:gd name="T14" fmla="*/ 1 w 140"/>
                <a:gd name="T15" fmla="*/ 0 h 197"/>
                <a:gd name="T16" fmla="*/ 1 w 140"/>
                <a:gd name="T17" fmla="*/ 0 h 197"/>
                <a:gd name="T18" fmla="*/ 1 w 140"/>
                <a:gd name="T19" fmla="*/ 0 h 197"/>
                <a:gd name="T20" fmla="*/ 1 w 140"/>
                <a:gd name="T21" fmla="*/ 0 h 197"/>
                <a:gd name="T22" fmla="*/ 1 w 140"/>
                <a:gd name="T23" fmla="*/ 0 h 197"/>
                <a:gd name="T24" fmla="*/ 1 w 140"/>
                <a:gd name="T25" fmla="*/ 0 h 197"/>
                <a:gd name="T26" fmla="*/ 1 w 140"/>
                <a:gd name="T27" fmla="*/ 0 h 197"/>
                <a:gd name="T28" fmla="*/ 1 w 140"/>
                <a:gd name="T29" fmla="*/ 0 h 197"/>
                <a:gd name="T30" fmla="*/ 1 w 140"/>
                <a:gd name="T31" fmla="*/ 0 h 197"/>
                <a:gd name="T32" fmla="*/ 1 w 140"/>
                <a:gd name="T33" fmla="*/ 0 h 197"/>
                <a:gd name="T34" fmla="*/ 1 w 140"/>
                <a:gd name="T35" fmla="*/ 0 h 197"/>
                <a:gd name="T36" fmla="*/ 1 w 140"/>
                <a:gd name="T37" fmla="*/ 0 h 197"/>
                <a:gd name="T38" fmla="*/ 1 w 140"/>
                <a:gd name="T39" fmla="*/ 0 h 197"/>
                <a:gd name="T40" fmla="*/ 1 w 140"/>
                <a:gd name="T41" fmla="*/ 0 h 197"/>
                <a:gd name="T42" fmla="*/ 1 w 140"/>
                <a:gd name="T43" fmla="*/ 0 h 197"/>
                <a:gd name="T44" fmla="*/ 1 w 140"/>
                <a:gd name="T45" fmla="*/ 0 h 197"/>
                <a:gd name="T46" fmla="*/ 1 w 140"/>
                <a:gd name="T47" fmla="*/ 0 h 197"/>
                <a:gd name="T48" fmla="*/ 1 w 140"/>
                <a:gd name="T49" fmla="*/ 0 h 197"/>
                <a:gd name="T50" fmla="*/ 1 w 140"/>
                <a:gd name="T51" fmla="*/ 0 h 197"/>
                <a:gd name="T52" fmla="*/ 1 w 140"/>
                <a:gd name="T53" fmla="*/ 0 h 197"/>
                <a:gd name="T54" fmla="*/ 1 w 140"/>
                <a:gd name="T55" fmla="*/ 0 h 197"/>
                <a:gd name="T56" fmla="*/ 1 w 140"/>
                <a:gd name="T57" fmla="*/ 0 h 197"/>
                <a:gd name="T58" fmla="*/ 1 w 140"/>
                <a:gd name="T59" fmla="*/ 0 h 197"/>
                <a:gd name="T60" fmla="*/ 1 w 140"/>
                <a:gd name="T61" fmla="*/ 0 h 197"/>
                <a:gd name="T62" fmla="*/ 1 w 140"/>
                <a:gd name="T63" fmla="*/ 0 h 197"/>
                <a:gd name="T64" fmla="*/ 1 w 140"/>
                <a:gd name="T65" fmla="*/ 0 h 197"/>
                <a:gd name="T66" fmla="*/ 1 w 140"/>
                <a:gd name="T67" fmla="*/ 0 h 197"/>
                <a:gd name="T68" fmla="*/ 1 w 140"/>
                <a:gd name="T69" fmla="*/ 0 h 197"/>
                <a:gd name="T70" fmla="*/ 1 w 140"/>
                <a:gd name="T71" fmla="*/ 0 h 197"/>
                <a:gd name="T72" fmla="*/ 1 w 140"/>
                <a:gd name="T73" fmla="*/ 0 h 197"/>
                <a:gd name="T74" fmla="*/ 1 w 140"/>
                <a:gd name="T75" fmla="*/ 0 h 197"/>
                <a:gd name="T76" fmla="*/ 1 w 140"/>
                <a:gd name="T77" fmla="*/ 0 h 197"/>
                <a:gd name="T78" fmla="*/ 1 w 140"/>
                <a:gd name="T79" fmla="*/ 0 h 197"/>
                <a:gd name="T80" fmla="*/ 1 w 140"/>
                <a:gd name="T81" fmla="*/ 0 h 197"/>
                <a:gd name="T82" fmla="*/ 1 w 140"/>
                <a:gd name="T83" fmla="*/ 0 h 197"/>
                <a:gd name="T84" fmla="*/ 1 w 140"/>
                <a:gd name="T85" fmla="*/ 0 h 197"/>
                <a:gd name="T86" fmla="*/ 1 w 140"/>
                <a:gd name="T87" fmla="*/ 0 h 197"/>
                <a:gd name="T88" fmla="*/ 1 w 140"/>
                <a:gd name="T89" fmla="*/ 0 h 197"/>
                <a:gd name="T90" fmla="*/ 1 w 140"/>
                <a:gd name="T91" fmla="*/ 0 h 197"/>
                <a:gd name="T92" fmla="*/ 1 w 140"/>
                <a:gd name="T93" fmla="*/ 0 h 1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0"/>
                <a:gd name="T142" fmla="*/ 0 h 197"/>
                <a:gd name="T143" fmla="*/ 140 w 140"/>
                <a:gd name="T144" fmla="*/ 197 h 1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0" h="197">
                  <a:moveTo>
                    <a:pt x="140" y="28"/>
                  </a:moveTo>
                  <a:lnTo>
                    <a:pt x="139" y="22"/>
                  </a:lnTo>
                  <a:lnTo>
                    <a:pt x="127" y="33"/>
                  </a:lnTo>
                  <a:lnTo>
                    <a:pt x="123" y="28"/>
                  </a:lnTo>
                  <a:lnTo>
                    <a:pt x="122" y="26"/>
                  </a:lnTo>
                  <a:lnTo>
                    <a:pt x="121" y="23"/>
                  </a:lnTo>
                  <a:lnTo>
                    <a:pt x="118" y="21"/>
                  </a:lnTo>
                  <a:lnTo>
                    <a:pt x="117" y="19"/>
                  </a:lnTo>
                  <a:lnTo>
                    <a:pt x="116" y="18"/>
                  </a:lnTo>
                  <a:lnTo>
                    <a:pt x="116" y="17"/>
                  </a:lnTo>
                  <a:lnTo>
                    <a:pt x="115" y="17"/>
                  </a:lnTo>
                  <a:lnTo>
                    <a:pt x="113" y="16"/>
                  </a:lnTo>
                  <a:lnTo>
                    <a:pt x="113" y="15"/>
                  </a:lnTo>
                  <a:lnTo>
                    <a:pt x="115" y="14"/>
                  </a:lnTo>
                  <a:lnTo>
                    <a:pt x="117" y="11"/>
                  </a:lnTo>
                  <a:lnTo>
                    <a:pt x="118" y="7"/>
                  </a:lnTo>
                  <a:lnTo>
                    <a:pt x="117" y="5"/>
                  </a:lnTo>
                  <a:lnTo>
                    <a:pt x="106" y="11"/>
                  </a:lnTo>
                  <a:lnTo>
                    <a:pt x="108" y="1"/>
                  </a:lnTo>
                  <a:lnTo>
                    <a:pt x="100" y="7"/>
                  </a:lnTo>
                  <a:lnTo>
                    <a:pt x="90" y="3"/>
                  </a:lnTo>
                  <a:lnTo>
                    <a:pt x="81" y="1"/>
                  </a:lnTo>
                  <a:lnTo>
                    <a:pt x="72" y="0"/>
                  </a:lnTo>
                  <a:lnTo>
                    <a:pt x="64" y="0"/>
                  </a:lnTo>
                  <a:lnTo>
                    <a:pt x="59" y="0"/>
                  </a:lnTo>
                  <a:lnTo>
                    <a:pt x="56" y="0"/>
                  </a:lnTo>
                  <a:lnTo>
                    <a:pt x="51" y="0"/>
                  </a:lnTo>
                  <a:lnTo>
                    <a:pt x="46" y="1"/>
                  </a:lnTo>
                  <a:lnTo>
                    <a:pt x="39" y="3"/>
                  </a:lnTo>
                  <a:lnTo>
                    <a:pt x="33" y="5"/>
                  </a:lnTo>
                  <a:lnTo>
                    <a:pt x="25" y="9"/>
                  </a:lnTo>
                  <a:lnTo>
                    <a:pt x="15" y="14"/>
                  </a:lnTo>
                  <a:lnTo>
                    <a:pt x="9" y="20"/>
                  </a:lnTo>
                  <a:lnTo>
                    <a:pt x="4" y="29"/>
                  </a:lnTo>
                  <a:lnTo>
                    <a:pt x="2" y="38"/>
                  </a:lnTo>
                  <a:lnTo>
                    <a:pt x="0" y="42"/>
                  </a:lnTo>
                  <a:lnTo>
                    <a:pt x="2" y="44"/>
                  </a:lnTo>
                  <a:lnTo>
                    <a:pt x="5" y="48"/>
                  </a:lnTo>
                  <a:lnTo>
                    <a:pt x="9" y="55"/>
                  </a:lnTo>
                  <a:lnTo>
                    <a:pt x="13" y="59"/>
                  </a:lnTo>
                  <a:lnTo>
                    <a:pt x="17" y="60"/>
                  </a:lnTo>
                  <a:lnTo>
                    <a:pt x="19" y="61"/>
                  </a:lnTo>
                  <a:lnTo>
                    <a:pt x="20" y="60"/>
                  </a:lnTo>
                  <a:lnTo>
                    <a:pt x="24" y="60"/>
                  </a:lnTo>
                  <a:lnTo>
                    <a:pt x="28" y="61"/>
                  </a:lnTo>
                  <a:lnTo>
                    <a:pt x="33" y="62"/>
                  </a:lnTo>
                  <a:lnTo>
                    <a:pt x="38" y="64"/>
                  </a:lnTo>
                  <a:lnTo>
                    <a:pt x="44" y="70"/>
                  </a:lnTo>
                  <a:lnTo>
                    <a:pt x="51" y="76"/>
                  </a:lnTo>
                  <a:lnTo>
                    <a:pt x="53" y="77"/>
                  </a:lnTo>
                  <a:lnTo>
                    <a:pt x="54" y="78"/>
                  </a:lnTo>
                  <a:lnTo>
                    <a:pt x="54" y="81"/>
                  </a:lnTo>
                  <a:lnTo>
                    <a:pt x="54" y="87"/>
                  </a:lnTo>
                  <a:lnTo>
                    <a:pt x="54" y="94"/>
                  </a:lnTo>
                  <a:lnTo>
                    <a:pt x="54" y="103"/>
                  </a:lnTo>
                  <a:lnTo>
                    <a:pt x="54" y="107"/>
                  </a:lnTo>
                  <a:lnTo>
                    <a:pt x="54" y="109"/>
                  </a:lnTo>
                  <a:lnTo>
                    <a:pt x="53" y="111"/>
                  </a:lnTo>
                  <a:lnTo>
                    <a:pt x="51" y="112"/>
                  </a:lnTo>
                  <a:lnTo>
                    <a:pt x="49" y="115"/>
                  </a:lnTo>
                  <a:lnTo>
                    <a:pt x="49" y="118"/>
                  </a:lnTo>
                  <a:lnTo>
                    <a:pt x="51" y="122"/>
                  </a:lnTo>
                  <a:lnTo>
                    <a:pt x="53" y="125"/>
                  </a:lnTo>
                  <a:lnTo>
                    <a:pt x="57" y="126"/>
                  </a:lnTo>
                  <a:lnTo>
                    <a:pt x="61" y="126"/>
                  </a:lnTo>
                  <a:lnTo>
                    <a:pt x="62" y="125"/>
                  </a:lnTo>
                  <a:lnTo>
                    <a:pt x="64" y="123"/>
                  </a:lnTo>
                  <a:lnTo>
                    <a:pt x="66" y="119"/>
                  </a:lnTo>
                  <a:lnTo>
                    <a:pt x="69" y="118"/>
                  </a:lnTo>
                  <a:lnTo>
                    <a:pt x="72" y="121"/>
                  </a:lnTo>
                  <a:lnTo>
                    <a:pt x="74" y="124"/>
                  </a:lnTo>
                  <a:lnTo>
                    <a:pt x="76" y="126"/>
                  </a:lnTo>
                  <a:lnTo>
                    <a:pt x="77" y="126"/>
                  </a:lnTo>
                  <a:lnTo>
                    <a:pt x="76" y="128"/>
                  </a:lnTo>
                  <a:lnTo>
                    <a:pt x="71" y="131"/>
                  </a:lnTo>
                  <a:lnTo>
                    <a:pt x="67" y="134"/>
                  </a:lnTo>
                  <a:lnTo>
                    <a:pt x="64" y="135"/>
                  </a:lnTo>
                  <a:lnTo>
                    <a:pt x="63" y="136"/>
                  </a:lnTo>
                  <a:lnTo>
                    <a:pt x="61" y="136"/>
                  </a:lnTo>
                  <a:lnTo>
                    <a:pt x="59" y="136"/>
                  </a:lnTo>
                  <a:lnTo>
                    <a:pt x="58" y="136"/>
                  </a:lnTo>
                  <a:lnTo>
                    <a:pt x="58" y="138"/>
                  </a:lnTo>
                  <a:lnTo>
                    <a:pt x="58" y="144"/>
                  </a:lnTo>
                  <a:lnTo>
                    <a:pt x="59" y="147"/>
                  </a:lnTo>
                  <a:lnTo>
                    <a:pt x="59" y="149"/>
                  </a:lnTo>
                  <a:lnTo>
                    <a:pt x="61" y="150"/>
                  </a:lnTo>
                  <a:lnTo>
                    <a:pt x="62" y="150"/>
                  </a:lnTo>
                  <a:lnTo>
                    <a:pt x="64" y="149"/>
                  </a:lnTo>
                  <a:lnTo>
                    <a:pt x="68" y="148"/>
                  </a:lnTo>
                  <a:lnTo>
                    <a:pt x="74" y="148"/>
                  </a:lnTo>
                  <a:lnTo>
                    <a:pt x="81" y="148"/>
                  </a:lnTo>
                  <a:lnTo>
                    <a:pt x="88" y="148"/>
                  </a:lnTo>
                  <a:lnTo>
                    <a:pt x="93" y="148"/>
                  </a:lnTo>
                  <a:lnTo>
                    <a:pt x="96" y="148"/>
                  </a:lnTo>
                  <a:lnTo>
                    <a:pt x="82" y="166"/>
                  </a:lnTo>
                  <a:lnTo>
                    <a:pt x="81" y="167"/>
                  </a:lnTo>
                  <a:lnTo>
                    <a:pt x="77" y="169"/>
                  </a:lnTo>
                  <a:lnTo>
                    <a:pt x="71" y="171"/>
                  </a:lnTo>
                  <a:lnTo>
                    <a:pt x="63" y="173"/>
                  </a:lnTo>
                  <a:lnTo>
                    <a:pt x="58" y="174"/>
                  </a:lnTo>
                  <a:lnTo>
                    <a:pt x="56" y="174"/>
                  </a:lnTo>
                  <a:lnTo>
                    <a:pt x="54" y="176"/>
                  </a:lnTo>
                  <a:lnTo>
                    <a:pt x="53" y="178"/>
                  </a:lnTo>
                  <a:lnTo>
                    <a:pt x="51" y="182"/>
                  </a:lnTo>
                  <a:lnTo>
                    <a:pt x="51" y="189"/>
                  </a:lnTo>
                  <a:lnTo>
                    <a:pt x="52" y="194"/>
                  </a:lnTo>
                  <a:lnTo>
                    <a:pt x="54" y="197"/>
                  </a:lnTo>
                  <a:lnTo>
                    <a:pt x="59" y="197"/>
                  </a:lnTo>
                  <a:lnTo>
                    <a:pt x="68" y="197"/>
                  </a:lnTo>
                  <a:lnTo>
                    <a:pt x="76" y="196"/>
                  </a:lnTo>
                  <a:lnTo>
                    <a:pt x="81" y="193"/>
                  </a:lnTo>
                  <a:lnTo>
                    <a:pt x="86" y="189"/>
                  </a:lnTo>
                  <a:lnTo>
                    <a:pt x="91" y="184"/>
                  </a:lnTo>
                  <a:lnTo>
                    <a:pt x="97" y="178"/>
                  </a:lnTo>
                  <a:lnTo>
                    <a:pt x="105" y="169"/>
                  </a:lnTo>
                  <a:lnTo>
                    <a:pt x="112" y="155"/>
                  </a:lnTo>
                  <a:lnTo>
                    <a:pt x="118" y="139"/>
                  </a:lnTo>
                  <a:lnTo>
                    <a:pt x="122" y="124"/>
                  </a:lnTo>
                  <a:lnTo>
                    <a:pt x="125" y="111"/>
                  </a:lnTo>
                  <a:lnTo>
                    <a:pt x="116" y="126"/>
                  </a:lnTo>
                  <a:lnTo>
                    <a:pt x="116" y="125"/>
                  </a:lnTo>
                  <a:lnTo>
                    <a:pt x="115" y="121"/>
                  </a:lnTo>
                  <a:lnTo>
                    <a:pt x="115" y="116"/>
                  </a:lnTo>
                  <a:lnTo>
                    <a:pt x="116" y="112"/>
                  </a:lnTo>
                  <a:lnTo>
                    <a:pt x="118" y="107"/>
                  </a:lnTo>
                  <a:lnTo>
                    <a:pt x="122" y="100"/>
                  </a:lnTo>
                  <a:lnTo>
                    <a:pt x="125" y="91"/>
                  </a:lnTo>
                  <a:lnTo>
                    <a:pt x="127" y="86"/>
                  </a:lnTo>
                  <a:lnTo>
                    <a:pt x="128" y="79"/>
                  </a:lnTo>
                  <a:lnTo>
                    <a:pt x="130" y="72"/>
                  </a:lnTo>
                  <a:lnTo>
                    <a:pt x="131" y="67"/>
                  </a:lnTo>
                  <a:lnTo>
                    <a:pt x="132" y="63"/>
                  </a:lnTo>
                  <a:lnTo>
                    <a:pt x="132" y="60"/>
                  </a:lnTo>
                  <a:lnTo>
                    <a:pt x="132" y="56"/>
                  </a:lnTo>
                  <a:lnTo>
                    <a:pt x="132" y="50"/>
                  </a:lnTo>
                  <a:lnTo>
                    <a:pt x="131" y="45"/>
                  </a:lnTo>
                  <a:lnTo>
                    <a:pt x="140" y="28"/>
                  </a:lnTo>
                  <a:close/>
                </a:path>
              </a:pathLst>
            </a:custGeom>
            <a:solidFill>
              <a:srgbClr val="FFFFFF"/>
            </a:solidFill>
            <a:ln w="9525">
              <a:solidFill>
                <a:srgbClr val="3333CC"/>
              </a:solidFill>
              <a:round/>
              <a:headEnd/>
              <a:tailEnd/>
            </a:ln>
          </p:spPr>
          <p:txBody>
            <a:bodyPr/>
            <a:lstStyle/>
            <a:p>
              <a:endParaRPr lang="de-CH"/>
            </a:p>
          </p:txBody>
        </p:sp>
        <p:sp>
          <p:nvSpPr>
            <p:cNvPr id="84140" name="Freeform 177"/>
            <p:cNvSpPr>
              <a:spLocks/>
            </p:cNvSpPr>
            <p:nvPr/>
          </p:nvSpPr>
          <p:spPr bwMode="auto">
            <a:xfrm flipH="1">
              <a:off x="5497" y="3067"/>
              <a:ext cx="34" cy="10"/>
            </a:xfrm>
            <a:custGeom>
              <a:avLst/>
              <a:gdLst>
                <a:gd name="T0" fmla="*/ 1 w 60"/>
                <a:gd name="T1" fmla="*/ 0 h 28"/>
                <a:gd name="T2" fmla="*/ 1 w 60"/>
                <a:gd name="T3" fmla="*/ 0 h 28"/>
                <a:gd name="T4" fmla="*/ 1 w 60"/>
                <a:gd name="T5" fmla="*/ 0 h 28"/>
                <a:gd name="T6" fmla="*/ 1 w 60"/>
                <a:gd name="T7" fmla="*/ 0 h 28"/>
                <a:gd name="T8" fmla="*/ 1 w 60"/>
                <a:gd name="T9" fmla="*/ 0 h 28"/>
                <a:gd name="T10" fmla="*/ 1 w 60"/>
                <a:gd name="T11" fmla="*/ 0 h 28"/>
                <a:gd name="T12" fmla="*/ 1 w 60"/>
                <a:gd name="T13" fmla="*/ 0 h 28"/>
                <a:gd name="T14" fmla="*/ 1 w 60"/>
                <a:gd name="T15" fmla="*/ 0 h 28"/>
                <a:gd name="T16" fmla="*/ 1 w 60"/>
                <a:gd name="T17" fmla="*/ 0 h 28"/>
                <a:gd name="T18" fmla="*/ 1 w 60"/>
                <a:gd name="T19" fmla="*/ 0 h 28"/>
                <a:gd name="T20" fmla="*/ 1 w 60"/>
                <a:gd name="T21" fmla="*/ 0 h 28"/>
                <a:gd name="T22" fmla="*/ 1 w 60"/>
                <a:gd name="T23" fmla="*/ 0 h 28"/>
                <a:gd name="T24" fmla="*/ 1 w 60"/>
                <a:gd name="T25" fmla="*/ 0 h 28"/>
                <a:gd name="T26" fmla="*/ 1 w 60"/>
                <a:gd name="T27" fmla="*/ 0 h 28"/>
                <a:gd name="T28" fmla="*/ 1 w 60"/>
                <a:gd name="T29" fmla="*/ 0 h 28"/>
                <a:gd name="T30" fmla="*/ 1 w 60"/>
                <a:gd name="T31" fmla="*/ 0 h 28"/>
                <a:gd name="T32" fmla="*/ 1 w 60"/>
                <a:gd name="T33" fmla="*/ 0 h 28"/>
                <a:gd name="T34" fmla="*/ 1 w 60"/>
                <a:gd name="T35" fmla="*/ 0 h 28"/>
                <a:gd name="T36" fmla="*/ 1 w 60"/>
                <a:gd name="T37" fmla="*/ 0 h 28"/>
                <a:gd name="T38" fmla="*/ 0 w 60"/>
                <a:gd name="T39" fmla="*/ 0 h 28"/>
                <a:gd name="T40" fmla="*/ 1 w 60"/>
                <a:gd name="T41" fmla="*/ 0 h 28"/>
                <a:gd name="T42" fmla="*/ 1 w 60"/>
                <a:gd name="T43" fmla="*/ 0 h 28"/>
                <a:gd name="T44" fmla="*/ 1 w 60"/>
                <a:gd name="T45" fmla="*/ 0 h 28"/>
                <a:gd name="T46" fmla="*/ 1 w 60"/>
                <a:gd name="T47" fmla="*/ 0 h 28"/>
                <a:gd name="T48" fmla="*/ 1 w 60"/>
                <a:gd name="T49" fmla="*/ 0 h 28"/>
                <a:gd name="T50" fmla="*/ 1 w 60"/>
                <a:gd name="T51" fmla="*/ 0 h 28"/>
                <a:gd name="T52" fmla="*/ 1 w 60"/>
                <a:gd name="T53" fmla="*/ 0 h 28"/>
                <a:gd name="T54" fmla="*/ 1 w 60"/>
                <a:gd name="T55" fmla="*/ 0 h 28"/>
                <a:gd name="T56" fmla="*/ 1 w 60"/>
                <a:gd name="T57" fmla="*/ 0 h 28"/>
                <a:gd name="T58" fmla="*/ 1 w 60"/>
                <a:gd name="T59" fmla="*/ 0 h 28"/>
                <a:gd name="T60" fmla="*/ 1 w 60"/>
                <a:gd name="T61" fmla="*/ 0 h 28"/>
                <a:gd name="T62" fmla="*/ 1 w 60"/>
                <a:gd name="T63" fmla="*/ 0 h 28"/>
                <a:gd name="T64" fmla="*/ 1 w 60"/>
                <a:gd name="T65" fmla="*/ 0 h 28"/>
                <a:gd name="T66" fmla="*/ 1 w 60"/>
                <a:gd name="T67" fmla="*/ 0 h 28"/>
                <a:gd name="T68" fmla="*/ 1 w 60"/>
                <a:gd name="T69" fmla="*/ 0 h 28"/>
                <a:gd name="T70" fmla="*/ 1 w 60"/>
                <a:gd name="T71" fmla="*/ 0 h 28"/>
                <a:gd name="T72" fmla="*/ 1 w 60"/>
                <a:gd name="T73" fmla="*/ 0 h 28"/>
                <a:gd name="T74" fmla="*/ 1 w 60"/>
                <a:gd name="T75" fmla="*/ 0 h 28"/>
                <a:gd name="T76" fmla="*/ 1 w 60"/>
                <a:gd name="T77" fmla="*/ 0 h 28"/>
                <a:gd name="T78" fmla="*/ 1 w 60"/>
                <a:gd name="T79" fmla="*/ 0 h 28"/>
                <a:gd name="T80" fmla="*/ 1 w 60"/>
                <a:gd name="T81" fmla="*/ 0 h 28"/>
                <a:gd name="T82" fmla="*/ 1 w 60"/>
                <a:gd name="T83" fmla="*/ 0 h 28"/>
                <a:gd name="T84" fmla="*/ 1 w 60"/>
                <a:gd name="T85" fmla="*/ 0 h 28"/>
                <a:gd name="T86" fmla="*/ 1 w 60"/>
                <a:gd name="T87" fmla="*/ 0 h 28"/>
                <a:gd name="T88" fmla="*/ 1 w 60"/>
                <a:gd name="T89" fmla="*/ 0 h 28"/>
                <a:gd name="T90" fmla="*/ 1 w 60"/>
                <a:gd name="T91" fmla="*/ 0 h 28"/>
                <a:gd name="T92" fmla="*/ 1 w 60"/>
                <a:gd name="T93" fmla="*/ 0 h 28"/>
                <a:gd name="T94" fmla="*/ 1 w 60"/>
                <a:gd name="T95" fmla="*/ 0 h 28"/>
                <a:gd name="T96" fmla="*/ 1 w 60"/>
                <a:gd name="T97" fmla="*/ 0 h 28"/>
                <a:gd name="T98" fmla="*/ 1 w 60"/>
                <a:gd name="T99" fmla="*/ 0 h 28"/>
                <a:gd name="T100" fmla="*/ 1 w 60"/>
                <a:gd name="T101" fmla="*/ 0 h 28"/>
                <a:gd name="T102" fmla="*/ 1 w 60"/>
                <a:gd name="T103" fmla="*/ 0 h 28"/>
                <a:gd name="T104" fmla="*/ 1 w 60"/>
                <a:gd name="T105" fmla="*/ 0 h 28"/>
                <a:gd name="T106" fmla="*/ 1 w 60"/>
                <a:gd name="T107" fmla="*/ 0 h 28"/>
                <a:gd name="T108" fmla="*/ 1 w 60"/>
                <a:gd name="T109" fmla="*/ 0 h 28"/>
                <a:gd name="T110" fmla="*/ 1 w 60"/>
                <a:gd name="T111" fmla="*/ 0 h 28"/>
                <a:gd name="T112" fmla="*/ 1 w 60"/>
                <a:gd name="T113" fmla="*/ 0 h 28"/>
                <a:gd name="T114" fmla="*/ 1 w 60"/>
                <a:gd name="T115" fmla="*/ 0 h 28"/>
                <a:gd name="T116" fmla="*/ 1 w 60"/>
                <a:gd name="T117" fmla="*/ 0 h 28"/>
                <a:gd name="T118" fmla="*/ 1 w 60"/>
                <a:gd name="T119" fmla="*/ 0 h 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
                <a:gd name="T181" fmla="*/ 0 h 28"/>
                <a:gd name="T182" fmla="*/ 60 w 60"/>
                <a:gd name="T183" fmla="*/ 28 h 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 h="28">
                  <a:moveTo>
                    <a:pt x="43" y="6"/>
                  </a:moveTo>
                  <a:lnTo>
                    <a:pt x="44" y="6"/>
                  </a:lnTo>
                  <a:lnTo>
                    <a:pt x="45" y="5"/>
                  </a:lnTo>
                  <a:lnTo>
                    <a:pt x="48" y="5"/>
                  </a:lnTo>
                  <a:lnTo>
                    <a:pt x="49" y="4"/>
                  </a:lnTo>
                  <a:lnTo>
                    <a:pt x="60" y="3"/>
                  </a:lnTo>
                  <a:lnTo>
                    <a:pt x="49" y="1"/>
                  </a:lnTo>
                  <a:lnTo>
                    <a:pt x="45" y="0"/>
                  </a:lnTo>
                  <a:lnTo>
                    <a:pt x="40" y="1"/>
                  </a:lnTo>
                  <a:lnTo>
                    <a:pt x="33" y="2"/>
                  </a:lnTo>
                  <a:lnTo>
                    <a:pt x="26" y="4"/>
                  </a:lnTo>
                  <a:lnTo>
                    <a:pt x="21" y="5"/>
                  </a:lnTo>
                  <a:lnTo>
                    <a:pt x="16" y="6"/>
                  </a:lnTo>
                  <a:lnTo>
                    <a:pt x="14" y="6"/>
                  </a:lnTo>
                  <a:lnTo>
                    <a:pt x="10" y="8"/>
                  </a:lnTo>
                  <a:lnTo>
                    <a:pt x="6" y="11"/>
                  </a:lnTo>
                  <a:lnTo>
                    <a:pt x="4" y="14"/>
                  </a:lnTo>
                  <a:lnTo>
                    <a:pt x="1" y="18"/>
                  </a:lnTo>
                  <a:lnTo>
                    <a:pt x="0" y="19"/>
                  </a:lnTo>
                  <a:lnTo>
                    <a:pt x="1" y="20"/>
                  </a:lnTo>
                  <a:lnTo>
                    <a:pt x="5" y="23"/>
                  </a:lnTo>
                  <a:lnTo>
                    <a:pt x="10" y="26"/>
                  </a:lnTo>
                  <a:lnTo>
                    <a:pt x="15" y="28"/>
                  </a:lnTo>
                  <a:lnTo>
                    <a:pt x="23" y="28"/>
                  </a:lnTo>
                  <a:lnTo>
                    <a:pt x="30" y="27"/>
                  </a:lnTo>
                  <a:lnTo>
                    <a:pt x="38" y="26"/>
                  </a:lnTo>
                  <a:lnTo>
                    <a:pt x="43" y="25"/>
                  </a:lnTo>
                  <a:lnTo>
                    <a:pt x="44" y="23"/>
                  </a:lnTo>
                  <a:lnTo>
                    <a:pt x="45" y="22"/>
                  </a:lnTo>
                  <a:lnTo>
                    <a:pt x="45" y="20"/>
                  </a:lnTo>
                  <a:lnTo>
                    <a:pt x="44" y="19"/>
                  </a:lnTo>
                  <a:lnTo>
                    <a:pt x="43" y="18"/>
                  </a:lnTo>
                  <a:lnTo>
                    <a:pt x="40" y="17"/>
                  </a:lnTo>
                  <a:lnTo>
                    <a:pt x="38" y="17"/>
                  </a:lnTo>
                  <a:lnTo>
                    <a:pt x="33" y="17"/>
                  </a:lnTo>
                  <a:lnTo>
                    <a:pt x="28" y="16"/>
                  </a:lnTo>
                  <a:lnTo>
                    <a:pt x="26" y="16"/>
                  </a:lnTo>
                  <a:lnTo>
                    <a:pt x="25" y="16"/>
                  </a:lnTo>
                  <a:lnTo>
                    <a:pt x="24" y="14"/>
                  </a:lnTo>
                  <a:lnTo>
                    <a:pt x="23" y="13"/>
                  </a:lnTo>
                  <a:lnTo>
                    <a:pt x="24" y="12"/>
                  </a:lnTo>
                  <a:lnTo>
                    <a:pt x="25" y="12"/>
                  </a:lnTo>
                  <a:lnTo>
                    <a:pt x="31" y="12"/>
                  </a:lnTo>
                  <a:lnTo>
                    <a:pt x="38" y="12"/>
                  </a:lnTo>
                  <a:lnTo>
                    <a:pt x="43" y="13"/>
                  </a:lnTo>
                  <a:lnTo>
                    <a:pt x="46" y="17"/>
                  </a:lnTo>
                  <a:lnTo>
                    <a:pt x="48" y="18"/>
                  </a:lnTo>
                  <a:lnTo>
                    <a:pt x="49" y="19"/>
                  </a:lnTo>
                  <a:lnTo>
                    <a:pt x="50" y="19"/>
                  </a:lnTo>
                  <a:lnTo>
                    <a:pt x="51" y="18"/>
                  </a:lnTo>
                  <a:lnTo>
                    <a:pt x="53" y="17"/>
                  </a:lnTo>
                  <a:lnTo>
                    <a:pt x="54" y="16"/>
                  </a:lnTo>
                  <a:lnTo>
                    <a:pt x="54" y="13"/>
                  </a:lnTo>
                  <a:lnTo>
                    <a:pt x="53" y="12"/>
                  </a:lnTo>
                  <a:lnTo>
                    <a:pt x="50" y="10"/>
                  </a:lnTo>
                  <a:lnTo>
                    <a:pt x="48" y="8"/>
                  </a:lnTo>
                  <a:lnTo>
                    <a:pt x="45" y="7"/>
                  </a:lnTo>
                  <a:lnTo>
                    <a:pt x="43" y="6"/>
                  </a:lnTo>
                  <a:close/>
                </a:path>
              </a:pathLst>
            </a:custGeom>
            <a:solidFill>
              <a:srgbClr val="000000"/>
            </a:solidFill>
            <a:ln w="9525">
              <a:solidFill>
                <a:srgbClr val="3333CC"/>
              </a:solidFill>
              <a:round/>
              <a:headEnd/>
              <a:tailEnd/>
            </a:ln>
          </p:spPr>
          <p:txBody>
            <a:bodyPr/>
            <a:lstStyle/>
            <a:p>
              <a:endParaRPr lang="de-CH"/>
            </a:p>
          </p:txBody>
        </p:sp>
      </p:grpSp>
      <p:sp>
        <p:nvSpPr>
          <p:cNvPr id="84073" name="Line 178"/>
          <p:cNvSpPr>
            <a:spLocks noChangeShapeType="1"/>
          </p:cNvSpPr>
          <p:nvPr/>
        </p:nvSpPr>
        <p:spPr bwMode="auto">
          <a:xfrm flipV="1">
            <a:off x="2373486" y="2844775"/>
            <a:ext cx="790575" cy="9334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84074" name="Line 179"/>
          <p:cNvSpPr>
            <a:spLocks noChangeShapeType="1"/>
          </p:cNvSpPr>
          <p:nvPr/>
        </p:nvSpPr>
        <p:spPr bwMode="auto">
          <a:xfrm flipH="1" flipV="1">
            <a:off x="3821286" y="2978125"/>
            <a:ext cx="395288" cy="6000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84075" name="Line 180"/>
          <p:cNvSpPr>
            <a:spLocks noChangeShapeType="1"/>
          </p:cNvSpPr>
          <p:nvPr/>
        </p:nvSpPr>
        <p:spPr bwMode="auto">
          <a:xfrm flipH="1" flipV="1">
            <a:off x="4413424" y="2778100"/>
            <a:ext cx="2698750" cy="9334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84076" name="Text Box 181"/>
          <p:cNvSpPr txBox="1">
            <a:spLocks noChangeArrowheads="1"/>
          </p:cNvSpPr>
          <p:nvPr/>
        </p:nvSpPr>
        <p:spPr bwMode="auto">
          <a:xfrm>
            <a:off x="2229024" y="1046138"/>
            <a:ext cx="2736850" cy="366712"/>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50000"/>
              </a:spcBef>
              <a:buClrTx/>
              <a:buSzTx/>
              <a:buFontTx/>
              <a:buNone/>
            </a:pPr>
            <a:r>
              <a:rPr lang="de-CH" altLang="de-DE" sz="1800">
                <a:solidFill>
                  <a:srgbClr val="FFFFFF"/>
                </a:solidFill>
                <a:latin typeface="Arial" panose="020B0604020202020204" pitchFamily="34" charset="0"/>
              </a:rPr>
              <a:t>Regional Conference</a:t>
            </a:r>
          </a:p>
        </p:txBody>
      </p:sp>
      <p:pic>
        <p:nvPicPr>
          <p:cNvPr id="84077" name="Picture 182" descr="BD06982_"/>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60911" y="1511275"/>
            <a:ext cx="12509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078" name="Group 183"/>
          <p:cNvGrpSpPr>
            <a:grpSpLocks/>
          </p:cNvGrpSpPr>
          <p:nvPr/>
        </p:nvGrpSpPr>
        <p:grpSpPr bwMode="auto">
          <a:xfrm>
            <a:off x="2505249" y="2100238"/>
            <a:ext cx="460375" cy="688975"/>
            <a:chOff x="2842" y="1251"/>
            <a:chExt cx="412" cy="688"/>
          </a:xfrm>
        </p:grpSpPr>
        <p:sp>
          <p:nvSpPr>
            <p:cNvPr id="84087" name="Freeform 184"/>
            <p:cNvSpPr>
              <a:spLocks/>
            </p:cNvSpPr>
            <p:nvPr/>
          </p:nvSpPr>
          <p:spPr bwMode="auto">
            <a:xfrm>
              <a:off x="2842" y="1251"/>
              <a:ext cx="412" cy="688"/>
            </a:xfrm>
            <a:custGeom>
              <a:avLst/>
              <a:gdLst>
                <a:gd name="T0" fmla="*/ 0 w 1238"/>
                <a:gd name="T1" fmla="*/ 0 h 2063"/>
                <a:gd name="T2" fmla="*/ 0 w 1238"/>
                <a:gd name="T3" fmla="*/ 0 h 2063"/>
                <a:gd name="T4" fmla="*/ 0 w 1238"/>
                <a:gd name="T5" fmla="*/ 0 h 2063"/>
                <a:gd name="T6" fmla="*/ 0 w 1238"/>
                <a:gd name="T7" fmla="*/ 0 h 2063"/>
                <a:gd name="T8" fmla="*/ 0 w 1238"/>
                <a:gd name="T9" fmla="*/ 0 h 2063"/>
                <a:gd name="T10" fmla="*/ 0 w 1238"/>
                <a:gd name="T11" fmla="*/ 0 h 2063"/>
                <a:gd name="T12" fmla="*/ 0 w 1238"/>
                <a:gd name="T13" fmla="*/ 0 h 2063"/>
                <a:gd name="T14" fmla="*/ 0 w 1238"/>
                <a:gd name="T15" fmla="*/ 0 h 2063"/>
                <a:gd name="T16" fmla="*/ 0 w 1238"/>
                <a:gd name="T17" fmla="*/ 0 h 2063"/>
                <a:gd name="T18" fmla="*/ 0 w 1238"/>
                <a:gd name="T19" fmla="*/ 0 h 2063"/>
                <a:gd name="T20" fmla="*/ 0 w 1238"/>
                <a:gd name="T21" fmla="*/ 0 h 2063"/>
                <a:gd name="T22" fmla="*/ 0 w 1238"/>
                <a:gd name="T23" fmla="*/ 0 h 2063"/>
                <a:gd name="T24" fmla="*/ 0 w 1238"/>
                <a:gd name="T25" fmla="*/ 0 h 2063"/>
                <a:gd name="T26" fmla="*/ 0 w 1238"/>
                <a:gd name="T27" fmla="*/ 0 h 2063"/>
                <a:gd name="T28" fmla="*/ 0 w 1238"/>
                <a:gd name="T29" fmla="*/ 0 h 2063"/>
                <a:gd name="T30" fmla="*/ 0 w 1238"/>
                <a:gd name="T31" fmla="*/ 0 h 2063"/>
                <a:gd name="T32" fmla="*/ 0 w 1238"/>
                <a:gd name="T33" fmla="*/ 0 h 2063"/>
                <a:gd name="T34" fmla="*/ 0 w 1238"/>
                <a:gd name="T35" fmla="*/ 0 h 2063"/>
                <a:gd name="T36" fmla="*/ 0 w 1238"/>
                <a:gd name="T37" fmla="*/ 0 h 2063"/>
                <a:gd name="T38" fmla="*/ 0 w 1238"/>
                <a:gd name="T39" fmla="*/ 0 h 2063"/>
                <a:gd name="T40" fmla="*/ 0 w 1238"/>
                <a:gd name="T41" fmla="*/ 0 h 2063"/>
                <a:gd name="T42" fmla="*/ 0 w 1238"/>
                <a:gd name="T43" fmla="*/ 0 h 2063"/>
                <a:gd name="T44" fmla="*/ 0 w 1238"/>
                <a:gd name="T45" fmla="*/ 0 h 2063"/>
                <a:gd name="T46" fmla="*/ 0 w 1238"/>
                <a:gd name="T47" fmla="*/ 0 h 2063"/>
                <a:gd name="T48" fmla="*/ 0 w 1238"/>
                <a:gd name="T49" fmla="*/ 0 h 2063"/>
                <a:gd name="T50" fmla="*/ 0 w 1238"/>
                <a:gd name="T51" fmla="*/ 0 h 2063"/>
                <a:gd name="T52" fmla="*/ 0 w 1238"/>
                <a:gd name="T53" fmla="*/ 0 h 2063"/>
                <a:gd name="T54" fmla="*/ 0 w 1238"/>
                <a:gd name="T55" fmla="*/ 0 h 2063"/>
                <a:gd name="T56" fmla="*/ 0 w 1238"/>
                <a:gd name="T57" fmla="*/ 0 h 2063"/>
                <a:gd name="T58" fmla="*/ 0 w 1238"/>
                <a:gd name="T59" fmla="*/ 0 h 2063"/>
                <a:gd name="T60" fmla="*/ 0 w 1238"/>
                <a:gd name="T61" fmla="*/ 0 h 2063"/>
                <a:gd name="T62" fmla="*/ 0 w 1238"/>
                <a:gd name="T63" fmla="*/ 0 h 2063"/>
                <a:gd name="T64" fmla="*/ 0 w 1238"/>
                <a:gd name="T65" fmla="*/ 0 h 2063"/>
                <a:gd name="T66" fmla="*/ 0 w 1238"/>
                <a:gd name="T67" fmla="*/ 0 h 2063"/>
                <a:gd name="T68" fmla="*/ 0 w 1238"/>
                <a:gd name="T69" fmla="*/ 0 h 2063"/>
                <a:gd name="T70" fmla="*/ 0 w 1238"/>
                <a:gd name="T71" fmla="*/ 0 h 2063"/>
                <a:gd name="T72" fmla="*/ 0 w 1238"/>
                <a:gd name="T73" fmla="*/ 0 h 2063"/>
                <a:gd name="T74" fmla="*/ 0 w 1238"/>
                <a:gd name="T75" fmla="*/ 0 h 2063"/>
                <a:gd name="T76" fmla="*/ 0 w 1238"/>
                <a:gd name="T77" fmla="*/ 0 h 2063"/>
                <a:gd name="T78" fmla="*/ 0 w 1238"/>
                <a:gd name="T79" fmla="*/ 0 h 2063"/>
                <a:gd name="T80" fmla="*/ 0 w 1238"/>
                <a:gd name="T81" fmla="*/ 0 h 2063"/>
                <a:gd name="T82" fmla="*/ 0 w 1238"/>
                <a:gd name="T83" fmla="*/ 0 h 2063"/>
                <a:gd name="T84" fmla="*/ 0 w 1238"/>
                <a:gd name="T85" fmla="*/ 0 h 2063"/>
                <a:gd name="T86" fmla="*/ 0 w 1238"/>
                <a:gd name="T87" fmla="*/ 0 h 2063"/>
                <a:gd name="T88" fmla="*/ 0 w 1238"/>
                <a:gd name="T89" fmla="*/ 0 h 2063"/>
                <a:gd name="T90" fmla="*/ 0 w 1238"/>
                <a:gd name="T91" fmla="*/ 0 h 2063"/>
                <a:gd name="T92" fmla="*/ 0 w 1238"/>
                <a:gd name="T93" fmla="*/ 0 h 2063"/>
                <a:gd name="T94" fmla="*/ 0 w 1238"/>
                <a:gd name="T95" fmla="*/ 0 h 2063"/>
                <a:gd name="T96" fmla="*/ 0 w 1238"/>
                <a:gd name="T97" fmla="*/ 0 h 2063"/>
                <a:gd name="T98" fmla="*/ 0 w 1238"/>
                <a:gd name="T99" fmla="*/ 0 h 2063"/>
                <a:gd name="T100" fmla="*/ 0 w 1238"/>
                <a:gd name="T101" fmla="*/ 0 h 2063"/>
                <a:gd name="T102" fmla="*/ 0 w 1238"/>
                <a:gd name="T103" fmla="*/ 0 h 2063"/>
                <a:gd name="T104" fmla="*/ 0 w 1238"/>
                <a:gd name="T105" fmla="*/ 0 h 2063"/>
                <a:gd name="T106" fmla="*/ 0 w 1238"/>
                <a:gd name="T107" fmla="*/ 0 h 2063"/>
                <a:gd name="T108" fmla="*/ 0 w 1238"/>
                <a:gd name="T109" fmla="*/ 0 h 2063"/>
                <a:gd name="T110" fmla="*/ 0 w 1238"/>
                <a:gd name="T111" fmla="*/ 0 h 2063"/>
                <a:gd name="T112" fmla="*/ 0 w 1238"/>
                <a:gd name="T113" fmla="*/ 0 h 2063"/>
                <a:gd name="T114" fmla="*/ 0 w 1238"/>
                <a:gd name="T115" fmla="*/ 0 h 2063"/>
                <a:gd name="T116" fmla="*/ 0 w 1238"/>
                <a:gd name="T117" fmla="*/ 0 h 2063"/>
                <a:gd name="T118" fmla="*/ 0 w 1238"/>
                <a:gd name="T119" fmla="*/ 0 h 20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8"/>
                <a:gd name="T181" fmla="*/ 0 h 2063"/>
                <a:gd name="T182" fmla="*/ 1238 w 1238"/>
                <a:gd name="T183" fmla="*/ 2063 h 20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8" h="2063">
                  <a:moveTo>
                    <a:pt x="1208" y="472"/>
                  </a:moveTo>
                  <a:lnTo>
                    <a:pt x="1203" y="468"/>
                  </a:lnTo>
                  <a:lnTo>
                    <a:pt x="1198" y="465"/>
                  </a:lnTo>
                  <a:lnTo>
                    <a:pt x="1192" y="463"/>
                  </a:lnTo>
                  <a:lnTo>
                    <a:pt x="1187" y="462"/>
                  </a:lnTo>
                  <a:lnTo>
                    <a:pt x="1181" y="461"/>
                  </a:lnTo>
                  <a:lnTo>
                    <a:pt x="1176" y="461"/>
                  </a:lnTo>
                  <a:lnTo>
                    <a:pt x="1170" y="461"/>
                  </a:lnTo>
                  <a:lnTo>
                    <a:pt x="1165" y="462"/>
                  </a:lnTo>
                  <a:lnTo>
                    <a:pt x="1163" y="463"/>
                  </a:lnTo>
                  <a:lnTo>
                    <a:pt x="1161" y="464"/>
                  </a:lnTo>
                  <a:lnTo>
                    <a:pt x="1158" y="465"/>
                  </a:lnTo>
                  <a:lnTo>
                    <a:pt x="1156" y="466"/>
                  </a:lnTo>
                  <a:lnTo>
                    <a:pt x="1154" y="448"/>
                  </a:lnTo>
                  <a:lnTo>
                    <a:pt x="1150" y="429"/>
                  </a:lnTo>
                  <a:lnTo>
                    <a:pt x="1144" y="406"/>
                  </a:lnTo>
                  <a:lnTo>
                    <a:pt x="1136" y="386"/>
                  </a:lnTo>
                  <a:lnTo>
                    <a:pt x="1126" y="365"/>
                  </a:lnTo>
                  <a:lnTo>
                    <a:pt x="1114" y="347"/>
                  </a:lnTo>
                  <a:lnTo>
                    <a:pt x="1099" y="332"/>
                  </a:lnTo>
                  <a:lnTo>
                    <a:pt x="1080" y="322"/>
                  </a:lnTo>
                  <a:lnTo>
                    <a:pt x="1071" y="318"/>
                  </a:lnTo>
                  <a:lnTo>
                    <a:pt x="1063" y="317"/>
                  </a:lnTo>
                  <a:lnTo>
                    <a:pt x="1056" y="316"/>
                  </a:lnTo>
                  <a:lnTo>
                    <a:pt x="1049" y="316"/>
                  </a:lnTo>
                  <a:lnTo>
                    <a:pt x="1043" y="318"/>
                  </a:lnTo>
                  <a:lnTo>
                    <a:pt x="1038" y="320"/>
                  </a:lnTo>
                  <a:lnTo>
                    <a:pt x="1034" y="324"/>
                  </a:lnTo>
                  <a:lnTo>
                    <a:pt x="1030" y="328"/>
                  </a:lnTo>
                  <a:lnTo>
                    <a:pt x="1025" y="340"/>
                  </a:lnTo>
                  <a:lnTo>
                    <a:pt x="1024" y="354"/>
                  </a:lnTo>
                  <a:lnTo>
                    <a:pt x="1027" y="370"/>
                  </a:lnTo>
                  <a:lnTo>
                    <a:pt x="1033" y="386"/>
                  </a:lnTo>
                  <a:lnTo>
                    <a:pt x="1039" y="400"/>
                  </a:lnTo>
                  <a:lnTo>
                    <a:pt x="1046" y="413"/>
                  </a:lnTo>
                  <a:lnTo>
                    <a:pt x="1052" y="421"/>
                  </a:lnTo>
                  <a:lnTo>
                    <a:pt x="1055" y="426"/>
                  </a:lnTo>
                  <a:lnTo>
                    <a:pt x="1065" y="452"/>
                  </a:lnTo>
                  <a:lnTo>
                    <a:pt x="1071" y="484"/>
                  </a:lnTo>
                  <a:lnTo>
                    <a:pt x="1075" y="519"/>
                  </a:lnTo>
                  <a:lnTo>
                    <a:pt x="1076" y="546"/>
                  </a:lnTo>
                  <a:lnTo>
                    <a:pt x="1071" y="547"/>
                  </a:lnTo>
                  <a:lnTo>
                    <a:pt x="1066" y="549"/>
                  </a:lnTo>
                  <a:lnTo>
                    <a:pt x="1061" y="550"/>
                  </a:lnTo>
                  <a:lnTo>
                    <a:pt x="1057" y="552"/>
                  </a:lnTo>
                  <a:lnTo>
                    <a:pt x="1053" y="554"/>
                  </a:lnTo>
                  <a:lnTo>
                    <a:pt x="1048" y="557"/>
                  </a:lnTo>
                  <a:lnTo>
                    <a:pt x="1044" y="559"/>
                  </a:lnTo>
                  <a:lnTo>
                    <a:pt x="1041" y="561"/>
                  </a:lnTo>
                  <a:lnTo>
                    <a:pt x="1036" y="565"/>
                  </a:lnTo>
                  <a:lnTo>
                    <a:pt x="1033" y="570"/>
                  </a:lnTo>
                  <a:lnTo>
                    <a:pt x="1031" y="576"/>
                  </a:lnTo>
                  <a:lnTo>
                    <a:pt x="1030" y="583"/>
                  </a:lnTo>
                  <a:lnTo>
                    <a:pt x="1031" y="597"/>
                  </a:lnTo>
                  <a:lnTo>
                    <a:pt x="1037" y="613"/>
                  </a:lnTo>
                  <a:lnTo>
                    <a:pt x="1045" y="629"/>
                  </a:lnTo>
                  <a:lnTo>
                    <a:pt x="1055" y="645"/>
                  </a:lnTo>
                  <a:lnTo>
                    <a:pt x="1066" y="660"/>
                  </a:lnTo>
                  <a:lnTo>
                    <a:pt x="1076" y="674"/>
                  </a:lnTo>
                  <a:lnTo>
                    <a:pt x="1086" y="686"/>
                  </a:lnTo>
                  <a:lnTo>
                    <a:pt x="1093" y="694"/>
                  </a:lnTo>
                  <a:lnTo>
                    <a:pt x="1096" y="711"/>
                  </a:lnTo>
                  <a:lnTo>
                    <a:pt x="1097" y="732"/>
                  </a:lnTo>
                  <a:lnTo>
                    <a:pt x="1097" y="755"/>
                  </a:lnTo>
                  <a:lnTo>
                    <a:pt x="1094" y="779"/>
                  </a:lnTo>
                  <a:lnTo>
                    <a:pt x="1090" y="803"/>
                  </a:lnTo>
                  <a:lnTo>
                    <a:pt x="1084" y="825"/>
                  </a:lnTo>
                  <a:lnTo>
                    <a:pt x="1076" y="844"/>
                  </a:lnTo>
                  <a:lnTo>
                    <a:pt x="1064" y="858"/>
                  </a:lnTo>
                  <a:lnTo>
                    <a:pt x="1057" y="862"/>
                  </a:lnTo>
                  <a:lnTo>
                    <a:pt x="1047" y="864"/>
                  </a:lnTo>
                  <a:lnTo>
                    <a:pt x="1036" y="865"/>
                  </a:lnTo>
                  <a:lnTo>
                    <a:pt x="1024" y="865"/>
                  </a:lnTo>
                  <a:lnTo>
                    <a:pt x="1011" y="864"/>
                  </a:lnTo>
                  <a:lnTo>
                    <a:pt x="995" y="862"/>
                  </a:lnTo>
                  <a:lnTo>
                    <a:pt x="980" y="859"/>
                  </a:lnTo>
                  <a:lnTo>
                    <a:pt x="964" y="855"/>
                  </a:lnTo>
                  <a:lnTo>
                    <a:pt x="947" y="850"/>
                  </a:lnTo>
                  <a:lnTo>
                    <a:pt x="930" y="846"/>
                  </a:lnTo>
                  <a:lnTo>
                    <a:pt x="912" y="840"/>
                  </a:lnTo>
                  <a:lnTo>
                    <a:pt x="895" y="835"/>
                  </a:lnTo>
                  <a:lnTo>
                    <a:pt x="879" y="828"/>
                  </a:lnTo>
                  <a:lnTo>
                    <a:pt x="862" y="822"/>
                  </a:lnTo>
                  <a:lnTo>
                    <a:pt x="847" y="816"/>
                  </a:lnTo>
                  <a:lnTo>
                    <a:pt x="833" y="809"/>
                  </a:lnTo>
                  <a:lnTo>
                    <a:pt x="824" y="739"/>
                  </a:lnTo>
                  <a:lnTo>
                    <a:pt x="810" y="741"/>
                  </a:lnTo>
                  <a:lnTo>
                    <a:pt x="807" y="742"/>
                  </a:lnTo>
                  <a:lnTo>
                    <a:pt x="804" y="742"/>
                  </a:lnTo>
                  <a:lnTo>
                    <a:pt x="801" y="742"/>
                  </a:lnTo>
                  <a:lnTo>
                    <a:pt x="799" y="742"/>
                  </a:lnTo>
                  <a:lnTo>
                    <a:pt x="791" y="742"/>
                  </a:lnTo>
                  <a:lnTo>
                    <a:pt x="783" y="741"/>
                  </a:lnTo>
                  <a:lnTo>
                    <a:pt x="775" y="739"/>
                  </a:lnTo>
                  <a:lnTo>
                    <a:pt x="768" y="736"/>
                  </a:lnTo>
                  <a:lnTo>
                    <a:pt x="761" y="733"/>
                  </a:lnTo>
                  <a:lnTo>
                    <a:pt x="754" y="729"/>
                  </a:lnTo>
                  <a:lnTo>
                    <a:pt x="748" y="723"/>
                  </a:lnTo>
                  <a:lnTo>
                    <a:pt x="741" y="718"/>
                  </a:lnTo>
                  <a:lnTo>
                    <a:pt x="731" y="705"/>
                  </a:lnTo>
                  <a:lnTo>
                    <a:pt x="724" y="692"/>
                  </a:lnTo>
                  <a:lnTo>
                    <a:pt x="719" y="676"/>
                  </a:lnTo>
                  <a:lnTo>
                    <a:pt x="718" y="660"/>
                  </a:lnTo>
                  <a:lnTo>
                    <a:pt x="719" y="645"/>
                  </a:lnTo>
                  <a:lnTo>
                    <a:pt x="723" y="630"/>
                  </a:lnTo>
                  <a:lnTo>
                    <a:pt x="730" y="617"/>
                  </a:lnTo>
                  <a:lnTo>
                    <a:pt x="738" y="605"/>
                  </a:lnTo>
                  <a:lnTo>
                    <a:pt x="749" y="595"/>
                  </a:lnTo>
                  <a:lnTo>
                    <a:pt x="761" y="587"/>
                  </a:lnTo>
                  <a:lnTo>
                    <a:pt x="775" y="582"/>
                  </a:lnTo>
                  <a:lnTo>
                    <a:pt x="790" y="579"/>
                  </a:lnTo>
                  <a:lnTo>
                    <a:pt x="804" y="577"/>
                  </a:lnTo>
                  <a:lnTo>
                    <a:pt x="796" y="513"/>
                  </a:lnTo>
                  <a:lnTo>
                    <a:pt x="804" y="511"/>
                  </a:lnTo>
                  <a:lnTo>
                    <a:pt x="813" y="509"/>
                  </a:lnTo>
                  <a:lnTo>
                    <a:pt x="823" y="507"/>
                  </a:lnTo>
                  <a:lnTo>
                    <a:pt x="835" y="504"/>
                  </a:lnTo>
                  <a:lnTo>
                    <a:pt x="847" y="500"/>
                  </a:lnTo>
                  <a:lnTo>
                    <a:pt x="860" y="496"/>
                  </a:lnTo>
                  <a:lnTo>
                    <a:pt x="873" y="491"/>
                  </a:lnTo>
                  <a:lnTo>
                    <a:pt x="887" y="486"/>
                  </a:lnTo>
                  <a:lnTo>
                    <a:pt x="900" y="481"/>
                  </a:lnTo>
                  <a:lnTo>
                    <a:pt x="913" y="475"/>
                  </a:lnTo>
                  <a:lnTo>
                    <a:pt x="926" y="468"/>
                  </a:lnTo>
                  <a:lnTo>
                    <a:pt x="938" y="462"/>
                  </a:lnTo>
                  <a:lnTo>
                    <a:pt x="949" y="455"/>
                  </a:lnTo>
                  <a:lnTo>
                    <a:pt x="959" y="446"/>
                  </a:lnTo>
                  <a:lnTo>
                    <a:pt x="969" y="438"/>
                  </a:lnTo>
                  <a:lnTo>
                    <a:pt x="976" y="430"/>
                  </a:lnTo>
                  <a:lnTo>
                    <a:pt x="981" y="418"/>
                  </a:lnTo>
                  <a:lnTo>
                    <a:pt x="981" y="405"/>
                  </a:lnTo>
                  <a:lnTo>
                    <a:pt x="977" y="390"/>
                  </a:lnTo>
                  <a:lnTo>
                    <a:pt x="968" y="372"/>
                  </a:lnTo>
                  <a:lnTo>
                    <a:pt x="957" y="356"/>
                  </a:lnTo>
                  <a:lnTo>
                    <a:pt x="944" y="339"/>
                  </a:lnTo>
                  <a:lnTo>
                    <a:pt x="929" y="323"/>
                  </a:lnTo>
                  <a:lnTo>
                    <a:pt x="911" y="304"/>
                  </a:lnTo>
                  <a:lnTo>
                    <a:pt x="892" y="285"/>
                  </a:lnTo>
                  <a:lnTo>
                    <a:pt x="869" y="266"/>
                  </a:lnTo>
                  <a:lnTo>
                    <a:pt x="846" y="246"/>
                  </a:lnTo>
                  <a:lnTo>
                    <a:pt x="821" y="226"/>
                  </a:lnTo>
                  <a:lnTo>
                    <a:pt x="795" y="207"/>
                  </a:lnTo>
                  <a:lnTo>
                    <a:pt x="766" y="188"/>
                  </a:lnTo>
                  <a:lnTo>
                    <a:pt x="737" y="169"/>
                  </a:lnTo>
                  <a:lnTo>
                    <a:pt x="707" y="153"/>
                  </a:lnTo>
                  <a:lnTo>
                    <a:pt x="676" y="136"/>
                  </a:lnTo>
                  <a:lnTo>
                    <a:pt x="644" y="120"/>
                  </a:lnTo>
                  <a:lnTo>
                    <a:pt x="613" y="106"/>
                  </a:lnTo>
                  <a:lnTo>
                    <a:pt x="580" y="94"/>
                  </a:lnTo>
                  <a:lnTo>
                    <a:pt x="587" y="70"/>
                  </a:lnTo>
                  <a:lnTo>
                    <a:pt x="595" y="44"/>
                  </a:lnTo>
                  <a:lnTo>
                    <a:pt x="600" y="20"/>
                  </a:lnTo>
                  <a:lnTo>
                    <a:pt x="601" y="6"/>
                  </a:lnTo>
                  <a:lnTo>
                    <a:pt x="598" y="2"/>
                  </a:lnTo>
                  <a:lnTo>
                    <a:pt x="592" y="0"/>
                  </a:lnTo>
                  <a:lnTo>
                    <a:pt x="582" y="2"/>
                  </a:lnTo>
                  <a:lnTo>
                    <a:pt x="569" y="6"/>
                  </a:lnTo>
                  <a:lnTo>
                    <a:pt x="552" y="11"/>
                  </a:lnTo>
                  <a:lnTo>
                    <a:pt x="534" y="17"/>
                  </a:lnTo>
                  <a:lnTo>
                    <a:pt x="513" y="26"/>
                  </a:lnTo>
                  <a:lnTo>
                    <a:pt x="492" y="34"/>
                  </a:lnTo>
                  <a:lnTo>
                    <a:pt x="480" y="38"/>
                  </a:lnTo>
                  <a:lnTo>
                    <a:pt x="466" y="40"/>
                  </a:lnTo>
                  <a:lnTo>
                    <a:pt x="453" y="41"/>
                  </a:lnTo>
                  <a:lnTo>
                    <a:pt x="438" y="42"/>
                  </a:lnTo>
                  <a:lnTo>
                    <a:pt x="422" y="42"/>
                  </a:lnTo>
                  <a:lnTo>
                    <a:pt x="406" y="41"/>
                  </a:lnTo>
                  <a:lnTo>
                    <a:pt x="388" y="40"/>
                  </a:lnTo>
                  <a:lnTo>
                    <a:pt x="372" y="39"/>
                  </a:lnTo>
                  <a:lnTo>
                    <a:pt x="354" y="37"/>
                  </a:lnTo>
                  <a:lnTo>
                    <a:pt x="336" y="36"/>
                  </a:lnTo>
                  <a:lnTo>
                    <a:pt x="319" y="35"/>
                  </a:lnTo>
                  <a:lnTo>
                    <a:pt x="301" y="35"/>
                  </a:lnTo>
                  <a:lnTo>
                    <a:pt x="283" y="35"/>
                  </a:lnTo>
                  <a:lnTo>
                    <a:pt x="267" y="36"/>
                  </a:lnTo>
                  <a:lnTo>
                    <a:pt x="249" y="38"/>
                  </a:lnTo>
                  <a:lnTo>
                    <a:pt x="233" y="41"/>
                  </a:lnTo>
                  <a:lnTo>
                    <a:pt x="207" y="56"/>
                  </a:lnTo>
                  <a:lnTo>
                    <a:pt x="194" y="82"/>
                  </a:lnTo>
                  <a:lnTo>
                    <a:pt x="190" y="117"/>
                  </a:lnTo>
                  <a:lnTo>
                    <a:pt x="193" y="154"/>
                  </a:lnTo>
                  <a:lnTo>
                    <a:pt x="199" y="190"/>
                  </a:lnTo>
                  <a:lnTo>
                    <a:pt x="207" y="221"/>
                  </a:lnTo>
                  <a:lnTo>
                    <a:pt x="214" y="243"/>
                  </a:lnTo>
                  <a:lnTo>
                    <a:pt x="217" y="251"/>
                  </a:lnTo>
                  <a:lnTo>
                    <a:pt x="215" y="250"/>
                  </a:lnTo>
                  <a:lnTo>
                    <a:pt x="212" y="250"/>
                  </a:lnTo>
                  <a:lnTo>
                    <a:pt x="208" y="252"/>
                  </a:lnTo>
                  <a:lnTo>
                    <a:pt x="204" y="255"/>
                  </a:lnTo>
                  <a:lnTo>
                    <a:pt x="199" y="261"/>
                  </a:lnTo>
                  <a:lnTo>
                    <a:pt x="192" y="269"/>
                  </a:lnTo>
                  <a:lnTo>
                    <a:pt x="185" y="282"/>
                  </a:lnTo>
                  <a:lnTo>
                    <a:pt x="182" y="303"/>
                  </a:lnTo>
                  <a:lnTo>
                    <a:pt x="187" y="334"/>
                  </a:lnTo>
                  <a:lnTo>
                    <a:pt x="198" y="372"/>
                  </a:lnTo>
                  <a:lnTo>
                    <a:pt x="212" y="412"/>
                  </a:lnTo>
                  <a:lnTo>
                    <a:pt x="229" y="451"/>
                  </a:lnTo>
                  <a:lnTo>
                    <a:pt x="243" y="483"/>
                  </a:lnTo>
                  <a:lnTo>
                    <a:pt x="253" y="506"/>
                  </a:lnTo>
                  <a:lnTo>
                    <a:pt x="258" y="515"/>
                  </a:lnTo>
                  <a:lnTo>
                    <a:pt x="279" y="515"/>
                  </a:lnTo>
                  <a:lnTo>
                    <a:pt x="292" y="560"/>
                  </a:lnTo>
                  <a:lnTo>
                    <a:pt x="307" y="603"/>
                  </a:lnTo>
                  <a:lnTo>
                    <a:pt x="322" y="645"/>
                  </a:lnTo>
                  <a:lnTo>
                    <a:pt x="336" y="682"/>
                  </a:lnTo>
                  <a:lnTo>
                    <a:pt x="350" y="718"/>
                  </a:lnTo>
                  <a:lnTo>
                    <a:pt x="363" y="750"/>
                  </a:lnTo>
                  <a:lnTo>
                    <a:pt x="374" y="776"/>
                  </a:lnTo>
                  <a:lnTo>
                    <a:pt x="383" y="798"/>
                  </a:lnTo>
                  <a:lnTo>
                    <a:pt x="368" y="794"/>
                  </a:lnTo>
                  <a:lnTo>
                    <a:pt x="351" y="790"/>
                  </a:lnTo>
                  <a:lnTo>
                    <a:pt x="331" y="786"/>
                  </a:lnTo>
                  <a:lnTo>
                    <a:pt x="310" y="783"/>
                  </a:lnTo>
                  <a:lnTo>
                    <a:pt x="286" y="780"/>
                  </a:lnTo>
                  <a:lnTo>
                    <a:pt x="263" y="777"/>
                  </a:lnTo>
                  <a:lnTo>
                    <a:pt x="237" y="776"/>
                  </a:lnTo>
                  <a:lnTo>
                    <a:pt x="211" y="776"/>
                  </a:lnTo>
                  <a:lnTo>
                    <a:pt x="186" y="777"/>
                  </a:lnTo>
                  <a:lnTo>
                    <a:pt x="160" y="780"/>
                  </a:lnTo>
                  <a:lnTo>
                    <a:pt x="136" y="784"/>
                  </a:lnTo>
                  <a:lnTo>
                    <a:pt x="112" y="792"/>
                  </a:lnTo>
                  <a:lnTo>
                    <a:pt x="90" y="801"/>
                  </a:lnTo>
                  <a:lnTo>
                    <a:pt x="68" y="814"/>
                  </a:lnTo>
                  <a:lnTo>
                    <a:pt x="49" y="828"/>
                  </a:lnTo>
                  <a:lnTo>
                    <a:pt x="32" y="846"/>
                  </a:lnTo>
                  <a:lnTo>
                    <a:pt x="15" y="874"/>
                  </a:lnTo>
                  <a:lnTo>
                    <a:pt x="4" y="905"/>
                  </a:lnTo>
                  <a:lnTo>
                    <a:pt x="0" y="937"/>
                  </a:lnTo>
                  <a:lnTo>
                    <a:pt x="0" y="971"/>
                  </a:lnTo>
                  <a:lnTo>
                    <a:pt x="5" y="1006"/>
                  </a:lnTo>
                  <a:lnTo>
                    <a:pt x="12" y="1040"/>
                  </a:lnTo>
                  <a:lnTo>
                    <a:pt x="23" y="1074"/>
                  </a:lnTo>
                  <a:lnTo>
                    <a:pt x="35" y="1106"/>
                  </a:lnTo>
                  <a:lnTo>
                    <a:pt x="172" y="1106"/>
                  </a:lnTo>
                  <a:lnTo>
                    <a:pt x="173" y="1094"/>
                  </a:lnTo>
                  <a:lnTo>
                    <a:pt x="175" y="1081"/>
                  </a:lnTo>
                  <a:lnTo>
                    <a:pt x="178" y="1070"/>
                  </a:lnTo>
                  <a:lnTo>
                    <a:pt x="182" y="1058"/>
                  </a:lnTo>
                  <a:lnTo>
                    <a:pt x="187" y="1050"/>
                  </a:lnTo>
                  <a:lnTo>
                    <a:pt x="193" y="1041"/>
                  </a:lnTo>
                  <a:lnTo>
                    <a:pt x="201" y="1035"/>
                  </a:lnTo>
                  <a:lnTo>
                    <a:pt x="210" y="1030"/>
                  </a:lnTo>
                  <a:lnTo>
                    <a:pt x="221" y="1027"/>
                  </a:lnTo>
                  <a:lnTo>
                    <a:pt x="230" y="1023"/>
                  </a:lnTo>
                  <a:lnTo>
                    <a:pt x="240" y="1021"/>
                  </a:lnTo>
                  <a:lnTo>
                    <a:pt x="249" y="1019"/>
                  </a:lnTo>
                  <a:lnTo>
                    <a:pt x="259" y="1018"/>
                  </a:lnTo>
                  <a:lnTo>
                    <a:pt x="268" y="1018"/>
                  </a:lnTo>
                  <a:lnTo>
                    <a:pt x="276" y="1018"/>
                  </a:lnTo>
                  <a:lnTo>
                    <a:pt x="284" y="1018"/>
                  </a:lnTo>
                  <a:lnTo>
                    <a:pt x="281" y="1295"/>
                  </a:lnTo>
                  <a:lnTo>
                    <a:pt x="221" y="1295"/>
                  </a:lnTo>
                  <a:lnTo>
                    <a:pt x="222" y="1294"/>
                  </a:lnTo>
                  <a:lnTo>
                    <a:pt x="223" y="1293"/>
                  </a:lnTo>
                  <a:lnTo>
                    <a:pt x="224" y="1291"/>
                  </a:lnTo>
                  <a:lnTo>
                    <a:pt x="224" y="1289"/>
                  </a:lnTo>
                  <a:lnTo>
                    <a:pt x="226" y="1280"/>
                  </a:lnTo>
                  <a:lnTo>
                    <a:pt x="225" y="1272"/>
                  </a:lnTo>
                  <a:lnTo>
                    <a:pt x="221" y="1263"/>
                  </a:lnTo>
                  <a:lnTo>
                    <a:pt x="216" y="1253"/>
                  </a:lnTo>
                  <a:lnTo>
                    <a:pt x="208" y="1244"/>
                  </a:lnTo>
                  <a:lnTo>
                    <a:pt x="201" y="1235"/>
                  </a:lnTo>
                  <a:lnTo>
                    <a:pt x="193" y="1227"/>
                  </a:lnTo>
                  <a:lnTo>
                    <a:pt x="186" y="1220"/>
                  </a:lnTo>
                  <a:lnTo>
                    <a:pt x="181" y="1196"/>
                  </a:lnTo>
                  <a:lnTo>
                    <a:pt x="177" y="1168"/>
                  </a:lnTo>
                  <a:lnTo>
                    <a:pt x="173" y="1137"/>
                  </a:lnTo>
                  <a:lnTo>
                    <a:pt x="172" y="1106"/>
                  </a:lnTo>
                  <a:lnTo>
                    <a:pt x="35" y="1106"/>
                  </a:lnTo>
                  <a:lnTo>
                    <a:pt x="42" y="1121"/>
                  </a:lnTo>
                  <a:lnTo>
                    <a:pt x="49" y="1137"/>
                  </a:lnTo>
                  <a:lnTo>
                    <a:pt x="55" y="1150"/>
                  </a:lnTo>
                  <a:lnTo>
                    <a:pt x="62" y="1165"/>
                  </a:lnTo>
                  <a:lnTo>
                    <a:pt x="69" y="1178"/>
                  </a:lnTo>
                  <a:lnTo>
                    <a:pt x="75" y="1190"/>
                  </a:lnTo>
                  <a:lnTo>
                    <a:pt x="82" y="1201"/>
                  </a:lnTo>
                  <a:lnTo>
                    <a:pt x="87" y="1209"/>
                  </a:lnTo>
                  <a:lnTo>
                    <a:pt x="82" y="1209"/>
                  </a:lnTo>
                  <a:lnTo>
                    <a:pt x="75" y="1209"/>
                  </a:lnTo>
                  <a:lnTo>
                    <a:pt x="69" y="1210"/>
                  </a:lnTo>
                  <a:lnTo>
                    <a:pt x="63" y="1211"/>
                  </a:lnTo>
                  <a:lnTo>
                    <a:pt x="57" y="1213"/>
                  </a:lnTo>
                  <a:lnTo>
                    <a:pt x="51" y="1215"/>
                  </a:lnTo>
                  <a:lnTo>
                    <a:pt x="45" y="1218"/>
                  </a:lnTo>
                  <a:lnTo>
                    <a:pt x="39" y="1223"/>
                  </a:lnTo>
                  <a:lnTo>
                    <a:pt x="32" y="1228"/>
                  </a:lnTo>
                  <a:lnTo>
                    <a:pt x="26" y="1234"/>
                  </a:lnTo>
                  <a:lnTo>
                    <a:pt x="21" y="1241"/>
                  </a:lnTo>
                  <a:lnTo>
                    <a:pt x="17" y="1248"/>
                  </a:lnTo>
                  <a:lnTo>
                    <a:pt x="14" y="1257"/>
                  </a:lnTo>
                  <a:lnTo>
                    <a:pt x="11" y="1266"/>
                  </a:lnTo>
                  <a:lnTo>
                    <a:pt x="9" y="1276"/>
                  </a:lnTo>
                  <a:lnTo>
                    <a:pt x="8" y="1287"/>
                  </a:lnTo>
                  <a:lnTo>
                    <a:pt x="8" y="1315"/>
                  </a:lnTo>
                  <a:lnTo>
                    <a:pt x="10" y="1342"/>
                  </a:lnTo>
                  <a:lnTo>
                    <a:pt x="16" y="1369"/>
                  </a:lnTo>
                  <a:lnTo>
                    <a:pt x="23" y="1393"/>
                  </a:lnTo>
                  <a:lnTo>
                    <a:pt x="32" y="1414"/>
                  </a:lnTo>
                  <a:lnTo>
                    <a:pt x="42" y="1432"/>
                  </a:lnTo>
                  <a:lnTo>
                    <a:pt x="52" y="1446"/>
                  </a:lnTo>
                  <a:lnTo>
                    <a:pt x="62" y="1457"/>
                  </a:lnTo>
                  <a:lnTo>
                    <a:pt x="70" y="1462"/>
                  </a:lnTo>
                  <a:lnTo>
                    <a:pt x="76" y="1464"/>
                  </a:lnTo>
                  <a:lnTo>
                    <a:pt x="83" y="1464"/>
                  </a:lnTo>
                  <a:lnTo>
                    <a:pt x="88" y="1463"/>
                  </a:lnTo>
                  <a:lnTo>
                    <a:pt x="93" y="1460"/>
                  </a:lnTo>
                  <a:lnTo>
                    <a:pt x="98" y="1457"/>
                  </a:lnTo>
                  <a:lnTo>
                    <a:pt x="102" y="1452"/>
                  </a:lnTo>
                  <a:lnTo>
                    <a:pt x="105" y="1448"/>
                  </a:lnTo>
                  <a:lnTo>
                    <a:pt x="107" y="1451"/>
                  </a:lnTo>
                  <a:lnTo>
                    <a:pt x="109" y="1455"/>
                  </a:lnTo>
                  <a:lnTo>
                    <a:pt x="112" y="1458"/>
                  </a:lnTo>
                  <a:lnTo>
                    <a:pt x="114" y="1461"/>
                  </a:lnTo>
                  <a:lnTo>
                    <a:pt x="166" y="2048"/>
                  </a:lnTo>
                  <a:lnTo>
                    <a:pt x="263" y="2055"/>
                  </a:lnTo>
                  <a:lnTo>
                    <a:pt x="263" y="1977"/>
                  </a:lnTo>
                  <a:lnTo>
                    <a:pt x="764" y="1977"/>
                  </a:lnTo>
                  <a:lnTo>
                    <a:pt x="768" y="2063"/>
                  </a:lnTo>
                  <a:lnTo>
                    <a:pt x="863" y="2063"/>
                  </a:lnTo>
                  <a:lnTo>
                    <a:pt x="930" y="1404"/>
                  </a:lnTo>
                  <a:lnTo>
                    <a:pt x="948" y="1404"/>
                  </a:lnTo>
                  <a:lnTo>
                    <a:pt x="948" y="1295"/>
                  </a:lnTo>
                  <a:lnTo>
                    <a:pt x="876" y="1295"/>
                  </a:lnTo>
                  <a:lnTo>
                    <a:pt x="906" y="1063"/>
                  </a:lnTo>
                  <a:lnTo>
                    <a:pt x="913" y="1064"/>
                  </a:lnTo>
                  <a:lnTo>
                    <a:pt x="922" y="1065"/>
                  </a:lnTo>
                  <a:lnTo>
                    <a:pt x="932" y="1066"/>
                  </a:lnTo>
                  <a:lnTo>
                    <a:pt x="942" y="1066"/>
                  </a:lnTo>
                  <a:lnTo>
                    <a:pt x="954" y="1067"/>
                  </a:lnTo>
                  <a:lnTo>
                    <a:pt x="967" y="1068"/>
                  </a:lnTo>
                  <a:lnTo>
                    <a:pt x="980" y="1068"/>
                  </a:lnTo>
                  <a:lnTo>
                    <a:pt x="994" y="1068"/>
                  </a:lnTo>
                  <a:lnTo>
                    <a:pt x="1010" y="1068"/>
                  </a:lnTo>
                  <a:lnTo>
                    <a:pt x="1025" y="1067"/>
                  </a:lnTo>
                  <a:lnTo>
                    <a:pt x="1041" y="1066"/>
                  </a:lnTo>
                  <a:lnTo>
                    <a:pt x="1058" y="1064"/>
                  </a:lnTo>
                  <a:lnTo>
                    <a:pt x="1075" y="1062"/>
                  </a:lnTo>
                  <a:lnTo>
                    <a:pt x="1092" y="1060"/>
                  </a:lnTo>
                  <a:lnTo>
                    <a:pt x="1110" y="1056"/>
                  </a:lnTo>
                  <a:lnTo>
                    <a:pt x="1127" y="1052"/>
                  </a:lnTo>
                  <a:lnTo>
                    <a:pt x="1164" y="1029"/>
                  </a:lnTo>
                  <a:lnTo>
                    <a:pt x="1187" y="989"/>
                  </a:lnTo>
                  <a:lnTo>
                    <a:pt x="1197" y="936"/>
                  </a:lnTo>
                  <a:lnTo>
                    <a:pt x="1200" y="878"/>
                  </a:lnTo>
                  <a:lnTo>
                    <a:pt x="1196" y="818"/>
                  </a:lnTo>
                  <a:lnTo>
                    <a:pt x="1188" y="762"/>
                  </a:lnTo>
                  <a:lnTo>
                    <a:pt x="1179" y="718"/>
                  </a:lnTo>
                  <a:lnTo>
                    <a:pt x="1173" y="689"/>
                  </a:lnTo>
                  <a:lnTo>
                    <a:pt x="1176" y="693"/>
                  </a:lnTo>
                  <a:lnTo>
                    <a:pt x="1234" y="643"/>
                  </a:lnTo>
                  <a:lnTo>
                    <a:pt x="1234" y="637"/>
                  </a:lnTo>
                  <a:lnTo>
                    <a:pt x="1235" y="625"/>
                  </a:lnTo>
                  <a:lnTo>
                    <a:pt x="1237" y="606"/>
                  </a:lnTo>
                  <a:lnTo>
                    <a:pt x="1238" y="582"/>
                  </a:lnTo>
                  <a:lnTo>
                    <a:pt x="1238" y="555"/>
                  </a:lnTo>
                  <a:lnTo>
                    <a:pt x="1235" y="530"/>
                  </a:lnTo>
                  <a:lnTo>
                    <a:pt x="1230" y="506"/>
                  </a:lnTo>
                  <a:lnTo>
                    <a:pt x="1221" y="485"/>
                  </a:lnTo>
                  <a:lnTo>
                    <a:pt x="1208" y="4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88" name="Freeform 185"/>
            <p:cNvSpPr>
              <a:spLocks/>
            </p:cNvSpPr>
            <p:nvPr/>
          </p:nvSpPr>
          <p:spPr bwMode="auto">
            <a:xfrm>
              <a:off x="3219" y="1414"/>
              <a:ext cx="26" cy="27"/>
            </a:xfrm>
            <a:custGeom>
              <a:avLst/>
              <a:gdLst>
                <a:gd name="T0" fmla="*/ 0 w 78"/>
                <a:gd name="T1" fmla="*/ 0 h 82"/>
                <a:gd name="T2" fmla="*/ 0 w 78"/>
                <a:gd name="T3" fmla="*/ 0 h 82"/>
                <a:gd name="T4" fmla="*/ 0 w 78"/>
                <a:gd name="T5" fmla="*/ 0 h 82"/>
                <a:gd name="T6" fmla="*/ 0 w 78"/>
                <a:gd name="T7" fmla="*/ 0 h 82"/>
                <a:gd name="T8" fmla="*/ 0 w 78"/>
                <a:gd name="T9" fmla="*/ 0 h 82"/>
                <a:gd name="T10" fmla="*/ 0 w 78"/>
                <a:gd name="T11" fmla="*/ 0 h 82"/>
                <a:gd name="T12" fmla="*/ 0 w 78"/>
                <a:gd name="T13" fmla="*/ 0 h 82"/>
                <a:gd name="T14" fmla="*/ 0 w 78"/>
                <a:gd name="T15" fmla="*/ 0 h 82"/>
                <a:gd name="T16" fmla="*/ 0 w 78"/>
                <a:gd name="T17" fmla="*/ 0 h 82"/>
                <a:gd name="T18" fmla="*/ 0 w 78"/>
                <a:gd name="T19" fmla="*/ 0 h 82"/>
                <a:gd name="T20" fmla="*/ 0 w 78"/>
                <a:gd name="T21" fmla="*/ 0 h 82"/>
                <a:gd name="T22" fmla="*/ 0 w 78"/>
                <a:gd name="T23" fmla="*/ 0 h 82"/>
                <a:gd name="T24" fmla="*/ 0 w 78"/>
                <a:gd name="T25" fmla="*/ 0 h 82"/>
                <a:gd name="T26" fmla="*/ 0 w 78"/>
                <a:gd name="T27" fmla="*/ 0 h 82"/>
                <a:gd name="T28" fmla="*/ 0 w 78"/>
                <a:gd name="T29" fmla="*/ 0 h 82"/>
                <a:gd name="T30" fmla="*/ 0 w 78"/>
                <a:gd name="T31" fmla="*/ 0 h 82"/>
                <a:gd name="T32" fmla="*/ 0 w 78"/>
                <a:gd name="T33" fmla="*/ 0 h 82"/>
                <a:gd name="T34" fmla="*/ 0 w 78"/>
                <a:gd name="T35" fmla="*/ 0 h 82"/>
                <a:gd name="T36" fmla="*/ 0 w 78"/>
                <a:gd name="T37" fmla="*/ 0 h 82"/>
                <a:gd name="T38" fmla="*/ 0 w 78"/>
                <a:gd name="T39" fmla="*/ 0 h 82"/>
                <a:gd name="T40" fmla="*/ 0 w 78"/>
                <a:gd name="T41" fmla="*/ 0 h 82"/>
                <a:gd name="T42" fmla="*/ 0 w 78"/>
                <a:gd name="T43" fmla="*/ 0 h 82"/>
                <a:gd name="T44" fmla="*/ 0 w 78"/>
                <a:gd name="T45" fmla="*/ 0 h 82"/>
                <a:gd name="T46" fmla="*/ 0 w 78"/>
                <a:gd name="T47" fmla="*/ 0 h 82"/>
                <a:gd name="T48" fmla="*/ 0 w 78"/>
                <a:gd name="T49" fmla="*/ 0 h 82"/>
                <a:gd name="T50" fmla="*/ 0 w 78"/>
                <a:gd name="T51" fmla="*/ 0 h 82"/>
                <a:gd name="T52" fmla="*/ 0 w 78"/>
                <a:gd name="T53" fmla="*/ 0 h 82"/>
                <a:gd name="T54" fmla="*/ 0 w 78"/>
                <a:gd name="T55" fmla="*/ 0 h 82"/>
                <a:gd name="T56" fmla="*/ 0 w 78"/>
                <a:gd name="T57" fmla="*/ 0 h 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
                <a:gd name="T88" fmla="*/ 0 h 82"/>
                <a:gd name="T89" fmla="*/ 78 w 78"/>
                <a:gd name="T90" fmla="*/ 82 h 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 h="82">
                  <a:moveTo>
                    <a:pt x="39" y="1"/>
                  </a:moveTo>
                  <a:lnTo>
                    <a:pt x="44" y="0"/>
                  </a:lnTo>
                  <a:lnTo>
                    <a:pt x="49" y="1"/>
                  </a:lnTo>
                  <a:lnTo>
                    <a:pt x="55" y="3"/>
                  </a:lnTo>
                  <a:lnTo>
                    <a:pt x="61" y="7"/>
                  </a:lnTo>
                  <a:lnTo>
                    <a:pt x="69" y="17"/>
                  </a:lnTo>
                  <a:lnTo>
                    <a:pt x="74" y="34"/>
                  </a:lnTo>
                  <a:lnTo>
                    <a:pt x="77" y="57"/>
                  </a:lnTo>
                  <a:lnTo>
                    <a:pt x="78" y="82"/>
                  </a:lnTo>
                  <a:lnTo>
                    <a:pt x="75" y="77"/>
                  </a:lnTo>
                  <a:lnTo>
                    <a:pt x="71" y="72"/>
                  </a:lnTo>
                  <a:lnTo>
                    <a:pt x="65" y="66"/>
                  </a:lnTo>
                  <a:lnTo>
                    <a:pt x="56" y="62"/>
                  </a:lnTo>
                  <a:lnTo>
                    <a:pt x="51" y="60"/>
                  </a:lnTo>
                  <a:lnTo>
                    <a:pt x="44" y="58"/>
                  </a:lnTo>
                  <a:lnTo>
                    <a:pt x="37" y="56"/>
                  </a:lnTo>
                  <a:lnTo>
                    <a:pt x="31" y="55"/>
                  </a:lnTo>
                  <a:lnTo>
                    <a:pt x="24" y="54"/>
                  </a:lnTo>
                  <a:lnTo>
                    <a:pt x="16" y="53"/>
                  </a:lnTo>
                  <a:lnTo>
                    <a:pt x="9" y="52"/>
                  </a:lnTo>
                  <a:lnTo>
                    <a:pt x="0" y="52"/>
                  </a:lnTo>
                  <a:lnTo>
                    <a:pt x="4" y="43"/>
                  </a:lnTo>
                  <a:lnTo>
                    <a:pt x="13" y="30"/>
                  </a:lnTo>
                  <a:lnTo>
                    <a:pt x="20" y="17"/>
                  </a:lnTo>
                  <a:lnTo>
                    <a:pt x="23" y="12"/>
                  </a:lnTo>
                  <a:lnTo>
                    <a:pt x="24" y="11"/>
                  </a:lnTo>
                  <a:lnTo>
                    <a:pt x="27" y="8"/>
                  </a:lnTo>
                  <a:lnTo>
                    <a:pt x="32" y="5"/>
                  </a:lnTo>
                  <a:lnTo>
                    <a:pt x="3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89" name="Freeform 186"/>
            <p:cNvSpPr>
              <a:spLocks/>
            </p:cNvSpPr>
            <p:nvPr/>
          </p:nvSpPr>
          <p:spPr bwMode="auto">
            <a:xfrm>
              <a:off x="3191" y="1366"/>
              <a:ext cx="28" cy="66"/>
            </a:xfrm>
            <a:custGeom>
              <a:avLst/>
              <a:gdLst>
                <a:gd name="T0" fmla="*/ 0 w 84"/>
                <a:gd name="T1" fmla="*/ 0 h 198"/>
                <a:gd name="T2" fmla="*/ 0 w 84"/>
                <a:gd name="T3" fmla="*/ 0 h 198"/>
                <a:gd name="T4" fmla="*/ 0 w 84"/>
                <a:gd name="T5" fmla="*/ 0 h 198"/>
                <a:gd name="T6" fmla="*/ 0 w 84"/>
                <a:gd name="T7" fmla="*/ 0 h 198"/>
                <a:gd name="T8" fmla="*/ 0 w 84"/>
                <a:gd name="T9" fmla="*/ 0 h 198"/>
                <a:gd name="T10" fmla="*/ 0 w 84"/>
                <a:gd name="T11" fmla="*/ 0 h 198"/>
                <a:gd name="T12" fmla="*/ 0 w 84"/>
                <a:gd name="T13" fmla="*/ 0 h 198"/>
                <a:gd name="T14" fmla="*/ 0 w 84"/>
                <a:gd name="T15" fmla="*/ 0 h 198"/>
                <a:gd name="T16" fmla="*/ 0 w 84"/>
                <a:gd name="T17" fmla="*/ 0 h 198"/>
                <a:gd name="T18" fmla="*/ 0 w 84"/>
                <a:gd name="T19" fmla="*/ 0 h 198"/>
                <a:gd name="T20" fmla="*/ 0 w 84"/>
                <a:gd name="T21" fmla="*/ 0 h 198"/>
                <a:gd name="T22" fmla="*/ 0 w 84"/>
                <a:gd name="T23" fmla="*/ 0 h 198"/>
                <a:gd name="T24" fmla="*/ 0 w 84"/>
                <a:gd name="T25" fmla="*/ 0 h 198"/>
                <a:gd name="T26" fmla="*/ 0 w 84"/>
                <a:gd name="T27" fmla="*/ 0 h 198"/>
                <a:gd name="T28" fmla="*/ 0 w 84"/>
                <a:gd name="T29" fmla="*/ 0 h 198"/>
                <a:gd name="T30" fmla="*/ 0 w 84"/>
                <a:gd name="T31" fmla="*/ 0 h 198"/>
                <a:gd name="T32" fmla="*/ 0 w 84"/>
                <a:gd name="T33" fmla="*/ 0 h 198"/>
                <a:gd name="T34" fmla="*/ 0 w 84"/>
                <a:gd name="T35" fmla="*/ 0 h 198"/>
                <a:gd name="T36" fmla="*/ 0 w 84"/>
                <a:gd name="T37" fmla="*/ 0 h 198"/>
                <a:gd name="T38" fmla="*/ 0 w 84"/>
                <a:gd name="T39" fmla="*/ 0 h 198"/>
                <a:gd name="T40" fmla="*/ 0 w 84"/>
                <a:gd name="T41" fmla="*/ 0 h 198"/>
                <a:gd name="T42" fmla="*/ 0 w 84"/>
                <a:gd name="T43" fmla="*/ 0 h 198"/>
                <a:gd name="T44" fmla="*/ 0 w 84"/>
                <a:gd name="T45" fmla="*/ 0 h 198"/>
                <a:gd name="T46" fmla="*/ 0 w 84"/>
                <a:gd name="T47" fmla="*/ 0 h 198"/>
                <a:gd name="T48" fmla="*/ 0 w 84"/>
                <a:gd name="T49" fmla="*/ 0 h 198"/>
                <a:gd name="T50" fmla="*/ 0 w 84"/>
                <a:gd name="T51" fmla="*/ 0 h 198"/>
                <a:gd name="T52" fmla="*/ 0 w 84"/>
                <a:gd name="T53" fmla="*/ 0 h 198"/>
                <a:gd name="T54" fmla="*/ 0 w 84"/>
                <a:gd name="T55" fmla="*/ 0 h 198"/>
                <a:gd name="T56" fmla="*/ 0 w 84"/>
                <a:gd name="T57" fmla="*/ 0 h 198"/>
                <a:gd name="T58" fmla="*/ 0 w 84"/>
                <a:gd name="T59" fmla="*/ 0 h 198"/>
                <a:gd name="T60" fmla="*/ 0 w 84"/>
                <a:gd name="T61" fmla="*/ 0 h 198"/>
                <a:gd name="T62" fmla="*/ 0 w 84"/>
                <a:gd name="T63" fmla="*/ 0 h 198"/>
                <a:gd name="T64" fmla="*/ 0 w 84"/>
                <a:gd name="T65" fmla="*/ 0 h 198"/>
                <a:gd name="T66" fmla="*/ 0 w 84"/>
                <a:gd name="T67" fmla="*/ 0 h 1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4"/>
                <a:gd name="T103" fmla="*/ 0 h 198"/>
                <a:gd name="T104" fmla="*/ 84 w 84"/>
                <a:gd name="T105" fmla="*/ 198 h 1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4" h="198">
                  <a:moveTo>
                    <a:pt x="28" y="67"/>
                  </a:moveTo>
                  <a:lnTo>
                    <a:pt x="21" y="55"/>
                  </a:lnTo>
                  <a:lnTo>
                    <a:pt x="15" y="45"/>
                  </a:lnTo>
                  <a:lnTo>
                    <a:pt x="9" y="34"/>
                  </a:lnTo>
                  <a:lnTo>
                    <a:pt x="6" y="25"/>
                  </a:lnTo>
                  <a:lnTo>
                    <a:pt x="3" y="16"/>
                  </a:lnTo>
                  <a:lnTo>
                    <a:pt x="0" y="9"/>
                  </a:lnTo>
                  <a:lnTo>
                    <a:pt x="0" y="3"/>
                  </a:lnTo>
                  <a:lnTo>
                    <a:pt x="1" y="0"/>
                  </a:lnTo>
                  <a:lnTo>
                    <a:pt x="3" y="0"/>
                  </a:lnTo>
                  <a:lnTo>
                    <a:pt x="6" y="0"/>
                  </a:lnTo>
                  <a:lnTo>
                    <a:pt x="13" y="0"/>
                  </a:lnTo>
                  <a:lnTo>
                    <a:pt x="22" y="3"/>
                  </a:lnTo>
                  <a:lnTo>
                    <a:pt x="38" y="13"/>
                  </a:lnTo>
                  <a:lnTo>
                    <a:pt x="52" y="28"/>
                  </a:lnTo>
                  <a:lnTo>
                    <a:pt x="62" y="48"/>
                  </a:lnTo>
                  <a:lnTo>
                    <a:pt x="70" y="70"/>
                  </a:lnTo>
                  <a:lnTo>
                    <a:pt x="75" y="93"/>
                  </a:lnTo>
                  <a:lnTo>
                    <a:pt x="79" y="115"/>
                  </a:lnTo>
                  <a:lnTo>
                    <a:pt x="81" y="134"/>
                  </a:lnTo>
                  <a:lnTo>
                    <a:pt x="82" y="150"/>
                  </a:lnTo>
                  <a:lnTo>
                    <a:pt x="84" y="196"/>
                  </a:lnTo>
                  <a:lnTo>
                    <a:pt x="80" y="196"/>
                  </a:lnTo>
                  <a:lnTo>
                    <a:pt x="76" y="196"/>
                  </a:lnTo>
                  <a:lnTo>
                    <a:pt x="72" y="196"/>
                  </a:lnTo>
                  <a:lnTo>
                    <a:pt x="69" y="196"/>
                  </a:lnTo>
                  <a:lnTo>
                    <a:pt x="65" y="196"/>
                  </a:lnTo>
                  <a:lnTo>
                    <a:pt x="61" y="197"/>
                  </a:lnTo>
                  <a:lnTo>
                    <a:pt x="57" y="197"/>
                  </a:lnTo>
                  <a:lnTo>
                    <a:pt x="53" y="198"/>
                  </a:lnTo>
                  <a:lnTo>
                    <a:pt x="52" y="171"/>
                  </a:lnTo>
                  <a:lnTo>
                    <a:pt x="49" y="134"/>
                  </a:lnTo>
                  <a:lnTo>
                    <a:pt x="40" y="97"/>
                  </a:lnTo>
                  <a:lnTo>
                    <a:pt x="28"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90" name="Freeform 187"/>
            <p:cNvSpPr>
              <a:spLocks/>
            </p:cNvSpPr>
            <p:nvPr/>
          </p:nvSpPr>
          <p:spPr bwMode="auto">
            <a:xfrm>
              <a:off x="2902" y="1692"/>
              <a:ext cx="247" cy="18"/>
            </a:xfrm>
            <a:custGeom>
              <a:avLst/>
              <a:gdLst>
                <a:gd name="T0" fmla="*/ 0 w 742"/>
                <a:gd name="T1" fmla="*/ 0 h 55"/>
                <a:gd name="T2" fmla="*/ 0 w 742"/>
                <a:gd name="T3" fmla="*/ 0 h 55"/>
                <a:gd name="T4" fmla="*/ 0 w 742"/>
                <a:gd name="T5" fmla="*/ 0 h 55"/>
                <a:gd name="T6" fmla="*/ 0 w 742"/>
                <a:gd name="T7" fmla="*/ 0 h 55"/>
                <a:gd name="T8" fmla="*/ 0 w 742"/>
                <a:gd name="T9" fmla="*/ 0 h 55"/>
                <a:gd name="T10" fmla="*/ 0 w 742"/>
                <a:gd name="T11" fmla="*/ 0 h 55"/>
                <a:gd name="T12" fmla="*/ 0 w 742"/>
                <a:gd name="T13" fmla="*/ 0 h 55"/>
                <a:gd name="T14" fmla="*/ 0 w 742"/>
                <a:gd name="T15" fmla="*/ 0 h 55"/>
                <a:gd name="T16" fmla="*/ 0 60000 65536"/>
                <a:gd name="T17" fmla="*/ 0 60000 65536"/>
                <a:gd name="T18" fmla="*/ 0 60000 65536"/>
                <a:gd name="T19" fmla="*/ 0 60000 65536"/>
                <a:gd name="T20" fmla="*/ 0 60000 65536"/>
                <a:gd name="T21" fmla="*/ 0 60000 65536"/>
                <a:gd name="T22" fmla="*/ 0 60000 65536"/>
                <a:gd name="T23" fmla="*/ 0 60000 65536"/>
                <a:gd name="T24" fmla="*/ 0 w 742"/>
                <a:gd name="T25" fmla="*/ 0 h 55"/>
                <a:gd name="T26" fmla="*/ 742 w 742"/>
                <a:gd name="T27" fmla="*/ 55 h 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2" h="55">
                  <a:moveTo>
                    <a:pt x="2" y="55"/>
                  </a:moveTo>
                  <a:lnTo>
                    <a:pt x="2" y="40"/>
                  </a:lnTo>
                  <a:lnTo>
                    <a:pt x="2" y="26"/>
                  </a:lnTo>
                  <a:lnTo>
                    <a:pt x="1" y="13"/>
                  </a:lnTo>
                  <a:lnTo>
                    <a:pt x="0" y="0"/>
                  </a:lnTo>
                  <a:lnTo>
                    <a:pt x="742" y="0"/>
                  </a:lnTo>
                  <a:lnTo>
                    <a:pt x="742" y="55"/>
                  </a:lnTo>
                  <a:lnTo>
                    <a:pt x="2" y="55"/>
                  </a:lnTo>
                  <a:close/>
                </a:path>
              </a:pathLst>
            </a:custGeom>
            <a:solidFill>
              <a:srgbClr val="AD87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91" name="Freeform 188"/>
            <p:cNvSpPr>
              <a:spLocks/>
            </p:cNvSpPr>
            <p:nvPr/>
          </p:nvSpPr>
          <p:spPr bwMode="auto">
            <a:xfrm>
              <a:off x="3002" y="1560"/>
              <a:ext cx="37" cy="50"/>
            </a:xfrm>
            <a:custGeom>
              <a:avLst/>
              <a:gdLst>
                <a:gd name="T0" fmla="*/ 0 w 111"/>
                <a:gd name="T1" fmla="*/ 0 h 149"/>
                <a:gd name="T2" fmla="*/ 0 w 111"/>
                <a:gd name="T3" fmla="*/ 0 h 149"/>
                <a:gd name="T4" fmla="*/ 0 w 111"/>
                <a:gd name="T5" fmla="*/ 0 h 149"/>
                <a:gd name="T6" fmla="*/ 0 w 111"/>
                <a:gd name="T7" fmla="*/ 0 h 149"/>
                <a:gd name="T8" fmla="*/ 0 60000 65536"/>
                <a:gd name="T9" fmla="*/ 0 60000 65536"/>
                <a:gd name="T10" fmla="*/ 0 60000 65536"/>
                <a:gd name="T11" fmla="*/ 0 60000 65536"/>
                <a:gd name="T12" fmla="*/ 0 w 111"/>
                <a:gd name="T13" fmla="*/ 0 h 149"/>
                <a:gd name="T14" fmla="*/ 111 w 111"/>
                <a:gd name="T15" fmla="*/ 149 h 149"/>
              </a:gdLst>
              <a:ahLst/>
              <a:cxnLst>
                <a:cxn ang="T8">
                  <a:pos x="T0" y="T1"/>
                </a:cxn>
                <a:cxn ang="T9">
                  <a:pos x="T2" y="T3"/>
                </a:cxn>
                <a:cxn ang="T10">
                  <a:pos x="T4" y="T5"/>
                </a:cxn>
                <a:cxn ang="T11">
                  <a:pos x="T6" y="T7"/>
                </a:cxn>
              </a:cxnLst>
              <a:rect l="T12" t="T13" r="T14" b="T15"/>
              <a:pathLst>
                <a:path w="111" h="149">
                  <a:moveTo>
                    <a:pt x="111" y="32"/>
                  </a:moveTo>
                  <a:lnTo>
                    <a:pt x="101" y="149"/>
                  </a:lnTo>
                  <a:lnTo>
                    <a:pt x="0" y="0"/>
                  </a:lnTo>
                  <a:lnTo>
                    <a:pt x="1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92" name="Freeform 189"/>
            <p:cNvSpPr>
              <a:spLocks/>
            </p:cNvSpPr>
            <p:nvPr/>
          </p:nvSpPr>
          <p:spPr bwMode="auto">
            <a:xfrm>
              <a:off x="3061" y="1564"/>
              <a:ext cx="26" cy="37"/>
            </a:xfrm>
            <a:custGeom>
              <a:avLst/>
              <a:gdLst>
                <a:gd name="T0" fmla="*/ 0 w 78"/>
                <a:gd name="T1" fmla="*/ 0 h 113"/>
                <a:gd name="T2" fmla="*/ 0 w 78"/>
                <a:gd name="T3" fmla="*/ 0 h 113"/>
                <a:gd name="T4" fmla="*/ 0 w 78"/>
                <a:gd name="T5" fmla="*/ 0 h 113"/>
                <a:gd name="T6" fmla="*/ 0 w 78"/>
                <a:gd name="T7" fmla="*/ 0 h 113"/>
                <a:gd name="T8" fmla="*/ 0 60000 65536"/>
                <a:gd name="T9" fmla="*/ 0 60000 65536"/>
                <a:gd name="T10" fmla="*/ 0 60000 65536"/>
                <a:gd name="T11" fmla="*/ 0 60000 65536"/>
                <a:gd name="T12" fmla="*/ 0 w 78"/>
                <a:gd name="T13" fmla="*/ 0 h 113"/>
                <a:gd name="T14" fmla="*/ 78 w 78"/>
                <a:gd name="T15" fmla="*/ 113 h 113"/>
              </a:gdLst>
              <a:ahLst/>
              <a:cxnLst>
                <a:cxn ang="T8">
                  <a:pos x="T0" y="T1"/>
                </a:cxn>
                <a:cxn ang="T9">
                  <a:pos x="T2" y="T3"/>
                </a:cxn>
                <a:cxn ang="T10">
                  <a:pos x="T4" y="T5"/>
                </a:cxn>
                <a:cxn ang="T11">
                  <a:pos x="T6" y="T7"/>
                </a:cxn>
              </a:cxnLst>
              <a:rect l="T12" t="T13" r="T14" b="T15"/>
              <a:pathLst>
                <a:path w="78" h="113">
                  <a:moveTo>
                    <a:pt x="15" y="113"/>
                  </a:moveTo>
                  <a:lnTo>
                    <a:pt x="0" y="40"/>
                  </a:lnTo>
                  <a:lnTo>
                    <a:pt x="78" y="0"/>
                  </a:lnTo>
                  <a:lnTo>
                    <a:pt x="15"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93" name="Freeform 190"/>
            <p:cNvSpPr>
              <a:spLocks/>
            </p:cNvSpPr>
            <p:nvPr/>
          </p:nvSpPr>
          <p:spPr bwMode="auto">
            <a:xfrm>
              <a:off x="2981" y="1528"/>
              <a:ext cx="127" cy="38"/>
            </a:xfrm>
            <a:custGeom>
              <a:avLst/>
              <a:gdLst>
                <a:gd name="T0" fmla="*/ 0 w 380"/>
                <a:gd name="T1" fmla="*/ 0 h 113"/>
                <a:gd name="T2" fmla="*/ 0 w 380"/>
                <a:gd name="T3" fmla="*/ 0 h 113"/>
                <a:gd name="T4" fmla="*/ 0 w 380"/>
                <a:gd name="T5" fmla="*/ 0 h 113"/>
                <a:gd name="T6" fmla="*/ 0 w 380"/>
                <a:gd name="T7" fmla="*/ 0 h 113"/>
                <a:gd name="T8" fmla="*/ 0 w 380"/>
                <a:gd name="T9" fmla="*/ 0 h 113"/>
                <a:gd name="T10" fmla="*/ 0 w 380"/>
                <a:gd name="T11" fmla="*/ 0 h 113"/>
                <a:gd name="T12" fmla="*/ 0 w 380"/>
                <a:gd name="T13" fmla="*/ 0 h 113"/>
                <a:gd name="T14" fmla="*/ 0 w 380"/>
                <a:gd name="T15" fmla="*/ 0 h 113"/>
                <a:gd name="T16" fmla="*/ 0 60000 65536"/>
                <a:gd name="T17" fmla="*/ 0 60000 65536"/>
                <a:gd name="T18" fmla="*/ 0 60000 65536"/>
                <a:gd name="T19" fmla="*/ 0 60000 65536"/>
                <a:gd name="T20" fmla="*/ 0 60000 65536"/>
                <a:gd name="T21" fmla="*/ 0 60000 65536"/>
                <a:gd name="T22" fmla="*/ 0 60000 65536"/>
                <a:gd name="T23" fmla="*/ 0 60000 65536"/>
                <a:gd name="T24" fmla="*/ 0 w 380"/>
                <a:gd name="T25" fmla="*/ 0 h 113"/>
                <a:gd name="T26" fmla="*/ 380 w 380"/>
                <a:gd name="T27" fmla="*/ 113 h 1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0" h="113">
                  <a:moveTo>
                    <a:pt x="343" y="63"/>
                  </a:moveTo>
                  <a:lnTo>
                    <a:pt x="246" y="113"/>
                  </a:lnTo>
                  <a:lnTo>
                    <a:pt x="200" y="62"/>
                  </a:lnTo>
                  <a:lnTo>
                    <a:pt x="169" y="97"/>
                  </a:lnTo>
                  <a:lnTo>
                    <a:pt x="40" y="60"/>
                  </a:lnTo>
                  <a:lnTo>
                    <a:pt x="0" y="0"/>
                  </a:lnTo>
                  <a:lnTo>
                    <a:pt x="380" y="0"/>
                  </a:lnTo>
                  <a:lnTo>
                    <a:pt x="343"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94" name="Freeform 191"/>
            <p:cNvSpPr>
              <a:spLocks/>
            </p:cNvSpPr>
            <p:nvPr/>
          </p:nvSpPr>
          <p:spPr bwMode="auto">
            <a:xfrm>
              <a:off x="2943" y="1291"/>
              <a:ext cx="217" cy="229"/>
            </a:xfrm>
            <a:custGeom>
              <a:avLst/>
              <a:gdLst>
                <a:gd name="T0" fmla="*/ 0 w 650"/>
                <a:gd name="T1" fmla="*/ 0 h 686"/>
                <a:gd name="T2" fmla="*/ 0 w 650"/>
                <a:gd name="T3" fmla="*/ 0 h 686"/>
                <a:gd name="T4" fmla="*/ 0 w 650"/>
                <a:gd name="T5" fmla="*/ 0 h 686"/>
                <a:gd name="T6" fmla="*/ 0 w 650"/>
                <a:gd name="T7" fmla="*/ 0 h 686"/>
                <a:gd name="T8" fmla="*/ 0 w 650"/>
                <a:gd name="T9" fmla="*/ 0 h 686"/>
                <a:gd name="T10" fmla="*/ 0 w 650"/>
                <a:gd name="T11" fmla="*/ 0 h 686"/>
                <a:gd name="T12" fmla="*/ 0 w 650"/>
                <a:gd name="T13" fmla="*/ 0 h 686"/>
                <a:gd name="T14" fmla="*/ 0 w 650"/>
                <a:gd name="T15" fmla="*/ 0 h 686"/>
                <a:gd name="T16" fmla="*/ 0 w 650"/>
                <a:gd name="T17" fmla="*/ 0 h 686"/>
                <a:gd name="T18" fmla="*/ 0 w 650"/>
                <a:gd name="T19" fmla="*/ 0 h 686"/>
                <a:gd name="T20" fmla="*/ 0 w 650"/>
                <a:gd name="T21" fmla="*/ 0 h 686"/>
                <a:gd name="T22" fmla="*/ 0 w 650"/>
                <a:gd name="T23" fmla="*/ 0 h 686"/>
                <a:gd name="T24" fmla="*/ 0 w 650"/>
                <a:gd name="T25" fmla="*/ 0 h 686"/>
                <a:gd name="T26" fmla="*/ 0 w 650"/>
                <a:gd name="T27" fmla="*/ 0 h 686"/>
                <a:gd name="T28" fmla="*/ 0 w 650"/>
                <a:gd name="T29" fmla="*/ 0 h 686"/>
                <a:gd name="T30" fmla="*/ 0 w 650"/>
                <a:gd name="T31" fmla="*/ 0 h 686"/>
                <a:gd name="T32" fmla="*/ 0 w 650"/>
                <a:gd name="T33" fmla="*/ 0 h 686"/>
                <a:gd name="T34" fmla="*/ 0 w 650"/>
                <a:gd name="T35" fmla="*/ 0 h 686"/>
                <a:gd name="T36" fmla="*/ 0 w 650"/>
                <a:gd name="T37" fmla="*/ 0 h 686"/>
                <a:gd name="T38" fmla="*/ 0 w 650"/>
                <a:gd name="T39" fmla="*/ 0 h 686"/>
                <a:gd name="T40" fmla="*/ 0 w 650"/>
                <a:gd name="T41" fmla="*/ 0 h 686"/>
                <a:gd name="T42" fmla="*/ 0 w 650"/>
                <a:gd name="T43" fmla="*/ 0 h 686"/>
                <a:gd name="T44" fmla="*/ 0 w 650"/>
                <a:gd name="T45" fmla="*/ 0 h 686"/>
                <a:gd name="T46" fmla="*/ 0 w 650"/>
                <a:gd name="T47" fmla="*/ 0 h 686"/>
                <a:gd name="T48" fmla="*/ 0 w 650"/>
                <a:gd name="T49" fmla="*/ 0 h 686"/>
                <a:gd name="T50" fmla="*/ 0 w 650"/>
                <a:gd name="T51" fmla="*/ 0 h 686"/>
                <a:gd name="T52" fmla="*/ 0 w 650"/>
                <a:gd name="T53" fmla="*/ 0 h 686"/>
                <a:gd name="T54" fmla="*/ 0 w 650"/>
                <a:gd name="T55" fmla="*/ 0 h 686"/>
                <a:gd name="T56" fmla="*/ 0 w 650"/>
                <a:gd name="T57" fmla="*/ 0 h 686"/>
                <a:gd name="T58" fmla="*/ 0 w 650"/>
                <a:gd name="T59" fmla="*/ 0 h 686"/>
                <a:gd name="T60" fmla="*/ 0 w 650"/>
                <a:gd name="T61" fmla="*/ 0 h 686"/>
                <a:gd name="T62" fmla="*/ 0 w 650"/>
                <a:gd name="T63" fmla="*/ 0 h 686"/>
                <a:gd name="T64" fmla="*/ 0 w 650"/>
                <a:gd name="T65" fmla="*/ 0 h 686"/>
                <a:gd name="T66" fmla="*/ 0 w 650"/>
                <a:gd name="T67" fmla="*/ 0 h 686"/>
                <a:gd name="T68" fmla="*/ 0 w 650"/>
                <a:gd name="T69" fmla="*/ 0 h 686"/>
                <a:gd name="T70" fmla="*/ 0 w 650"/>
                <a:gd name="T71" fmla="*/ 0 h 686"/>
                <a:gd name="T72" fmla="*/ 0 w 650"/>
                <a:gd name="T73" fmla="*/ 0 h 686"/>
                <a:gd name="T74" fmla="*/ 0 w 650"/>
                <a:gd name="T75" fmla="*/ 0 h 686"/>
                <a:gd name="T76" fmla="*/ 0 w 650"/>
                <a:gd name="T77" fmla="*/ 0 h 686"/>
                <a:gd name="T78" fmla="*/ 0 w 650"/>
                <a:gd name="T79" fmla="*/ 0 h 686"/>
                <a:gd name="T80" fmla="*/ 0 w 650"/>
                <a:gd name="T81" fmla="*/ 0 h 686"/>
                <a:gd name="T82" fmla="*/ 0 w 650"/>
                <a:gd name="T83" fmla="*/ 0 h 686"/>
                <a:gd name="T84" fmla="*/ 0 w 650"/>
                <a:gd name="T85" fmla="*/ 0 h 686"/>
                <a:gd name="T86" fmla="*/ 0 w 650"/>
                <a:gd name="T87" fmla="*/ 0 h 686"/>
                <a:gd name="T88" fmla="*/ 0 w 650"/>
                <a:gd name="T89" fmla="*/ 0 h 686"/>
                <a:gd name="T90" fmla="*/ 0 w 650"/>
                <a:gd name="T91" fmla="*/ 0 h 686"/>
                <a:gd name="T92" fmla="*/ 0 w 650"/>
                <a:gd name="T93" fmla="*/ 0 h 686"/>
                <a:gd name="T94" fmla="*/ 0 w 650"/>
                <a:gd name="T95" fmla="*/ 0 h 686"/>
                <a:gd name="T96" fmla="*/ 0 w 650"/>
                <a:gd name="T97" fmla="*/ 0 h 686"/>
                <a:gd name="T98" fmla="*/ 0 w 650"/>
                <a:gd name="T99" fmla="*/ 0 h 686"/>
                <a:gd name="T100" fmla="*/ 0 w 650"/>
                <a:gd name="T101" fmla="*/ 0 h 686"/>
                <a:gd name="T102" fmla="*/ 0 w 650"/>
                <a:gd name="T103" fmla="*/ 0 h 686"/>
                <a:gd name="T104" fmla="*/ 0 w 650"/>
                <a:gd name="T105" fmla="*/ 0 h 686"/>
                <a:gd name="T106" fmla="*/ 0 w 650"/>
                <a:gd name="T107" fmla="*/ 0 h 686"/>
                <a:gd name="T108" fmla="*/ 0 w 650"/>
                <a:gd name="T109" fmla="*/ 0 h 686"/>
                <a:gd name="T110" fmla="*/ 0 w 650"/>
                <a:gd name="T111" fmla="*/ 0 h 6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50"/>
                <a:gd name="T169" fmla="*/ 0 h 686"/>
                <a:gd name="T170" fmla="*/ 650 w 650"/>
                <a:gd name="T171" fmla="*/ 686 h 6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50" h="686">
                  <a:moveTo>
                    <a:pt x="633" y="256"/>
                  </a:moveTo>
                  <a:lnTo>
                    <a:pt x="643" y="273"/>
                  </a:lnTo>
                  <a:lnTo>
                    <a:pt x="648" y="284"/>
                  </a:lnTo>
                  <a:lnTo>
                    <a:pt x="650" y="291"/>
                  </a:lnTo>
                  <a:lnTo>
                    <a:pt x="650" y="294"/>
                  </a:lnTo>
                  <a:lnTo>
                    <a:pt x="644" y="301"/>
                  </a:lnTo>
                  <a:lnTo>
                    <a:pt x="636" y="308"/>
                  </a:lnTo>
                  <a:lnTo>
                    <a:pt x="627" y="316"/>
                  </a:lnTo>
                  <a:lnTo>
                    <a:pt x="616" y="322"/>
                  </a:lnTo>
                  <a:lnTo>
                    <a:pt x="604" y="328"/>
                  </a:lnTo>
                  <a:lnTo>
                    <a:pt x="592" y="334"/>
                  </a:lnTo>
                  <a:lnTo>
                    <a:pt x="579" y="340"/>
                  </a:lnTo>
                  <a:lnTo>
                    <a:pt x="565" y="344"/>
                  </a:lnTo>
                  <a:lnTo>
                    <a:pt x="552" y="349"/>
                  </a:lnTo>
                  <a:lnTo>
                    <a:pt x="539" y="354"/>
                  </a:lnTo>
                  <a:lnTo>
                    <a:pt x="526" y="358"/>
                  </a:lnTo>
                  <a:lnTo>
                    <a:pt x="513" y="361"/>
                  </a:lnTo>
                  <a:lnTo>
                    <a:pt x="502" y="364"/>
                  </a:lnTo>
                  <a:lnTo>
                    <a:pt x="491" y="366"/>
                  </a:lnTo>
                  <a:lnTo>
                    <a:pt x="482" y="368"/>
                  </a:lnTo>
                  <a:lnTo>
                    <a:pt x="473" y="370"/>
                  </a:lnTo>
                  <a:lnTo>
                    <a:pt x="461" y="372"/>
                  </a:lnTo>
                  <a:lnTo>
                    <a:pt x="469" y="435"/>
                  </a:lnTo>
                  <a:lnTo>
                    <a:pt x="452" y="441"/>
                  </a:lnTo>
                  <a:lnTo>
                    <a:pt x="436" y="450"/>
                  </a:lnTo>
                  <a:lnTo>
                    <a:pt x="422" y="461"/>
                  </a:lnTo>
                  <a:lnTo>
                    <a:pt x="411" y="473"/>
                  </a:lnTo>
                  <a:lnTo>
                    <a:pt x="402" y="488"/>
                  </a:lnTo>
                  <a:lnTo>
                    <a:pt x="395" y="505"/>
                  </a:lnTo>
                  <a:lnTo>
                    <a:pt x="389" y="522"/>
                  </a:lnTo>
                  <a:lnTo>
                    <a:pt x="388" y="541"/>
                  </a:lnTo>
                  <a:lnTo>
                    <a:pt x="390" y="563"/>
                  </a:lnTo>
                  <a:lnTo>
                    <a:pt x="396" y="583"/>
                  </a:lnTo>
                  <a:lnTo>
                    <a:pt x="405" y="602"/>
                  </a:lnTo>
                  <a:lnTo>
                    <a:pt x="418" y="619"/>
                  </a:lnTo>
                  <a:lnTo>
                    <a:pt x="426" y="626"/>
                  </a:lnTo>
                  <a:lnTo>
                    <a:pt x="434" y="633"/>
                  </a:lnTo>
                  <a:lnTo>
                    <a:pt x="444" y="639"/>
                  </a:lnTo>
                  <a:lnTo>
                    <a:pt x="454" y="643"/>
                  </a:lnTo>
                  <a:lnTo>
                    <a:pt x="463" y="646"/>
                  </a:lnTo>
                  <a:lnTo>
                    <a:pt x="474" y="649"/>
                  </a:lnTo>
                  <a:lnTo>
                    <a:pt x="485" y="650"/>
                  </a:lnTo>
                  <a:lnTo>
                    <a:pt x="496" y="650"/>
                  </a:lnTo>
                  <a:lnTo>
                    <a:pt x="500" y="686"/>
                  </a:lnTo>
                  <a:lnTo>
                    <a:pt x="111" y="686"/>
                  </a:lnTo>
                  <a:lnTo>
                    <a:pt x="104" y="670"/>
                  </a:lnTo>
                  <a:lnTo>
                    <a:pt x="94" y="646"/>
                  </a:lnTo>
                  <a:lnTo>
                    <a:pt x="80" y="615"/>
                  </a:lnTo>
                  <a:lnTo>
                    <a:pt x="65" y="578"/>
                  </a:lnTo>
                  <a:lnTo>
                    <a:pt x="49" y="536"/>
                  </a:lnTo>
                  <a:lnTo>
                    <a:pt x="32" y="490"/>
                  </a:lnTo>
                  <a:lnTo>
                    <a:pt x="16" y="441"/>
                  </a:lnTo>
                  <a:lnTo>
                    <a:pt x="0" y="389"/>
                  </a:lnTo>
                  <a:lnTo>
                    <a:pt x="77" y="325"/>
                  </a:lnTo>
                  <a:lnTo>
                    <a:pt x="74" y="321"/>
                  </a:lnTo>
                  <a:lnTo>
                    <a:pt x="67" y="311"/>
                  </a:lnTo>
                  <a:lnTo>
                    <a:pt x="57" y="295"/>
                  </a:lnTo>
                  <a:lnTo>
                    <a:pt x="48" y="277"/>
                  </a:lnTo>
                  <a:lnTo>
                    <a:pt x="40" y="259"/>
                  </a:lnTo>
                  <a:lnTo>
                    <a:pt x="39" y="243"/>
                  </a:lnTo>
                  <a:lnTo>
                    <a:pt x="46" y="231"/>
                  </a:lnTo>
                  <a:lnTo>
                    <a:pt x="61" y="226"/>
                  </a:lnTo>
                  <a:lnTo>
                    <a:pt x="80" y="228"/>
                  </a:lnTo>
                  <a:lnTo>
                    <a:pt x="96" y="236"/>
                  </a:lnTo>
                  <a:lnTo>
                    <a:pt x="107" y="249"/>
                  </a:lnTo>
                  <a:lnTo>
                    <a:pt x="116" y="263"/>
                  </a:lnTo>
                  <a:lnTo>
                    <a:pt x="122" y="279"/>
                  </a:lnTo>
                  <a:lnTo>
                    <a:pt x="126" y="293"/>
                  </a:lnTo>
                  <a:lnTo>
                    <a:pt x="127" y="302"/>
                  </a:lnTo>
                  <a:lnTo>
                    <a:pt x="128" y="305"/>
                  </a:lnTo>
                  <a:lnTo>
                    <a:pt x="174" y="302"/>
                  </a:lnTo>
                  <a:lnTo>
                    <a:pt x="154" y="184"/>
                  </a:lnTo>
                  <a:lnTo>
                    <a:pt x="152" y="183"/>
                  </a:lnTo>
                  <a:lnTo>
                    <a:pt x="145" y="180"/>
                  </a:lnTo>
                  <a:lnTo>
                    <a:pt x="135" y="176"/>
                  </a:lnTo>
                  <a:lnTo>
                    <a:pt x="121" y="169"/>
                  </a:lnTo>
                  <a:lnTo>
                    <a:pt x="106" y="158"/>
                  </a:lnTo>
                  <a:lnTo>
                    <a:pt x="91" y="143"/>
                  </a:lnTo>
                  <a:lnTo>
                    <a:pt x="75" y="123"/>
                  </a:lnTo>
                  <a:lnTo>
                    <a:pt x="60" y="98"/>
                  </a:lnTo>
                  <a:lnTo>
                    <a:pt x="56" y="85"/>
                  </a:lnTo>
                  <a:lnTo>
                    <a:pt x="57" y="75"/>
                  </a:lnTo>
                  <a:lnTo>
                    <a:pt x="63" y="64"/>
                  </a:lnTo>
                  <a:lnTo>
                    <a:pt x="71" y="55"/>
                  </a:lnTo>
                  <a:lnTo>
                    <a:pt x="83" y="46"/>
                  </a:lnTo>
                  <a:lnTo>
                    <a:pt x="98" y="39"/>
                  </a:lnTo>
                  <a:lnTo>
                    <a:pt x="115" y="32"/>
                  </a:lnTo>
                  <a:lnTo>
                    <a:pt x="133" y="25"/>
                  </a:lnTo>
                  <a:lnTo>
                    <a:pt x="152" y="20"/>
                  </a:lnTo>
                  <a:lnTo>
                    <a:pt x="171" y="15"/>
                  </a:lnTo>
                  <a:lnTo>
                    <a:pt x="190" y="11"/>
                  </a:lnTo>
                  <a:lnTo>
                    <a:pt x="208" y="7"/>
                  </a:lnTo>
                  <a:lnTo>
                    <a:pt x="225" y="5"/>
                  </a:lnTo>
                  <a:lnTo>
                    <a:pt x="239" y="3"/>
                  </a:lnTo>
                  <a:lnTo>
                    <a:pt x="251" y="1"/>
                  </a:lnTo>
                  <a:lnTo>
                    <a:pt x="260" y="0"/>
                  </a:lnTo>
                  <a:lnTo>
                    <a:pt x="291" y="12"/>
                  </a:lnTo>
                  <a:lnTo>
                    <a:pt x="322" y="24"/>
                  </a:lnTo>
                  <a:lnTo>
                    <a:pt x="352" y="39"/>
                  </a:lnTo>
                  <a:lnTo>
                    <a:pt x="380" y="54"/>
                  </a:lnTo>
                  <a:lnTo>
                    <a:pt x="409" y="70"/>
                  </a:lnTo>
                  <a:lnTo>
                    <a:pt x="438" y="87"/>
                  </a:lnTo>
                  <a:lnTo>
                    <a:pt x="464" y="105"/>
                  </a:lnTo>
                  <a:lnTo>
                    <a:pt x="490" y="123"/>
                  </a:lnTo>
                  <a:lnTo>
                    <a:pt x="513" y="141"/>
                  </a:lnTo>
                  <a:lnTo>
                    <a:pt x="536" y="159"/>
                  </a:lnTo>
                  <a:lnTo>
                    <a:pt x="557" y="177"/>
                  </a:lnTo>
                  <a:lnTo>
                    <a:pt x="577" y="194"/>
                  </a:lnTo>
                  <a:lnTo>
                    <a:pt x="594" y="211"/>
                  </a:lnTo>
                  <a:lnTo>
                    <a:pt x="609" y="227"/>
                  </a:lnTo>
                  <a:lnTo>
                    <a:pt x="623" y="242"/>
                  </a:lnTo>
                  <a:lnTo>
                    <a:pt x="633"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95" name="Freeform 192"/>
            <p:cNvSpPr>
              <a:spLocks/>
            </p:cNvSpPr>
            <p:nvPr/>
          </p:nvSpPr>
          <p:spPr bwMode="auto">
            <a:xfrm>
              <a:off x="2850" y="1519"/>
              <a:ext cx="198" cy="164"/>
            </a:xfrm>
            <a:custGeom>
              <a:avLst/>
              <a:gdLst>
                <a:gd name="T0" fmla="*/ 0 w 593"/>
                <a:gd name="T1" fmla="*/ 0 h 492"/>
                <a:gd name="T2" fmla="*/ 0 w 593"/>
                <a:gd name="T3" fmla="*/ 0 h 492"/>
                <a:gd name="T4" fmla="*/ 0 w 593"/>
                <a:gd name="T5" fmla="*/ 0 h 492"/>
                <a:gd name="T6" fmla="*/ 0 w 593"/>
                <a:gd name="T7" fmla="*/ 0 h 492"/>
                <a:gd name="T8" fmla="*/ 0 w 593"/>
                <a:gd name="T9" fmla="*/ 0 h 492"/>
                <a:gd name="T10" fmla="*/ 0 w 593"/>
                <a:gd name="T11" fmla="*/ 0 h 492"/>
                <a:gd name="T12" fmla="*/ 0 w 593"/>
                <a:gd name="T13" fmla="*/ 0 h 492"/>
                <a:gd name="T14" fmla="*/ 0 w 593"/>
                <a:gd name="T15" fmla="*/ 0 h 492"/>
                <a:gd name="T16" fmla="*/ 0 w 593"/>
                <a:gd name="T17" fmla="*/ 0 h 492"/>
                <a:gd name="T18" fmla="*/ 0 w 593"/>
                <a:gd name="T19" fmla="*/ 0 h 492"/>
                <a:gd name="T20" fmla="*/ 0 w 593"/>
                <a:gd name="T21" fmla="*/ 0 h 492"/>
                <a:gd name="T22" fmla="*/ 0 w 593"/>
                <a:gd name="T23" fmla="*/ 0 h 492"/>
                <a:gd name="T24" fmla="*/ 0 w 593"/>
                <a:gd name="T25" fmla="*/ 0 h 492"/>
                <a:gd name="T26" fmla="*/ 0 w 593"/>
                <a:gd name="T27" fmla="*/ 0 h 492"/>
                <a:gd name="T28" fmla="*/ 0 w 593"/>
                <a:gd name="T29" fmla="*/ 0 h 492"/>
                <a:gd name="T30" fmla="*/ 0 w 593"/>
                <a:gd name="T31" fmla="*/ 0 h 492"/>
                <a:gd name="T32" fmla="*/ 0 w 593"/>
                <a:gd name="T33" fmla="*/ 0 h 492"/>
                <a:gd name="T34" fmla="*/ 0 w 593"/>
                <a:gd name="T35" fmla="*/ 0 h 492"/>
                <a:gd name="T36" fmla="*/ 0 w 593"/>
                <a:gd name="T37" fmla="*/ 0 h 492"/>
                <a:gd name="T38" fmla="*/ 0 w 593"/>
                <a:gd name="T39" fmla="*/ 0 h 492"/>
                <a:gd name="T40" fmla="*/ 0 w 593"/>
                <a:gd name="T41" fmla="*/ 0 h 492"/>
                <a:gd name="T42" fmla="*/ 0 w 593"/>
                <a:gd name="T43" fmla="*/ 0 h 492"/>
                <a:gd name="T44" fmla="*/ 0 w 593"/>
                <a:gd name="T45" fmla="*/ 0 h 492"/>
                <a:gd name="T46" fmla="*/ 0 w 593"/>
                <a:gd name="T47" fmla="*/ 0 h 492"/>
                <a:gd name="T48" fmla="*/ 0 w 593"/>
                <a:gd name="T49" fmla="*/ 0 h 492"/>
                <a:gd name="T50" fmla="*/ 0 w 593"/>
                <a:gd name="T51" fmla="*/ 0 h 492"/>
                <a:gd name="T52" fmla="*/ 0 w 593"/>
                <a:gd name="T53" fmla="*/ 0 h 492"/>
                <a:gd name="T54" fmla="*/ 0 w 593"/>
                <a:gd name="T55" fmla="*/ 0 h 492"/>
                <a:gd name="T56" fmla="*/ 0 w 593"/>
                <a:gd name="T57" fmla="*/ 0 h 492"/>
                <a:gd name="T58" fmla="*/ 0 w 593"/>
                <a:gd name="T59" fmla="*/ 0 h 492"/>
                <a:gd name="T60" fmla="*/ 0 w 593"/>
                <a:gd name="T61" fmla="*/ 0 h 492"/>
                <a:gd name="T62" fmla="*/ 0 w 593"/>
                <a:gd name="T63" fmla="*/ 0 h 492"/>
                <a:gd name="T64" fmla="*/ 0 w 593"/>
                <a:gd name="T65" fmla="*/ 0 h 492"/>
                <a:gd name="T66" fmla="*/ 0 w 593"/>
                <a:gd name="T67" fmla="*/ 0 h 492"/>
                <a:gd name="T68" fmla="*/ 0 w 593"/>
                <a:gd name="T69" fmla="*/ 0 h 492"/>
                <a:gd name="T70" fmla="*/ 0 w 593"/>
                <a:gd name="T71" fmla="*/ 0 h 492"/>
                <a:gd name="T72" fmla="*/ 0 w 593"/>
                <a:gd name="T73" fmla="*/ 0 h 492"/>
                <a:gd name="T74" fmla="*/ 0 w 593"/>
                <a:gd name="T75" fmla="*/ 0 h 492"/>
                <a:gd name="T76" fmla="*/ 0 w 593"/>
                <a:gd name="T77" fmla="*/ 0 h 492"/>
                <a:gd name="T78" fmla="*/ 0 w 593"/>
                <a:gd name="T79" fmla="*/ 0 h 492"/>
                <a:gd name="T80" fmla="*/ 0 w 593"/>
                <a:gd name="T81" fmla="*/ 0 h 492"/>
                <a:gd name="T82" fmla="*/ 0 w 593"/>
                <a:gd name="T83" fmla="*/ 0 h 492"/>
                <a:gd name="T84" fmla="*/ 0 w 593"/>
                <a:gd name="T85" fmla="*/ 0 h 492"/>
                <a:gd name="T86" fmla="*/ 0 w 593"/>
                <a:gd name="T87" fmla="*/ 0 h 492"/>
                <a:gd name="T88" fmla="*/ 0 w 593"/>
                <a:gd name="T89" fmla="*/ 0 h 492"/>
                <a:gd name="T90" fmla="*/ 0 w 593"/>
                <a:gd name="T91" fmla="*/ 0 h 492"/>
                <a:gd name="T92" fmla="*/ 0 w 593"/>
                <a:gd name="T93" fmla="*/ 0 h 492"/>
                <a:gd name="T94" fmla="*/ 0 w 593"/>
                <a:gd name="T95" fmla="*/ 0 h 492"/>
                <a:gd name="T96" fmla="*/ 0 w 593"/>
                <a:gd name="T97" fmla="*/ 0 h 492"/>
                <a:gd name="T98" fmla="*/ 0 w 593"/>
                <a:gd name="T99" fmla="*/ 0 h 492"/>
                <a:gd name="T100" fmla="*/ 0 w 593"/>
                <a:gd name="T101" fmla="*/ 0 h 492"/>
                <a:gd name="T102" fmla="*/ 0 w 593"/>
                <a:gd name="T103" fmla="*/ 0 h 492"/>
                <a:gd name="T104" fmla="*/ 0 w 593"/>
                <a:gd name="T105" fmla="*/ 0 h 492"/>
                <a:gd name="T106" fmla="*/ 0 w 593"/>
                <a:gd name="T107" fmla="*/ 0 h 492"/>
                <a:gd name="T108" fmla="*/ 0 w 593"/>
                <a:gd name="T109" fmla="*/ 0 h 492"/>
                <a:gd name="T110" fmla="*/ 0 w 593"/>
                <a:gd name="T111" fmla="*/ 0 h 492"/>
                <a:gd name="T112" fmla="*/ 0 w 593"/>
                <a:gd name="T113" fmla="*/ 0 h 492"/>
                <a:gd name="T114" fmla="*/ 0 w 593"/>
                <a:gd name="T115" fmla="*/ 0 h 492"/>
                <a:gd name="T116" fmla="*/ 0 w 593"/>
                <a:gd name="T117" fmla="*/ 0 h 492"/>
                <a:gd name="T118" fmla="*/ 0 w 593"/>
                <a:gd name="T119" fmla="*/ 0 h 492"/>
                <a:gd name="T120" fmla="*/ 0 w 593"/>
                <a:gd name="T121" fmla="*/ 0 h 492"/>
                <a:gd name="T122" fmla="*/ 0 w 593"/>
                <a:gd name="T123" fmla="*/ 0 h 492"/>
                <a:gd name="T124" fmla="*/ 0 w 593"/>
                <a:gd name="T125" fmla="*/ 0 h 4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93"/>
                <a:gd name="T190" fmla="*/ 0 h 492"/>
                <a:gd name="T191" fmla="*/ 593 w 593"/>
                <a:gd name="T192" fmla="*/ 492 h 4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93" h="492">
                  <a:moveTo>
                    <a:pt x="28" y="60"/>
                  </a:moveTo>
                  <a:lnTo>
                    <a:pt x="43" y="44"/>
                  </a:lnTo>
                  <a:lnTo>
                    <a:pt x="61" y="30"/>
                  </a:lnTo>
                  <a:lnTo>
                    <a:pt x="80" y="20"/>
                  </a:lnTo>
                  <a:lnTo>
                    <a:pt x="101" y="13"/>
                  </a:lnTo>
                  <a:lnTo>
                    <a:pt x="123" y="6"/>
                  </a:lnTo>
                  <a:lnTo>
                    <a:pt x="147" y="2"/>
                  </a:lnTo>
                  <a:lnTo>
                    <a:pt x="170" y="0"/>
                  </a:lnTo>
                  <a:lnTo>
                    <a:pt x="195" y="0"/>
                  </a:lnTo>
                  <a:lnTo>
                    <a:pt x="219" y="0"/>
                  </a:lnTo>
                  <a:lnTo>
                    <a:pt x="243" y="2"/>
                  </a:lnTo>
                  <a:lnTo>
                    <a:pt x="265" y="4"/>
                  </a:lnTo>
                  <a:lnTo>
                    <a:pt x="288" y="7"/>
                  </a:lnTo>
                  <a:lnTo>
                    <a:pt x="307" y="12"/>
                  </a:lnTo>
                  <a:lnTo>
                    <a:pt x="326" y="15"/>
                  </a:lnTo>
                  <a:lnTo>
                    <a:pt x="342" y="19"/>
                  </a:lnTo>
                  <a:lnTo>
                    <a:pt x="356" y="22"/>
                  </a:lnTo>
                  <a:lnTo>
                    <a:pt x="593" y="370"/>
                  </a:lnTo>
                  <a:lnTo>
                    <a:pt x="590" y="492"/>
                  </a:lnTo>
                  <a:lnTo>
                    <a:pt x="283" y="492"/>
                  </a:lnTo>
                  <a:lnTo>
                    <a:pt x="286" y="217"/>
                  </a:lnTo>
                  <a:lnTo>
                    <a:pt x="295" y="219"/>
                  </a:lnTo>
                  <a:lnTo>
                    <a:pt x="303" y="221"/>
                  </a:lnTo>
                  <a:lnTo>
                    <a:pt x="310" y="224"/>
                  </a:lnTo>
                  <a:lnTo>
                    <a:pt x="316" y="226"/>
                  </a:lnTo>
                  <a:lnTo>
                    <a:pt x="322" y="228"/>
                  </a:lnTo>
                  <a:lnTo>
                    <a:pt x="326" y="229"/>
                  </a:lnTo>
                  <a:lnTo>
                    <a:pt x="328" y="230"/>
                  </a:lnTo>
                  <a:lnTo>
                    <a:pt x="329" y="231"/>
                  </a:lnTo>
                  <a:lnTo>
                    <a:pt x="340" y="207"/>
                  </a:lnTo>
                  <a:lnTo>
                    <a:pt x="339" y="206"/>
                  </a:lnTo>
                  <a:lnTo>
                    <a:pt x="336" y="205"/>
                  </a:lnTo>
                  <a:lnTo>
                    <a:pt x="331" y="203"/>
                  </a:lnTo>
                  <a:lnTo>
                    <a:pt x="326" y="200"/>
                  </a:lnTo>
                  <a:lnTo>
                    <a:pt x="318" y="198"/>
                  </a:lnTo>
                  <a:lnTo>
                    <a:pt x="310" y="195"/>
                  </a:lnTo>
                  <a:lnTo>
                    <a:pt x="300" y="193"/>
                  </a:lnTo>
                  <a:lnTo>
                    <a:pt x="290" y="191"/>
                  </a:lnTo>
                  <a:lnTo>
                    <a:pt x="279" y="189"/>
                  </a:lnTo>
                  <a:lnTo>
                    <a:pt x="266" y="188"/>
                  </a:lnTo>
                  <a:lnTo>
                    <a:pt x="253" y="188"/>
                  </a:lnTo>
                  <a:lnTo>
                    <a:pt x="239" y="188"/>
                  </a:lnTo>
                  <a:lnTo>
                    <a:pt x="223" y="189"/>
                  </a:lnTo>
                  <a:lnTo>
                    <a:pt x="208" y="192"/>
                  </a:lnTo>
                  <a:lnTo>
                    <a:pt x="193" y="196"/>
                  </a:lnTo>
                  <a:lnTo>
                    <a:pt x="176" y="201"/>
                  </a:lnTo>
                  <a:lnTo>
                    <a:pt x="152" y="217"/>
                  </a:lnTo>
                  <a:lnTo>
                    <a:pt x="134" y="239"/>
                  </a:lnTo>
                  <a:lnTo>
                    <a:pt x="125" y="268"/>
                  </a:lnTo>
                  <a:lnTo>
                    <a:pt x="121" y="299"/>
                  </a:lnTo>
                  <a:lnTo>
                    <a:pt x="120" y="331"/>
                  </a:lnTo>
                  <a:lnTo>
                    <a:pt x="123" y="361"/>
                  </a:lnTo>
                  <a:lnTo>
                    <a:pt x="128" y="388"/>
                  </a:lnTo>
                  <a:lnTo>
                    <a:pt x="132" y="410"/>
                  </a:lnTo>
                  <a:lnTo>
                    <a:pt x="95" y="410"/>
                  </a:lnTo>
                  <a:lnTo>
                    <a:pt x="82" y="388"/>
                  </a:lnTo>
                  <a:lnTo>
                    <a:pt x="64" y="354"/>
                  </a:lnTo>
                  <a:lnTo>
                    <a:pt x="42" y="310"/>
                  </a:lnTo>
                  <a:lnTo>
                    <a:pt x="22" y="259"/>
                  </a:lnTo>
                  <a:lnTo>
                    <a:pt x="7" y="206"/>
                  </a:lnTo>
                  <a:lnTo>
                    <a:pt x="0" y="152"/>
                  </a:lnTo>
                  <a:lnTo>
                    <a:pt x="6" y="103"/>
                  </a:lnTo>
                  <a:lnTo>
                    <a:pt x="28" y="60"/>
                  </a:lnTo>
                  <a:close/>
                </a:path>
              </a:pathLst>
            </a:custGeom>
            <a:solidFill>
              <a:srgbClr val="2D7A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96" name="Freeform 193"/>
            <p:cNvSpPr>
              <a:spLocks/>
            </p:cNvSpPr>
            <p:nvPr/>
          </p:nvSpPr>
          <p:spPr bwMode="auto">
            <a:xfrm>
              <a:off x="2853" y="1663"/>
              <a:ext cx="55" cy="70"/>
            </a:xfrm>
            <a:custGeom>
              <a:avLst/>
              <a:gdLst>
                <a:gd name="T0" fmla="*/ 0 w 166"/>
                <a:gd name="T1" fmla="*/ 0 h 208"/>
                <a:gd name="T2" fmla="*/ 0 w 166"/>
                <a:gd name="T3" fmla="*/ 0 h 208"/>
                <a:gd name="T4" fmla="*/ 0 w 166"/>
                <a:gd name="T5" fmla="*/ 0 h 208"/>
                <a:gd name="T6" fmla="*/ 0 w 166"/>
                <a:gd name="T7" fmla="*/ 0 h 208"/>
                <a:gd name="T8" fmla="*/ 0 w 166"/>
                <a:gd name="T9" fmla="*/ 0 h 208"/>
                <a:gd name="T10" fmla="*/ 0 w 166"/>
                <a:gd name="T11" fmla="*/ 0 h 208"/>
                <a:gd name="T12" fmla="*/ 0 w 166"/>
                <a:gd name="T13" fmla="*/ 0 h 208"/>
                <a:gd name="T14" fmla="*/ 0 w 166"/>
                <a:gd name="T15" fmla="*/ 0 h 208"/>
                <a:gd name="T16" fmla="*/ 0 w 166"/>
                <a:gd name="T17" fmla="*/ 0 h 208"/>
                <a:gd name="T18" fmla="*/ 0 w 166"/>
                <a:gd name="T19" fmla="*/ 0 h 208"/>
                <a:gd name="T20" fmla="*/ 0 w 166"/>
                <a:gd name="T21" fmla="*/ 0 h 208"/>
                <a:gd name="T22" fmla="*/ 0 w 166"/>
                <a:gd name="T23" fmla="*/ 0 h 208"/>
                <a:gd name="T24" fmla="*/ 0 w 166"/>
                <a:gd name="T25" fmla="*/ 0 h 208"/>
                <a:gd name="T26" fmla="*/ 0 w 166"/>
                <a:gd name="T27" fmla="*/ 0 h 208"/>
                <a:gd name="T28" fmla="*/ 0 w 166"/>
                <a:gd name="T29" fmla="*/ 0 h 208"/>
                <a:gd name="T30" fmla="*/ 0 w 166"/>
                <a:gd name="T31" fmla="*/ 0 h 208"/>
                <a:gd name="T32" fmla="*/ 0 w 166"/>
                <a:gd name="T33" fmla="*/ 0 h 208"/>
                <a:gd name="T34" fmla="*/ 0 w 166"/>
                <a:gd name="T35" fmla="*/ 0 h 208"/>
                <a:gd name="T36" fmla="*/ 0 w 166"/>
                <a:gd name="T37" fmla="*/ 0 h 208"/>
                <a:gd name="T38" fmla="*/ 0 w 166"/>
                <a:gd name="T39" fmla="*/ 0 h 208"/>
                <a:gd name="T40" fmla="*/ 0 w 166"/>
                <a:gd name="T41" fmla="*/ 0 h 208"/>
                <a:gd name="T42" fmla="*/ 0 w 166"/>
                <a:gd name="T43" fmla="*/ 0 h 208"/>
                <a:gd name="T44" fmla="*/ 0 w 166"/>
                <a:gd name="T45" fmla="*/ 0 h 208"/>
                <a:gd name="T46" fmla="*/ 0 w 166"/>
                <a:gd name="T47" fmla="*/ 0 h 208"/>
                <a:gd name="T48" fmla="*/ 0 w 166"/>
                <a:gd name="T49" fmla="*/ 0 h 208"/>
                <a:gd name="T50" fmla="*/ 0 w 166"/>
                <a:gd name="T51" fmla="*/ 0 h 208"/>
                <a:gd name="T52" fmla="*/ 0 w 166"/>
                <a:gd name="T53" fmla="*/ 0 h 208"/>
                <a:gd name="T54" fmla="*/ 0 w 166"/>
                <a:gd name="T55" fmla="*/ 0 h 208"/>
                <a:gd name="T56" fmla="*/ 0 w 166"/>
                <a:gd name="T57" fmla="*/ 0 h 208"/>
                <a:gd name="T58" fmla="*/ 0 w 166"/>
                <a:gd name="T59" fmla="*/ 0 h 208"/>
                <a:gd name="T60" fmla="*/ 0 w 166"/>
                <a:gd name="T61" fmla="*/ 0 h 208"/>
                <a:gd name="T62" fmla="*/ 0 w 166"/>
                <a:gd name="T63" fmla="*/ 0 h 208"/>
                <a:gd name="T64" fmla="*/ 0 w 166"/>
                <a:gd name="T65" fmla="*/ 0 h 208"/>
                <a:gd name="T66" fmla="*/ 0 w 166"/>
                <a:gd name="T67" fmla="*/ 0 h 208"/>
                <a:gd name="T68" fmla="*/ 0 w 166"/>
                <a:gd name="T69" fmla="*/ 0 h 208"/>
                <a:gd name="T70" fmla="*/ 0 w 166"/>
                <a:gd name="T71" fmla="*/ 0 h 208"/>
                <a:gd name="T72" fmla="*/ 0 w 166"/>
                <a:gd name="T73" fmla="*/ 0 h 208"/>
                <a:gd name="T74" fmla="*/ 0 w 166"/>
                <a:gd name="T75" fmla="*/ 0 h 208"/>
                <a:gd name="T76" fmla="*/ 0 w 166"/>
                <a:gd name="T77" fmla="*/ 0 h 208"/>
                <a:gd name="T78" fmla="*/ 0 w 166"/>
                <a:gd name="T79" fmla="*/ 0 h 208"/>
                <a:gd name="T80" fmla="*/ 0 w 166"/>
                <a:gd name="T81" fmla="*/ 0 h 208"/>
                <a:gd name="T82" fmla="*/ 0 w 166"/>
                <a:gd name="T83" fmla="*/ 0 h 208"/>
                <a:gd name="T84" fmla="*/ 0 w 166"/>
                <a:gd name="T85" fmla="*/ 0 h 208"/>
                <a:gd name="T86" fmla="*/ 0 w 166"/>
                <a:gd name="T87" fmla="*/ 0 h 208"/>
                <a:gd name="T88" fmla="*/ 0 w 166"/>
                <a:gd name="T89" fmla="*/ 0 h 208"/>
                <a:gd name="T90" fmla="*/ 0 w 166"/>
                <a:gd name="T91" fmla="*/ 0 h 208"/>
                <a:gd name="T92" fmla="*/ 0 w 166"/>
                <a:gd name="T93" fmla="*/ 0 h 208"/>
                <a:gd name="T94" fmla="*/ 0 w 166"/>
                <a:gd name="T95" fmla="*/ 0 h 208"/>
                <a:gd name="T96" fmla="*/ 0 w 166"/>
                <a:gd name="T97" fmla="*/ 0 h 208"/>
                <a:gd name="T98" fmla="*/ 0 w 166"/>
                <a:gd name="T99" fmla="*/ 0 h 208"/>
                <a:gd name="T100" fmla="*/ 0 w 166"/>
                <a:gd name="T101" fmla="*/ 0 h 208"/>
                <a:gd name="T102" fmla="*/ 0 w 166"/>
                <a:gd name="T103" fmla="*/ 0 h 208"/>
                <a:gd name="T104" fmla="*/ 0 w 166"/>
                <a:gd name="T105" fmla="*/ 0 h 208"/>
                <a:gd name="T106" fmla="*/ 0 w 166"/>
                <a:gd name="T107" fmla="*/ 0 h 208"/>
                <a:gd name="T108" fmla="*/ 0 w 166"/>
                <a:gd name="T109" fmla="*/ 0 h 208"/>
                <a:gd name="T110" fmla="*/ 0 w 166"/>
                <a:gd name="T111" fmla="*/ 0 h 208"/>
                <a:gd name="T112" fmla="*/ 0 w 166"/>
                <a:gd name="T113" fmla="*/ 0 h 20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6"/>
                <a:gd name="T172" fmla="*/ 0 h 208"/>
                <a:gd name="T173" fmla="*/ 166 w 166"/>
                <a:gd name="T174" fmla="*/ 208 h 20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6" h="208">
                  <a:moveTo>
                    <a:pt x="47" y="201"/>
                  </a:moveTo>
                  <a:lnTo>
                    <a:pt x="41" y="195"/>
                  </a:lnTo>
                  <a:lnTo>
                    <a:pt x="33" y="185"/>
                  </a:lnTo>
                  <a:lnTo>
                    <a:pt x="25" y="170"/>
                  </a:lnTo>
                  <a:lnTo>
                    <a:pt x="17" y="152"/>
                  </a:lnTo>
                  <a:lnTo>
                    <a:pt x="9" y="130"/>
                  </a:lnTo>
                  <a:lnTo>
                    <a:pt x="3" y="106"/>
                  </a:lnTo>
                  <a:lnTo>
                    <a:pt x="0" y="80"/>
                  </a:lnTo>
                  <a:lnTo>
                    <a:pt x="0" y="53"/>
                  </a:lnTo>
                  <a:lnTo>
                    <a:pt x="2" y="38"/>
                  </a:lnTo>
                  <a:lnTo>
                    <a:pt x="7" y="25"/>
                  </a:lnTo>
                  <a:lnTo>
                    <a:pt x="13" y="16"/>
                  </a:lnTo>
                  <a:lnTo>
                    <a:pt x="21" y="9"/>
                  </a:lnTo>
                  <a:lnTo>
                    <a:pt x="28" y="6"/>
                  </a:lnTo>
                  <a:lnTo>
                    <a:pt x="35" y="2"/>
                  </a:lnTo>
                  <a:lnTo>
                    <a:pt x="42" y="1"/>
                  </a:lnTo>
                  <a:lnTo>
                    <a:pt x="50" y="0"/>
                  </a:lnTo>
                  <a:lnTo>
                    <a:pt x="56" y="0"/>
                  </a:lnTo>
                  <a:lnTo>
                    <a:pt x="62" y="1"/>
                  </a:lnTo>
                  <a:lnTo>
                    <a:pt x="68" y="1"/>
                  </a:lnTo>
                  <a:lnTo>
                    <a:pt x="72" y="2"/>
                  </a:lnTo>
                  <a:lnTo>
                    <a:pt x="73" y="5"/>
                  </a:lnTo>
                  <a:lnTo>
                    <a:pt x="137" y="5"/>
                  </a:lnTo>
                  <a:lnTo>
                    <a:pt x="148" y="16"/>
                  </a:lnTo>
                  <a:lnTo>
                    <a:pt x="157" y="27"/>
                  </a:lnTo>
                  <a:lnTo>
                    <a:pt x="163" y="37"/>
                  </a:lnTo>
                  <a:lnTo>
                    <a:pt x="166" y="43"/>
                  </a:lnTo>
                  <a:lnTo>
                    <a:pt x="164" y="45"/>
                  </a:lnTo>
                  <a:lnTo>
                    <a:pt x="162" y="48"/>
                  </a:lnTo>
                  <a:lnTo>
                    <a:pt x="158" y="50"/>
                  </a:lnTo>
                  <a:lnTo>
                    <a:pt x="153" y="52"/>
                  </a:lnTo>
                  <a:lnTo>
                    <a:pt x="148" y="54"/>
                  </a:lnTo>
                  <a:lnTo>
                    <a:pt x="143" y="56"/>
                  </a:lnTo>
                  <a:lnTo>
                    <a:pt x="137" y="58"/>
                  </a:lnTo>
                  <a:lnTo>
                    <a:pt x="130" y="59"/>
                  </a:lnTo>
                  <a:lnTo>
                    <a:pt x="118" y="61"/>
                  </a:lnTo>
                  <a:lnTo>
                    <a:pt x="118" y="63"/>
                  </a:lnTo>
                  <a:lnTo>
                    <a:pt x="119" y="66"/>
                  </a:lnTo>
                  <a:lnTo>
                    <a:pt x="119" y="71"/>
                  </a:lnTo>
                  <a:lnTo>
                    <a:pt x="119" y="73"/>
                  </a:lnTo>
                  <a:lnTo>
                    <a:pt x="122" y="123"/>
                  </a:lnTo>
                  <a:lnTo>
                    <a:pt x="120" y="166"/>
                  </a:lnTo>
                  <a:lnTo>
                    <a:pt x="116" y="195"/>
                  </a:lnTo>
                  <a:lnTo>
                    <a:pt x="109" y="208"/>
                  </a:lnTo>
                  <a:lnTo>
                    <a:pt x="107" y="208"/>
                  </a:lnTo>
                  <a:lnTo>
                    <a:pt x="105" y="208"/>
                  </a:lnTo>
                  <a:lnTo>
                    <a:pt x="104" y="208"/>
                  </a:lnTo>
                  <a:lnTo>
                    <a:pt x="102" y="207"/>
                  </a:lnTo>
                  <a:lnTo>
                    <a:pt x="96" y="200"/>
                  </a:lnTo>
                  <a:lnTo>
                    <a:pt x="89" y="189"/>
                  </a:lnTo>
                  <a:lnTo>
                    <a:pt x="85" y="177"/>
                  </a:lnTo>
                  <a:lnTo>
                    <a:pt x="83" y="165"/>
                  </a:lnTo>
                  <a:lnTo>
                    <a:pt x="57" y="167"/>
                  </a:lnTo>
                  <a:lnTo>
                    <a:pt x="56" y="177"/>
                  </a:lnTo>
                  <a:lnTo>
                    <a:pt x="55" y="187"/>
                  </a:lnTo>
                  <a:lnTo>
                    <a:pt x="52" y="195"/>
                  </a:lnTo>
                  <a:lnTo>
                    <a:pt x="47" y="2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97" name="Freeform 194"/>
            <p:cNvSpPr>
              <a:spLocks/>
            </p:cNvSpPr>
            <p:nvPr/>
          </p:nvSpPr>
          <p:spPr bwMode="auto">
            <a:xfrm>
              <a:off x="2889" y="1719"/>
              <a:ext cx="254" cy="211"/>
            </a:xfrm>
            <a:custGeom>
              <a:avLst/>
              <a:gdLst>
                <a:gd name="T0" fmla="*/ 0 w 761"/>
                <a:gd name="T1" fmla="*/ 0 h 632"/>
                <a:gd name="T2" fmla="*/ 0 w 761"/>
                <a:gd name="T3" fmla="*/ 0 h 632"/>
                <a:gd name="T4" fmla="*/ 0 w 761"/>
                <a:gd name="T5" fmla="*/ 0 h 632"/>
                <a:gd name="T6" fmla="*/ 0 w 761"/>
                <a:gd name="T7" fmla="*/ 0 h 632"/>
                <a:gd name="T8" fmla="*/ 0 w 761"/>
                <a:gd name="T9" fmla="*/ 0 h 632"/>
                <a:gd name="T10" fmla="*/ 0 w 761"/>
                <a:gd name="T11" fmla="*/ 0 h 632"/>
                <a:gd name="T12" fmla="*/ 0 w 761"/>
                <a:gd name="T13" fmla="*/ 0 h 632"/>
                <a:gd name="T14" fmla="*/ 0 w 761"/>
                <a:gd name="T15" fmla="*/ 0 h 632"/>
                <a:gd name="T16" fmla="*/ 0 w 761"/>
                <a:gd name="T17" fmla="*/ 0 h 632"/>
                <a:gd name="T18" fmla="*/ 0 w 761"/>
                <a:gd name="T19" fmla="*/ 0 h 632"/>
                <a:gd name="T20" fmla="*/ 0 w 761"/>
                <a:gd name="T21" fmla="*/ 0 h 632"/>
                <a:gd name="T22" fmla="*/ 0 w 761"/>
                <a:gd name="T23" fmla="*/ 0 h 632"/>
                <a:gd name="T24" fmla="*/ 0 w 761"/>
                <a:gd name="T25" fmla="*/ 0 h 632"/>
                <a:gd name="T26" fmla="*/ 0 w 761"/>
                <a:gd name="T27" fmla="*/ 0 h 632"/>
                <a:gd name="T28" fmla="*/ 0 w 761"/>
                <a:gd name="T29" fmla="*/ 0 h 632"/>
                <a:gd name="T30" fmla="*/ 0 w 761"/>
                <a:gd name="T31" fmla="*/ 0 h 632"/>
                <a:gd name="T32" fmla="*/ 0 w 761"/>
                <a:gd name="T33" fmla="*/ 0 h 632"/>
                <a:gd name="T34" fmla="*/ 0 w 761"/>
                <a:gd name="T35" fmla="*/ 0 h 632"/>
                <a:gd name="T36" fmla="*/ 0 w 761"/>
                <a:gd name="T37" fmla="*/ 0 h 632"/>
                <a:gd name="T38" fmla="*/ 0 w 761"/>
                <a:gd name="T39" fmla="*/ 0 h 632"/>
                <a:gd name="T40" fmla="*/ 0 w 761"/>
                <a:gd name="T41" fmla="*/ 0 h 6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61"/>
                <a:gd name="T64" fmla="*/ 0 h 632"/>
                <a:gd name="T65" fmla="*/ 761 w 761"/>
                <a:gd name="T66" fmla="*/ 632 h 6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61" h="632">
                  <a:moveTo>
                    <a:pt x="698" y="632"/>
                  </a:moveTo>
                  <a:lnTo>
                    <a:pt x="652" y="632"/>
                  </a:lnTo>
                  <a:lnTo>
                    <a:pt x="647" y="546"/>
                  </a:lnTo>
                  <a:lnTo>
                    <a:pt x="94" y="546"/>
                  </a:lnTo>
                  <a:lnTo>
                    <a:pt x="94" y="621"/>
                  </a:lnTo>
                  <a:lnTo>
                    <a:pt x="49" y="619"/>
                  </a:lnTo>
                  <a:lnTo>
                    <a:pt x="0" y="67"/>
                  </a:lnTo>
                  <a:lnTo>
                    <a:pt x="2" y="67"/>
                  </a:lnTo>
                  <a:lnTo>
                    <a:pt x="4" y="66"/>
                  </a:lnTo>
                  <a:lnTo>
                    <a:pt x="6" y="66"/>
                  </a:lnTo>
                  <a:lnTo>
                    <a:pt x="8" y="66"/>
                  </a:lnTo>
                  <a:lnTo>
                    <a:pt x="14" y="63"/>
                  </a:lnTo>
                  <a:lnTo>
                    <a:pt x="20" y="58"/>
                  </a:lnTo>
                  <a:lnTo>
                    <a:pt x="24" y="51"/>
                  </a:lnTo>
                  <a:lnTo>
                    <a:pt x="29" y="42"/>
                  </a:lnTo>
                  <a:lnTo>
                    <a:pt x="32" y="34"/>
                  </a:lnTo>
                  <a:lnTo>
                    <a:pt x="35" y="23"/>
                  </a:lnTo>
                  <a:lnTo>
                    <a:pt x="37" y="12"/>
                  </a:lnTo>
                  <a:lnTo>
                    <a:pt x="39" y="0"/>
                  </a:lnTo>
                  <a:lnTo>
                    <a:pt x="761" y="0"/>
                  </a:lnTo>
                  <a:lnTo>
                    <a:pt x="698" y="632"/>
                  </a:lnTo>
                  <a:close/>
                </a:path>
              </a:pathLst>
            </a:custGeom>
            <a:solidFill>
              <a:srgbClr val="AD87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98" name="Freeform 195"/>
            <p:cNvSpPr>
              <a:spLocks/>
            </p:cNvSpPr>
            <p:nvPr/>
          </p:nvSpPr>
          <p:spPr bwMode="auto">
            <a:xfrm>
              <a:off x="3055" y="1485"/>
              <a:ext cx="178" cy="198"/>
            </a:xfrm>
            <a:custGeom>
              <a:avLst/>
              <a:gdLst>
                <a:gd name="T0" fmla="*/ 0 w 532"/>
                <a:gd name="T1" fmla="*/ 0 h 594"/>
                <a:gd name="T2" fmla="*/ 0 w 532"/>
                <a:gd name="T3" fmla="*/ 0 h 594"/>
                <a:gd name="T4" fmla="*/ 0 w 532"/>
                <a:gd name="T5" fmla="*/ 0 h 594"/>
                <a:gd name="T6" fmla="*/ 0 w 532"/>
                <a:gd name="T7" fmla="*/ 0 h 594"/>
                <a:gd name="T8" fmla="*/ 0 w 532"/>
                <a:gd name="T9" fmla="*/ 0 h 594"/>
                <a:gd name="T10" fmla="*/ 0 w 532"/>
                <a:gd name="T11" fmla="*/ 0 h 594"/>
                <a:gd name="T12" fmla="*/ 0 w 532"/>
                <a:gd name="T13" fmla="*/ 0 h 594"/>
                <a:gd name="T14" fmla="*/ 0 w 532"/>
                <a:gd name="T15" fmla="*/ 0 h 594"/>
                <a:gd name="T16" fmla="*/ 0 w 532"/>
                <a:gd name="T17" fmla="*/ 0 h 594"/>
                <a:gd name="T18" fmla="*/ 0 w 532"/>
                <a:gd name="T19" fmla="*/ 0 h 594"/>
                <a:gd name="T20" fmla="*/ 0 w 532"/>
                <a:gd name="T21" fmla="*/ 0 h 594"/>
                <a:gd name="T22" fmla="*/ 0 w 532"/>
                <a:gd name="T23" fmla="*/ 0 h 594"/>
                <a:gd name="T24" fmla="*/ 0 w 532"/>
                <a:gd name="T25" fmla="*/ 0 h 594"/>
                <a:gd name="T26" fmla="*/ 0 w 532"/>
                <a:gd name="T27" fmla="*/ 0 h 594"/>
                <a:gd name="T28" fmla="*/ 0 w 532"/>
                <a:gd name="T29" fmla="*/ 0 h 594"/>
                <a:gd name="T30" fmla="*/ 0 w 532"/>
                <a:gd name="T31" fmla="*/ 0 h 594"/>
                <a:gd name="T32" fmla="*/ 0 w 532"/>
                <a:gd name="T33" fmla="*/ 0 h 594"/>
                <a:gd name="T34" fmla="*/ 0 w 532"/>
                <a:gd name="T35" fmla="*/ 0 h 594"/>
                <a:gd name="T36" fmla="*/ 0 w 532"/>
                <a:gd name="T37" fmla="*/ 0 h 594"/>
                <a:gd name="T38" fmla="*/ 0 w 532"/>
                <a:gd name="T39" fmla="*/ 0 h 594"/>
                <a:gd name="T40" fmla="*/ 0 w 532"/>
                <a:gd name="T41" fmla="*/ 0 h 594"/>
                <a:gd name="T42" fmla="*/ 0 w 532"/>
                <a:gd name="T43" fmla="*/ 0 h 594"/>
                <a:gd name="T44" fmla="*/ 0 w 532"/>
                <a:gd name="T45" fmla="*/ 0 h 594"/>
                <a:gd name="T46" fmla="*/ 0 w 532"/>
                <a:gd name="T47" fmla="*/ 0 h 594"/>
                <a:gd name="T48" fmla="*/ 0 w 532"/>
                <a:gd name="T49" fmla="*/ 0 h 594"/>
                <a:gd name="T50" fmla="*/ 0 w 532"/>
                <a:gd name="T51" fmla="*/ 0 h 594"/>
                <a:gd name="T52" fmla="*/ 0 w 532"/>
                <a:gd name="T53" fmla="*/ 0 h 594"/>
                <a:gd name="T54" fmla="*/ 0 w 532"/>
                <a:gd name="T55" fmla="*/ 0 h 594"/>
                <a:gd name="T56" fmla="*/ 0 w 532"/>
                <a:gd name="T57" fmla="*/ 0 h 594"/>
                <a:gd name="T58" fmla="*/ 0 w 532"/>
                <a:gd name="T59" fmla="*/ 0 h 594"/>
                <a:gd name="T60" fmla="*/ 0 w 532"/>
                <a:gd name="T61" fmla="*/ 0 h 594"/>
                <a:gd name="T62" fmla="*/ 0 w 532"/>
                <a:gd name="T63" fmla="*/ 0 h 594"/>
                <a:gd name="T64" fmla="*/ 0 w 532"/>
                <a:gd name="T65" fmla="*/ 0 h 594"/>
                <a:gd name="T66" fmla="*/ 0 w 532"/>
                <a:gd name="T67" fmla="*/ 0 h 594"/>
                <a:gd name="T68" fmla="*/ 0 w 532"/>
                <a:gd name="T69" fmla="*/ 0 h 594"/>
                <a:gd name="T70" fmla="*/ 0 w 532"/>
                <a:gd name="T71" fmla="*/ 0 h 594"/>
                <a:gd name="T72" fmla="*/ 0 w 532"/>
                <a:gd name="T73" fmla="*/ 0 h 594"/>
                <a:gd name="T74" fmla="*/ 0 w 532"/>
                <a:gd name="T75" fmla="*/ 0 h 594"/>
                <a:gd name="T76" fmla="*/ 0 w 532"/>
                <a:gd name="T77" fmla="*/ 0 h 594"/>
                <a:gd name="T78" fmla="*/ 0 w 532"/>
                <a:gd name="T79" fmla="*/ 0 h 594"/>
                <a:gd name="T80" fmla="*/ 0 w 532"/>
                <a:gd name="T81" fmla="*/ 0 h 594"/>
                <a:gd name="T82" fmla="*/ 0 w 532"/>
                <a:gd name="T83" fmla="*/ 0 h 594"/>
                <a:gd name="T84" fmla="*/ 0 w 532"/>
                <a:gd name="T85" fmla="*/ 0 h 594"/>
                <a:gd name="T86" fmla="*/ 0 w 532"/>
                <a:gd name="T87" fmla="*/ 0 h 594"/>
                <a:gd name="T88" fmla="*/ 0 w 532"/>
                <a:gd name="T89" fmla="*/ 0 h 594"/>
                <a:gd name="T90" fmla="*/ 0 w 532"/>
                <a:gd name="T91" fmla="*/ 0 h 594"/>
                <a:gd name="T92" fmla="*/ 0 w 532"/>
                <a:gd name="T93" fmla="*/ 0 h 594"/>
                <a:gd name="T94" fmla="*/ 0 w 532"/>
                <a:gd name="T95" fmla="*/ 0 h 594"/>
                <a:gd name="T96" fmla="*/ 0 w 532"/>
                <a:gd name="T97" fmla="*/ 0 h 594"/>
                <a:gd name="T98" fmla="*/ 0 w 532"/>
                <a:gd name="T99" fmla="*/ 0 h 594"/>
                <a:gd name="T100" fmla="*/ 0 w 532"/>
                <a:gd name="T101" fmla="*/ 0 h 594"/>
                <a:gd name="T102" fmla="*/ 0 w 532"/>
                <a:gd name="T103" fmla="*/ 0 h 594"/>
                <a:gd name="T104" fmla="*/ 0 w 532"/>
                <a:gd name="T105" fmla="*/ 0 h 594"/>
                <a:gd name="T106" fmla="*/ 0 w 532"/>
                <a:gd name="T107" fmla="*/ 0 h 594"/>
                <a:gd name="T108" fmla="*/ 0 w 532"/>
                <a:gd name="T109" fmla="*/ 0 h 594"/>
                <a:gd name="T110" fmla="*/ 0 w 532"/>
                <a:gd name="T111" fmla="*/ 0 h 594"/>
                <a:gd name="T112" fmla="*/ 0 w 532"/>
                <a:gd name="T113" fmla="*/ 0 h 594"/>
                <a:gd name="T114" fmla="*/ 0 w 532"/>
                <a:gd name="T115" fmla="*/ 0 h 594"/>
                <a:gd name="T116" fmla="*/ 0 w 532"/>
                <a:gd name="T117" fmla="*/ 0 h 5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32"/>
                <a:gd name="T178" fmla="*/ 0 h 594"/>
                <a:gd name="T179" fmla="*/ 532 w 532"/>
                <a:gd name="T180" fmla="*/ 594 h 5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32" h="594">
                  <a:moveTo>
                    <a:pt x="480" y="326"/>
                  </a:moveTo>
                  <a:lnTo>
                    <a:pt x="460" y="331"/>
                  </a:lnTo>
                  <a:lnTo>
                    <a:pt x="439" y="334"/>
                  </a:lnTo>
                  <a:lnTo>
                    <a:pt x="419" y="337"/>
                  </a:lnTo>
                  <a:lnTo>
                    <a:pt x="399" y="339"/>
                  </a:lnTo>
                  <a:lnTo>
                    <a:pt x="380" y="340"/>
                  </a:lnTo>
                  <a:lnTo>
                    <a:pt x="361" y="341"/>
                  </a:lnTo>
                  <a:lnTo>
                    <a:pt x="344" y="341"/>
                  </a:lnTo>
                  <a:lnTo>
                    <a:pt x="328" y="340"/>
                  </a:lnTo>
                  <a:lnTo>
                    <a:pt x="312" y="340"/>
                  </a:lnTo>
                  <a:lnTo>
                    <a:pt x="299" y="339"/>
                  </a:lnTo>
                  <a:lnTo>
                    <a:pt x="287" y="338"/>
                  </a:lnTo>
                  <a:lnTo>
                    <a:pt x="276" y="337"/>
                  </a:lnTo>
                  <a:lnTo>
                    <a:pt x="268" y="336"/>
                  </a:lnTo>
                  <a:lnTo>
                    <a:pt x="262" y="335"/>
                  </a:lnTo>
                  <a:lnTo>
                    <a:pt x="258" y="334"/>
                  </a:lnTo>
                  <a:lnTo>
                    <a:pt x="257" y="334"/>
                  </a:lnTo>
                  <a:lnTo>
                    <a:pt x="243" y="332"/>
                  </a:lnTo>
                  <a:lnTo>
                    <a:pt x="208" y="594"/>
                  </a:lnTo>
                  <a:lnTo>
                    <a:pt x="0" y="594"/>
                  </a:lnTo>
                  <a:lnTo>
                    <a:pt x="3" y="464"/>
                  </a:lnTo>
                  <a:lnTo>
                    <a:pt x="0" y="459"/>
                  </a:lnTo>
                  <a:lnTo>
                    <a:pt x="139" y="214"/>
                  </a:lnTo>
                  <a:lnTo>
                    <a:pt x="140" y="214"/>
                  </a:lnTo>
                  <a:lnTo>
                    <a:pt x="139" y="213"/>
                  </a:lnTo>
                  <a:lnTo>
                    <a:pt x="185" y="135"/>
                  </a:lnTo>
                  <a:lnTo>
                    <a:pt x="195" y="139"/>
                  </a:lnTo>
                  <a:lnTo>
                    <a:pt x="207" y="144"/>
                  </a:lnTo>
                  <a:lnTo>
                    <a:pt x="221" y="149"/>
                  </a:lnTo>
                  <a:lnTo>
                    <a:pt x="237" y="156"/>
                  </a:lnTo>
                  <a:lnTo>
                    <a:pt x="254" y="162"/>
                  </a:lnTo>
                  <a:lnTo>
                    <a:pt x="271" y="167"/>
                  </a:lnTo>
                  <a:lnTo>
                    <a:pt x="291" y="173"/>
                  </a:lnTo>
                  <a:lnTo>
                    <a:pt x="309" y="179"/>
                  </a:lnTo>
                  <a:lnTo>
                    <a:pt x="329" y="183"/>
                  </a:lnTo>
                  <a:lnTo>
                    <a:pt x="347" y="187"/>
                  </a:lnTo>
                  <a:lnTo>
                    <a:pt x="365" y="189"/>
                  </a:lnTo>
                  <a:lnTo>
                    <a:pt x="384" y="190"/>
                  </a:lnTo>
                  <a:lnTo>
                    <a:pt x="399" y="190"/>
                  </a:lnTo>
                  <a:lnTo>
                    <a:pt x="415" y="188"/>
                  </a:lnTo>
                  <a:lnTo>
                    <a:pt x="427" y="184"/>
                  </a:lnTo>
                  <a:lnTo>
                    <a:pt x="438" y="178"/>
                  </a:lnTo>
                  <a:lnTo>
                    <a:pt x="453" y="161"/>
                  </a:lnTo>
                  <a:lnTo>
                    <a:pt x="466" y="140"/>
                  </a:lnTo>
                  <a:lnTo>
                    <a:pt x="473" y="116"/>
                  </a:lnTo>
                  <a:lnTo>
                    <a:pt x="478" y="91"/>
                  </a:lnTo>
                  <a:lnTo>
                    <a:pt x="481" y="64"/>
                  </a:lnTo>
                  <a:lnTo>
                    <a:pt x="481" y="40"/>
                  </a:lnTo>
                  <a:lnTo>
                    <a:pt x="481" y="18"/>
                  </a:lnTo>
                  <a:lnTo>
                    <a:pt x="480" y="0"/>
                  </a:lnTo>
                  <a:lnTo>
                    <a:pt x="508" y="0"/>
                  </a:lnTo>
                  <a:lnTo>
                    <a:pt x="516" y="39"/>
                  </a:lnTo>
                  <a:lnTo>
                    <a:pt x="524" y="86"/>
                  </a:lnTo>
                  <a:lnTo>
                    <a:pt x="529" y="138"/>
                  </a:lnTo>
                  <a:lnTo>
                    <a:pt x="532" y="189"/>
                  </a:lnTo>
                  <a:lnTo>
                    <a:pt x="529" y="237"/>
                  </a:lnTo>
                  <a:lnTo>
                    <a:pt x="521" y="278"/>
                  </a:lnTo>
                  <a:lnTo>
                    <a:pt x="505" y="309"/>
                  </a:lnTo>
                  <a:lnTo>
                    <a:pt x="480" y="326"/>
                  </a:lnTo>
                  <a:close/>
                </a:path>
              </a:pathLst>
            </a:custGeom>
            <a:solidFill>
              <a:srgbClr val="2D7A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99" name="Freeform 196"/>
            <p:cNvSpPr>
              <a:spLocks/>
            </p:cNvSpPr>
            <p:nvPr/>
          </p:nvSpPr>
          <p:spPr bwMode="auto">
            <a:xfrm>
              <a:off x="3194" y="1440"/>
              <a:ext cx="51" cy="36"/>
            </a:xfrm>
            <a:custGeom>
              <a:avLst/>
              <a:gdLst>
                <a:gd name="T0" fmla="*/ 0 w 154"/>
                <a:gd name="T1" fmla="*/ 0 h 107"/>
                <a:gd name="T2" fmla="*/ 0 w 154"/>
                <a:gd name="T3" fmla="*/ 0 h 107"/>
                <a:gd name="T4" fmla="*/ 0 w 154"/>
                <a:gd name="T5" fmla="*/ 0 h 107"/>
                <a:gd name="T6" fmla="*/ 0 w 154"/>
                <a:gd name="T7" fmla="*/ 0 h 107"/>
                <a:gd name="T8" fmla="*/ 0 w 154"/>
                <a:gd name="T9" fmla="*/ 0 h 107"/>
                <a:gd name="T10" fmla="*/ 0 w 154"/>
                <a:gd name="T11" fmla="*/ 0 h 107"/>
                <a:gd name="T12" fmla="*/ 0 w 154"/>
                <a:gd name="T13" fmla="*/ 0 h 107"/>
                <a:gd name="T14" fmla="*/ 0 w 154"/>
                <a:gd name="T15" fmla="*/ 0 h 107"/>
                <a:gd name="T16" fmla="*/ 0 w 154"/>
                <a:gd name="T17" fmla="*/ 0 h 107"/>
                <a:gd name="T18" fmla="*/ 0 w 154"/>
                <a:gd name="T19" fmla="*/ 0 h 107"/>
                <a:gd name="T20" fmla="*/ 0 w 154"/>
                <a:gd name="T21" fmla="*/ 0 h 107"/>
                <a:gd name="T22" fmla="*/ 0 w 154"/>
                <a:gd name="T23" fmla="*/ 0 h 107"/>
                <a:gd name="T24" fmla="*/ 0 w 154"/>
                <a:gd name="T25" fmla="*/ 0 h 107"/>
                <a:gd name="T26" fmla="*/ 0 w 154"/>
                <a:gd name="T27" fmla="*/ 0 h 107"/>
                <a:gd name="T28" fmla="*/ 0 w 154"/>
                <a:gd name="T29" fmla="*/ 0 h 107"/>
                <a:gd name="T30" fmla="*/ 0 w 154"/>
                <a:gd name="T31" fmla="*/ 0 h 107"/>
                <a:gd name="T32" fmla="*/ 0 w 154"/>
                <a:gd name="T33" fmla="*/ 0 h 107"/>
                <a:gd name="T34" fmla="*/ 0 w 154"/>
                <a:gd name="T35" fmla="*/ 0 h 107"/>
                <a:gd name="T36" fmla="*/ 0 w 154"/>
                <a:gd name="T37" fmla="*/ 0 h 107"/>
                <a:gd name="T38" fmla="*/ 0 w 154"/>
                <a:gd name="T39" fmla="*/ 0 h 107"/>
                <a:gd name="T40" fmla="*/ 0 w 154"/>
                <a:gd name="T41" fmla="*/ 0 h 107"/>
                <a:gd name="T42" fmla="*/ 0 w 154"/>
                <a:gd name="T43" fmla="*/ 0 h 107"/>
                <a:gd name="T44" fmla="*/ 0 w 154"/>
                <a:gd name="T45" fmla="*/ 0 h 107"/>
                <a:gd name="T46" fmla="*/ 0 w 154"/>
                <a:gd name="T47" fmla="*/ 0 h 107"/>
                <a:gd name="T48" fmla="*/ 0 w 154"/>
                <a:gd name="T49" fmla="*/ 0 h 107"/>
                <a:gd name="T50" fmla="*/ 0 w 154"/>
                <a:gd name="T51" fmla="*/ 0 h 107"/>
                <a:gd name="T52" fmla="*/ 0 w 154"/>
                <a:gd name="T53" fmla="*/ 0 h 107"/>
                <a:gd name="T54" fmla="*/ 0 w 154"/>
                <a:gd name="T55" fmla="*/ 0 h 107"/>
                <a:gd name="T56" fmla="*/ 0 w 154"/>
                <a:gd name="T57" fmla="*/ 0 h 107"/>
                <a:gd name="T58" fmla="*/ 0 w 154"/>
                <a:gd name="T59" fmla="*/ 0 h 107"/>
                <a:gd name="T60" fmla="*/ 0 w 154"/>
                <a:gd name="T61" fmla="*/ 0 h 107"/>
                <a:gd name="T62" fmla="*/ 0 w 154"/>
                <a:gd name="T63" fmla="*/ 0 h 107"/>
                <a:gd name="T64" fmla="*/ 0 w 154"/>
                <a:gd name="T65" fmla="*/ 0 h 107"/>
                <a:gd name="T66" fmla="*/ 0 w 154"/>
                <a:gd name="T67" fmla="*/ 0 h 107"/>
                <a:gd name="T68" fmla="*/ 0 w 154"/>
                <a:gd name="T69" fmla="*/ 0 h 107"/>
                <a:gd name="T70" fmla="*/ 0 w 154"/>
                <a:gd name="T71" fmla="*/ 0 h 107"/>
                <a:gd name="T72" fmla="*/ 0 w 154"/>
                <a:gd name="T73" fmla="*/ 0 h 107"/>
                <a:gd name="T74" fmla="*/ 0 w 154"/>
                <a:gd name="T75" fmla="*/ 0 h 107"/>
                <a:gd name="T76" fmla="*/ 0 w 154"/>
                <a:gd name="T77" fmla="*/ 0 h 107"/>
                <a:gd name="T78" fmla="*/ 0 w 154"/>
                <a:gd name="T79" fmla="*/ 0 h 107"/>
                <a:gd name="T80" fmla="*/ 0 w 154"/>
                <a:gd name="T81" fmla="*/ 0 h 107"/>
                <a:gd name="T82" fmla="*/ 0 w 154"/>
                <a:gd name="T83" fmla="*/ 0 h 107"/>
                <a:gd name="T84" fmla="*/ 0 w 154"/>
                <a:gd name="T85" fmla="*/ 0 h 107"/>
                <a:gd name="T86" fmla="*/ 0 w 154"/>
                <a:gd name="T87" fmla="*/ 0 h 107"/>
                <a:gd name="T88" fmla="*/ 0 w 154"/>
                <a:gd name="T89" fmla="*/ 0 h 107"/>
                <a:gd name="T90" fmla="*/ 0 w 154"/>
                <a:gd name="T91" fmla="*/ 0 h 107"/>
                <a:gd name="T92" fmla="*/ 0 w 154"/>
                <a:gd name="T93" fmla="*/ 0 h 107"/>
                <a:gd name="T94" fmla="*/ 0 w 154"/>
                <a:gd name="T95" fmla="*/ 0 h 107"/>
                <a:gd name="T96" fmla="*/ 0 w 154"/>
                <a:gd name="T97" fmla="*/ 0 h 107"/>
                <a:gd name="T98" fmla="*/ 0 w 154"/>
                <a:gd name="T99" fmla="*/ 0 h 107"/>
                <a:gd name="T100" fmla="*/ 0 w 154"/>
                <a:gd name="T101" fmla="*/ 0 h 107"/>
                <a:gd name="T102" fmla="*/ 0 w 154"/>
                <a:gd name="T103" fmla="*/ 0 h 107"/>
                <a:gd name="T104" fmla="*/ 0 w 154"/>
                <a:gd name="T105" fmla="*/ 0 h 107"/>
                <a:gd name="T106" fmla="*/ 0 w 154"/>
                <a:gd name="T107" fmla="*/ 0 h 107"/>
                <a:gd name="T108" fmla="*/ 0 w 154"/>
                <a:gd name="T109" fmla="*/ 0 h 107"/>
                <a:gd name="T110" fmla="*/ 0 w 154"/>
                <a:gd name="T111" fmla="*/ 0 h 107"/>
                <a:gd name="T112" fmla="*/ 0 w 154"/>
                <a:gd name="T113" fmla="*/ 0 h 107"/>
                <a:gd name="T114" fmla="*/ 0 w 154"/>
                <a:gd name="T115" fmla="*/ 0 h 10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4"/>
                <a:gd name="T175" fmla="*/ 0 h 107"/>
                <a:gd name="T176" fmla="*/ 154 w 154"/>
                <a:gd name="T177" fmla="*/ 107 h 10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4" h="107">
                  <a:moveTo>
                    <a:pt x="102" y="106"/>
                  </a:moveTo>
                  <a:lnTo>
                    <a:pt x="103" y="107"/>
                  </a:lnTo>
                  <a:lnTo>
                    <a:pt x="102" y="107"/>
                  </a:lnTo>
                  <a:lnTo>
                    <a:pt x="55" y="107"/>
                  </a:lnTo>
                  <a:lnTo>
                    <a:pt x="46" y="97"/>
                  </a:lnTo>
                  <a:lnTo>
                    <a:pt x="35" y="84"/>
                  </a:lnTo>
                  <a:lnTo>
                    <a:pt x="26" y="71"/>
                  </a:lnTo>
                  <a:lnTo>
                    <a:pt x="17" y="59"/>
                  </a:lnTo>
                  <a:lnTo>
                    <a:pt x="10" y="47"/>
                  </a:lnTo>
                  <a:lnTo>
                    <a:pt x="4" y="36"/>
                  </a:lnTo>
                  <a:lnTo>
                    <a:pt x="1" y="25"/>
                  </a:lnTo>
                  <a:lnTo>
                    <a:pt x="0" y="18"/>
                  </a:lnTo>
                  <a:lnTo>
                    <a:pt x="0" y="17"/>
                  </a:lnTo>
                  <a:lnTo>
                    <a:pt x="0" y="16"/>
                  </a:lnTo>
                  <a:lnTo>
                    <a:pt x="1" y="15"/>
                  </a:lnTo>
                  <a:lnTo>
                    <a:pt x="10" y="9"/>
                  </a:lnTo>
                  <a:lnTo>
                    <a:pt x="23" y="5"/>
                  </a:lnTo>
                  <a:lnTo>
                    <a:pt x="39" y="2"/>
                  </a:lnTo>
                  <a:lnTo>
                    <a:pt x="57" y="0"/>
                  </a:lnTo>
                  <a:lnTo>
                    <a:pt x="74" y="0"/>
                  </a:lnTo>
                  <a:lnTo>
                    <a:pt x="92" y="1"/>
                  </a:lnTo>
                  <a:lnTo>
                    <a:pt x="108" y="3"/>
                  </a:lnTo>
                  <a:lnTo>
                    <a:pt x="121" y="7"/>
                  </a:lnTo>
                  <a:lnTo>
                    <a:pt x="125" y="9"/>
                  </a:lnTo>
                  <a:lnTo>
                    <a:pt x="129" y="12"/>
                  </a:lnTo>
                  <a:lnTo>
                    <a:pt x="130" y="14"/>
                  </a:lnTo>
                  <a:lnTo>
                    <a:pt x="131" y="16"/>
                  </a:lnTo>
                  <a:lnTo>
                    <a:pt x="131" y="17"/>
                  </a:lnTo>
                  <a:lnTo>
                    <a:pt x="131" y="18"/>
                  </a:lnTo>
                  <a:lnTo>
                    <a:pt x="131" y="19"/>
                  </a:lnTo>
                  <a:lnTo>
                    <a:pt x="130" y="20"/>
                  </a:lnTo>
                  <a:lnTo>
                    <a:pt x="124" y="23"/>
                  </a:lnTo>
                  <a:lnTo>
                    <a:pt x="117" y="25"/>
                  </a:lnTo>
                  <a:lnTo>
                    <a:pt x="109" y="27"/>
                  </a:lnTo>
                  <a:lnTo>
                    <a:pt x="100" y="28"/>
                  </a:lnTo>
                  <a:lnTo>
                    <a:pt x="90" y="29"/>
                  </a:lnTo>
                  <a:lnTo>
                    <a:pt x="79" y="29"/>
                  </a:lnTo>
                  <a:lnTo>
                    <a:pt x="69" y="29"/>
                  </a:lnTo>
                  <a:lnTo>
                    <a:pt x="60" y="28"/>
                  </a:lnTo>
                  <a:lnTo>
                    <a:pt x="57" y="55"/>
                  </a:lnTo>
                  <a:lnTo>
                    <a:pt x="63" y="56"/>
                  </a:lnTo>
                  <a:lnTo>
                    <a:pt x="72" y="57"/>
                  </a:lnTo>
                  <a:lnTo>
                    <a:pt x="85" y="57"/>
                  </a:lnTo>
                  <a:lnTo>
                    <a:pt x="98" y="56"/>
                  </a:lnTo>
                  <a:lnTo>
                    <a:pt x="112" y="55"/>
                  </a:lnTo>
                  <a:lnTo>
                    <a:pt x="125" y="51"/>
                  </a:lnTo>
                  <a:lnTo>
                    <a:pt x="138" y="46"/>
                  </a:lnTo>
                  <a:lnTo>
                    <a:pt x="148" y="39"/>
                  </a:lnTo>
                  <a:lnTo>
                    <a:pt x="150" y="37"/>
                  </a:lnTo>
                  <a:lnTo>
                    <a:pt x="151" y="35"/>
                  </a:lnTo>
                  <a:lnTo>
                    <a:pt x="153" y="33"/>
                  </a:lnTo>
                  <a:lnTo>
                    <a:pt x="154" y="30"/>
                  </a:lnTo>
                  <a:lnTo>
                    <a:pt x="153" y="39"/>
                  </a:lnTo>
                  <a:lnTo>
                    <a:pt x="153" y="47"/>
                  </a:lnTo>
                  <a:lnTo>
                    <a:pt x="152" y="55"/>
                  </a:lnTo>
                  <a:lnTo>
                    <a:pt x="151" y="62"/>
                  </a:lnTo>
                  <a:lnTo>
                    <a:pt x="102"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00" name="Freeform 197"/>
            <p:cNvSpPr>
              <a:spLocks/>
            </p:cNvSpPr>
            <p:nvPr/>
          </p:nvSpPr>
          <p:spPr bwMode="auto">
            <a:xfrm>
              <a:off x="2963" y="1733"/>
              <a:ext cx="117" cy="120"/>
            </a:xfrm>
            <a:custGeom>
              <a:avLst/>
              <a:gdLst>
                <a:gd name="T0" fmla="*/ 0 w 349"/>
                <a:gd name="T1" fmla="*/ 0 h 359"/>
                <a:gd name="T2" fmla="*/ 0 w 349"/>
                <a:gd name="T3" fmla="*/ 0 h 359"/>
                <a:gd name="T4" fmla="*/ 0 w 349"/>
                <a:gd name="T5" fmla="*/ 0 h 359"/>
                <a:gd name="T6" fmla="*/ 0 w 349"/>
                <a:gd name="T7" fmla="*/ 0 h 359"/>
                <a:gd name="T8" fmla="*/ 0 w 349"/>
                <a:gd name="T9" fmla="*/ 0 h 359"/>
                <a:gd name="T10" fmla="*/ 0 w 349"/>
                <a:gd name="T11" fmla="*/ 0 h 359"/>
                <a:gd name="T12" fmla="*/ 0 w 349"/>
                <a:gd name="T13" fmla="*/ 0 h 359"/>
                <a:gd name="T14" fmla="*/ 0 w 349"/>
                <a:gd name="T15" fmla="*/ 0 h 359"/>
                <a:gd name="T16" fmla="*/ 0 w 349"/>
                <a:gd name="T17" fmla="*/ 0 h 359"/>
                <a:gd name="T18" fmla="*/ 0 w 349"/>
                <a:gd name="T19" fmla="*/ 0 h 359"/>
                <a:gd name="T20" fmla="*/ 0 w 349"/>
                <a:gd name="T21" fmla="*/ 0 h 359"/>
                <a:gd name="T22" fmla="*/ 0 w 349"/>
                <a:gd name="T23" fmla="*/ 0 h 359"/>
                <a:gd name="T24" fmla="*/ 0 w 349"/>
                <a:gd name="T25" fmla="*/ 0 h 359"/>
                <a:gd name="T26" fmla="*/ 0 w 349"/>
                <a:gd name="T27" fmla="*/ 0 h 359"/>
                <a:gd name="T28" fmla="*/ 0 w 349"/>
                <a:gd name="T29" fmla="*/ 0 h 359"/>
                <a:gd name="T30" fmla="*/ 0 w 349"/>
                <a:gd name="T31" fmla="*/ 0 h 359"/>
                <a:gd name="T32" fmla="*/ 0 w 349"/>
                <a:gd name="T33" fmla="*/ 0 h 359"/>
                <a:gd name="T34" fmla="*/ 0 w 349"/>
                <a:gd name="T35" fmla="*/ 0 h 359"/>
                <a:gd name="T36" fmla="*/ 0 w 349"/>
                <a:gd name="T37" fmla="*/ 0 h 359"/>
                <a:gd name="T38" fmla="*/ 0 w 349"/>
                <a:gd name="T39" fmla="*/ 0 h 359"/>
                <a:gd name="T40" fmla="*/ 0 w 349"/>
                <a:gd name="T41" fmla="*/ 0 h 359"/>
                <a:gd name="T42" fmla="*/ 0 w 349"/>
                <a:gd name="T43" fmla="*/ 0 h 359"/>
                <a:gd name="T44" fmla="*/ 0 w 349"/>
                <a:gd name="T45" fmla="*/ 0 h 359"/>
                <a:gd name="T46" fmla="*/ 0 w 349"/>
                <a:gd name="T47" fmla="*/ 0 h 359"/>
                <a:gd name="T48" fmla="*/ 0 w 349"/>
                <a:gd name="T49" fmla="*/ 0 h 359"/>
                <a:gd name="T50" fmla="*/ 0 w 349"/>
                <a:gd name="T51" fmla="*/ 0 h 359"/>
                <a:gd name="T52" fmla="*/ 0 w 349"/>
                <a:gd name="T53" fmla="*/ 0 h 359"/>
                <a:gd name="T54" fmla="*/ 0 w 349"/>
                <a:gd name="T55" fmla="*/ 0 h 359"/>
                <a:gd name="T56" fmla="*/ 0 w 349"/>
                <a:gd name="T57" fmla="*/ 0 h 359"/>
                <a:gd name="T58" fmla="*/ 0 w 349"/>
                <a:gd name="T59" fmla="*/ 0 h 359"/>
                <a:gd name="T60" fmla="*/ 0 w 349"/>
                <a:gd name="T61" fmla="*/ 0 h 359"/>
                <a:gd name="T62" fmla="*/ 0 w 349"/>
                <a:gd name="T63" fmla="*/ 0 h 3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9"/>
                <a:gd name="T97" fmla="*/ 0 h 359"/>
                <a:gd name="T98" fmla="*/ 349 w 349"/>
                <a:gd name="T99" fmla="*/ 359 h 3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9" h="359">
                  <a:moveTo>
                    <a:pt x="175" y="359"/>
                  </a:moveTo>
                  <a:lnTo>
                    <a:pt x="192" y="358"/>
                  </a:lnTo>
                  <a:lnTo>
                    <a:pt x="210" y="356"/>
                  </a:lnTo>
                  <a:lnTo>
                    <a:pt x="226" y="352"/>
                  </a:lnTo>
                  <a:lnTo>
                    <a:pt x="242" y="345"/>
                  </a:lnTo>
                  <a:lnTo>
                    <a:pt x="258" y="338"/>
                  </a:lnTo>
                  <a:lnTo>
                    <a:pt x="272" y="330"/>
                  </a:lnTo>
                  <a:lnTo>
                    <a:pt x="286" y="319"/>
                  </a:lnTo>
                  <a:lnTo>
                    <a:pt x="299" y="306"/>
                  </a:lnTo>
                  <a:lnTo>
                    <a:pt x="310" y="293"/>
                  </a:lnTo>
                  <a:lnTo>
                    <a:pt x="320" y="279"/>
                  </a:lnTo>
                  <a:lnTo>
                    <a:pt x="329" y="264"/>
                  </a:lnTo>
                  <a:lnTo>
                    <a:pt x="337" y="249"/>
                  </a:lnTo>
                  <a:lnTo>
                    <a:pt x="342" y="232"/>
                  </a:lnTo>
                  <a:lnTo>
                    <a:pt x="346" y="215"/>
                  </a:lnTo>
                  <a:lnTo>
                    <a:pt x="348" y="197"/>
                  </a:lnTo>
                  <a:lnTo>
                    <a:pt x="349" y="179"/>
                  </a:lnTo>
                  <a:lnTo>
                    <a:pt x="348" y="162"/>
                  </a:lnTo>
                  <a:lnTo>
                    <a:pt x="346" y="145"/>
                  </a:lnTo>
                  <a:lnTo>
                    <a:pt x="342" y="128"/>
                  </a:lnTo>
                  <a:lnTo>
                    <a:pt x="337" y="111"/>
                  </a:lnTo>
                  <a:lnTo>
                    <a:pt x="329" y="96"/>
                  </a:lnTo>
                  <a:lnTo>
                    <a:pt x="320" y="80"/>
                  </a:lnTo>
                  <a:lnTo>
                    <a:pt x="310" y="66"/>
                  </a:lnTo>
                  <a:lnTo>
                    <a:pt x="299" y="53"/>
                  </a:lnTo>
                  <a:lnTo>
                    <a:pt x="286" y="41"/>
                  </a:lnTo>
                  <a:lnTo>
                    <a:pt x="272" y="31"/>
                  </a:lnTo>
                  <a:lnTo>
                    <a:pt x="258" y="21"/>
                  </a:lnTo>
                  <a:lnTo>
                    <a:pt x="242" y="14"/>
                  </a:lnTo>
                  <a:lnTo>
                    <a:pt x="226" y="7"/>
                  </a:lnTo>
                  <a:lnTo>
                    <a:pt x="210" y="3"/>
                  </a:lnTo>
                  <a:lnTo>
                    <a:pt x="192" y="1"/>
                  </a:lnTo>
                  <a:lnTo>
                    <a:pt x="175" y="0"/>
                  </a:lnTo>
                  <a:lnTo>
                    <a:pt x="158" y="1"/>
                  </a:lnTo>
                  <a:lnTo>
                    <a:pt x="140" y="3"/>
                  </a:lnTo>
                  <a:lnTo>
                    <a:pt x="123" y="8"/>
                  </a:lnTo>
                  <a:lnTo>
                    <a:pt x="107" y="14"/>
                  </a:lnTo>
                  <a:lnTo>
                    <a:pt x="92" y="22"/>
                  </a:lnTo>
                  <a:lnTo>
                    <a:pt x="78" y="31"/>
                  </a:lnTo>
                  <a:lnTo>
                    <a:pt x="63" y="41"/>
                  </a:lnTo>
                  <a:lnTo>
                    <a:pt x="51" y="53"/>
                  </a:lnTo>
                  <a:lnTo>
                    <a:pt x="40" y="65"/>
                  </a:lnTo>
                  <a:lnTo>
                    <a:pt x="30" y="80"/>
                  </a:lnTo>
                  <a:lnTo>
                    <a:pt x="21" y="95"/>
                  </a:lnTo>
                  <a:lnTo>
                    <a:pt x="14" y="110"/>
                  </a:lnTo>
                  <a:lnTo>
                    <a:pt x="8" y="126"/>
                  </a:lnTo>
                  <a:lnTo>
                    <a:pt x="3" y="144"/>
                  </a:lnTo>
                  <a:lnTo>
                    <a:pt x="1" y="162"/>
                  </a:lnTo>
                  <a:lnTo>
                    <a:pt x="0" y="179"/>
                  </a:lnTo>
                  <a:lnTo>
                    <a:pt x="1" y="197"/>
                  </a:lnTo>
                  <a:lnTo>
                    <a:pt x="3" y="215"/>
                  </a:lnTo>
                  <a:lnTo>
                    <a:pt x="7" y="232"/>
                  </a:lnTo>
                  <a:lnTo>
                    <a:pt x="13" y="249"/>
                  </a:lnTo>
                  <a:lnTo>
                    <a:pt x="20" y="264"/>
                  </a:lnTo>
                  <a:lnTo>
                    <a:pt x="30" y="279"/>
                  </a:lnTo>
                  <a:lnTo>
                    <a:pt x="40" y="293"/>
                  </a:lnTo>
                  <a:lnTo>
                    <a:pt x="51" y="306"/>
                  </a:lnTo>
                  <a:lnTo>
                    <a:pt x="64" y="319"/>
                  </a:lnTo>
                  <a:lnTo>
                    <a:pt x="78" y="330"/>
                  </a:lnTo>
                  <a:lnTo>
                    <a:pt x="92" y="338"/>
                  </a:lnTo>
                  <a:lnTo>
                    <a:pt x="107" y="345"/>
                  </a:lnTo>
                  <a:lnTo>
                    <a:pt x="124" y="352"/>
                  </a:lnTo>
                  <a:lnTo>
                    <a:pt x="140" y="356"/>
                  </a:lnTo>
                  <a:lnTo>
                    <a:pt x="158" y="358"/>
                  </a:lnTo>
                  <a:lnTo>
                    <a:pt x="175" y="3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01" name="Freeform 198"/>
            <p:cNvSpPr>
              <a:spLocks/>
            </p:cNvSpPr>
            <p:nvPr/>
          </p:nvSpPr>
          <p:spPr bwMode="auto">
            <a:xfrm>
              <a:off x="2988" y="1788"/>
              <a:ext cx="8" cy="49"/>
            </a:xfrm>
            <a:custGeom>
              <a:avLst/>
              <a:gdLst>
                <a:gd name="T0" fmla="*/ 0 w 25"/>
                <a:gd name="T1" fmla="*/ 0 h 145"/>
                <a:gd name="T2" fmla="*/ 0 w 25"/>
                <a:gd name="T3" fmla="*/ 0 h 145"/>
                <a:gd name="T4" fmla="*/ 0 w 25"/>
                <a:gd name="T5" fmla="*/ 0 h 145"/>
                <a:gd name="T6" fmla="*/ 0 w 25"/>
                <a:gd name="T7" fmla="*/ 0 h 145"/>
                <a:gd name="T8" fmla="*/ 0 w 25"/>
                <a:gd name="T9" fmla="*/ 0 h 145"/>
                <a:gd name="T10" fmla="*/ 0 w 25"/>
                <a:gd name="T11" fmla="*/ 0 h 145"/>
                <a:gd name="T12" fmla="*/ 0 w 25"/>
                <a:gd name="T13" fmla="*/ 0 h 145"/>
                <a:gd name="T14" fmla="*/ 0 w 25"/>
                <a:gd name="T15" fmla="*/ 0 h 145"/>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45"/>
                <a:gd name="T26" fmla="*/ 25 w 25"/>
                <a:gd name="T27" fmla="*/ 145 h 1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45">
                  <a:moveTo>
                    <a:pt x="25" y="0"/>
                  </a:moveTo>
                  <a:lnTo>
                    <a:pt x="25" y="145"/>
                  </a:lnTo>
                  <a:lnTo>
                    <a:pt x="18" y="140"/>
                  </a:lnTo>
                  <a:lnTo>
                    <a:pt x="12" y="136"/>
                  </a:lnTo>
                  <a:lnTo>
                    <a:pt x="6" y="131"/>
                  </a:lnTo>
                  <a:lnTo>
                    <a:pt x="0" y="126"/>
                  </a:lnTo>
                  <a:lnTo>
                    <a:pt x="0" y="0"/>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02" name="Freeform 199"/>
            <p:cNvSpPr>
              <a:spLocks/>
            </p:cNvSpPr>
            <p:nvPr/>
          </p:nvSpPr>
          <p:spPr bwMode="auto">
            <a:xfrm>
              <a:off x="3047" y="1788"/>
              <a:ext cx="8" cy="49"/>
            </a:xfrm>
            <a:custGeom>
              <a:avLst/>
              <a:gdLst>
                <a:gd name="T0" fmla="*/ 0 w 26"/>
                <a:gd name="T1" fmla="*/ 0 h 146"/>
                <a:gd name="T2" fmla="*/ 0 w 26"/>
                <a:gd name="T3" fmla="*/ 0 h 146"/>
                <a:gd name="T4" fmla="*/ 0 w 26"/>
                <a:gd name="T5" fmla="*/ 0 h 146"/>
                <a:gd name="T6" fmla="*/ 0 w 26"/>
                <a:gd name="T7" fmla="*/ 0 h 146"/>
                <a:gd name="T8" fmla="*/ 0 w 26"/>
                <a:gd name="T9" fmla="*/ 0 h 146"/>
                <a:gd name="T10" fmla="*/ 0 w 26"/>
                <a:gd name="T11" fmla="*/ 0 h 146"/>
                <a:gd name="T12" fmla="*/ 0 w 26"/>
                <a:gd name="T13" fmla="*/ 0 h 146"/>
                <a:gd name="T14" fmla="*/ 0 w 26"/>
                <a:gd name="T15" fmla="*/ 0 h 146"/>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146"/>
                <a:gd name="T26" fmla="*/ 26 w 26"/>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146">
                  <a:moveTo>
                    <a:pt x="26" y="125"/>
                  </a:moveTo>
                  <a:lnTo>
                    <a:pt x="20" y="131"/>
                  </a:lnTo>
                  <a:lnTo>
                    <a:pt x="13" y="136"/>
                  </a:lnTo>
                  <a:lnTo>
                    <a:pt x="7" y="140"/>
                  </a:lnTo>
                  <a:lnTo>
                    <a:pt x="0" y="146"/>
                  </a:lnTo>
                  <a:lnTo>
                    <a:pt x="0" y="0"/>
                  </a:lnTo>
                  <a:lnTo>
                    <a:pt x="26" y="0"/>
                  </a:lnTo>
                  <a:lnTo>
                    <a:pt x="26" y="1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03" name="Freeform 200"/>
            <p:cNvSpPr>
              <a:spLocks/>
            </p:cNvSpPr>
            <p:nvPr/>
          </p:nvSpPr>
          <p:spPr bwMode="auto">
            <a:xfrm>
              <a:off x="3026" y="1788"/>
              <a:ext cx="12" cy="56"/>
            </a:xfrm>
            <a:custGeom>
              <a:avLst/>
              <a:gdLst>
                <a:gd name="T0" fmla="*/ 0 w 35"/>
                <a:gd name="T1" fmla="*/ 0 h 166"/>
                <a:gd name="T2" fmla="*/ 0 w 35"/>
                <a:gd name="T3" fmla="*/ 0 h 166"/>
                <a:gd name="T4" fmla="*/ 0 w 35"/>
                <a:gd name="T5" fmla="*/ 0 h 166"/>
                <a:gd name="T6" fmla="*/ 0 w 35"/>
                <a:gd name="T7" fmla="*/ 0 h 166"/>
                <a:gd name="T8" fmla="*/ 0 w 35"/>
                <a:gd name="T9" fmla="*/ 0 h 166"/>
                <a:gd name="T10" fmla="*/ 0 w 35"/>
                <a:gd name="T11" fmla="*/ 0 h 166"/>
                <a:gd name="T12" fmla="*/ 0 w 35"/>
                <a:gd name="T13" fmla="*/ 0 h 166"/>
                <a:gd name="T14" fmla="*/ 0 w 35"/>
                <a:gd name="T15" fmla="*/ 0 h 166"/>
                <a:gd name="T16" fmla="*/ 0 w 35"/>
                <a:gd name="T17" fmla="*/ 0 h 166"/>
                <a:gd name="T18" fmla="*/ 0 w 35"/>
                <a:gd name="T19" fmla="*/ 0 h 166"/>
                <a:gd name="T20" fmla="*/ 0 w 35"/>
                <a:gd name="T21" fmla="*/ 0 h 166"/>
                <a:gd name="T22" fmla="*/ 0 w 35"/>
                <a:gd name="T23" fmla="*/ 0 h 1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166"/>
                <a:gd name="T38" fmla="*/ 35 w 35"/>
                <a:gd name="T39" fmla="*/ 166 h 1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166">
                  <a:moveTo>
                    <a:pt x="35" y="158"/>
                  </a:moveTo>
                  <a:lnTo>
                    <a:pt x="31" y="159"/>
                  </a:lnTo>
                  <a:lnTo>
                    <a:pt x="27" y="160"/>
                  </a:lnTo>
                  <a:lnTo>
                    <a:pt x="23" y="161"/>
                  </a:lnTo>
                  <a:lnTo>
                    <a:pt x="18" y="162"/>
                  </a:lnTo>
                  <a:lnTo>
                    <a:pt x="14" y="164"/>
                  </a:lnTo>
                  <a:lnTo>
                    <a:pt x="9" y="165"/>
                  </a:lnTo>
                  <a:lnTo>
                    <a:pt x="4" y="166"/>
                  </a:lnTo>
                  <a:lnTo>
                    <a:pt x="0" y="166"/>
                  </a:lnTo>
                  <a:lnTo>
                    <a:pt x="0" y="0"/>
                  </a:lnTo>
                  <a:lnTo>
                    <a:pt x="35" y="0"/>
                  </a:lnTo>
                  <a:lnTo>
                    <a:pt x="35"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04" name="Freeform 201"/>
            <p:cNvSpPr>
              <a:spLocks/>
            </p:cNvSpPr>
            <p:nvPr/>
          </p:nvSpPr>
          <p:spPr bwMode="auto">
            <a:xfrm>
              <a:off x="3005" y="1788"/>
              <a:ext cx="13" cy="56"/>
            </a:xfrm>
            <a:custGeom>
              <a:avLst/>
              <a:gdLst>
                <a:gd name="T0" fmla="*/ 0 w 37"/>
                <a:gd name="T1" fmla="*/ 0 h 166"/>
                <a:gd name="T2" fmla="*/ 0 w 37"/>
                <a:gd name="T3" fmla="*/ 0 h 166"/>
                <a:gd name="T4" fmla="*/ 0 w 37"/>
                <a:gd name="T5" fmla="*/ 0 h 166"/>
                <a:gd name="T6" fmla="*/ 0 w 37"/>
                <a:gd name="T7" fmla="*/ 0 h 166"/>
                <a:gd name="T8" fmla="*/ 0 w 37"/>
                <a:gd name="T9" fmla="*/ 0 h 166"/>
                <a:gd name="T10" fmla="*/ 0 w 37"/>
                <a:gd name="T11" fmla="*/ 0 h 166"/>
                <a:gd name="T12" fmla="*/ 0 w 37"/>
                <a:gd name="T13" fmla="*/ 0 h 166"/>
                <a:gd name="T14" fmla="*/ 0 w 37"/>
                <a:gd name="T15" fmla="*/ 0 h 166"/>
                <a:gd name="T16" fmla="*/ 0 w 37"/>
                <a:gd name="T17" fmla="*/ 0 h 166"/>
                <a:gd name="T18" fmla="*/ 0 w 37"/>
                <a:gd name="T19" fmla="*/ 0 h 166"/>
                <a:gd name="T20" fmla="*/ 0 w 37"/>
                <a:gd name="T21" fmla="*/ 0 h 166"/>
                <a:gd name="T22" fmla="*/ 0 w 37"/>
                <a:gd name="T23" fmla="*/ 0 h 1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166"/>
                <a:gd name="T38" fmla="*/ 37 w 37"/>
                <a:gd name="T39" fmla="*/ 166 h 1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166">
                  <a:moveTo>
                    <a:pt x="37" y="166"/>
                  </a:moveTo>
                  <a:lnTo>
                    <a:pt x="32" y="166"/>
                  </a:lnTo>
                  <a:lnTo>
                    <a:pt x="26" y="165"/>
                  </a:lnTo>
                  <a:lnTo>
                    <a:pt x="22" y="164"/>
                  </a:lnTo>
                  <a:lnTo>
                    <a:pt x="17" y="162"/>
                  </a:lnTo>
                  <a:lnTo>
                    <a:pt x="13" y="161"/>
                  </a:lnTo>
                  <a:lnTo>
                    <a:pt x="8" y="160"/>
                  </a:lnTo>
                  <a:lnTo>
                    <a:pt x="4" y="158"/>
                  </a:lnTo>
                  <a:lnTo>
                    <a:pt x="0" y="157"/>
                  </a:lnTo>
                  <a:lnTo>
                    <a:pt x="0" y="0"/>
                  </a:lnTo>
                  <a:lnTo>
                    <a:pt x="37" y="0"/>
                  </a:lnTo>
                  <a:lnTo>
                    <a:pt x="37"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05" name="Freeform 202"/>
            <p:cNvSpPr>
              <a:spLocks/>
            </p:cNvSpPr>
            <p:nvPr/>
          </p:nvSpPr>
          <p:spPr bwMode="auto">
            <a:xfrm>
              <a:off x="3064" y="1788"/>
              <a:ext cx="7" cy="31"/>
            </a:xfrm>
            <a:custGeom>
              <a:avLst/>
              <a:gdLst>
                <a:gd name="T0" fmla="*/ 0 w 20"/>
                <a:gd name="T1" fmla="*/ 0 h 91"/>
                <a:gd name="T2" fmla="*/ 0 w 20"/>
                <a:gd name="T3" fmla="*/ 0 h 91"/>
                <a:gd name="T4" fmla="*/ 0 w 20"/>
                <a:gd name="T5" fmla="*/ 0 h 91"/>
                <a:gd name="T6" fmla="*/ 0 w 20"/>
                <a:gd name="T7" fmla="*/ 0 h 91"/>
                <a:gd name="T8" fmla="*/ 0 w 20"/>
                <a:gd name="T9" fmla="*/ 0 h 91"/>
                <a:gd name="T10" fmla="*/ 0 w 20"/>
                <a:gd name="T11" fmla="*/ 0 h 91"/>
                <a:gd name="T12" fmla="*/ 0 w 20"/>
                <a:gd name="T13" fmla="*/ 0 h 91"/>
                <a:gd name="T14" fmla="*/ 0 w 20"/>
                <a:gd name="T15" fmla="*/ 0 h 91"/>
                <a:gd name="T16" fmla="*/ 0 w 20"/>
                <a:gd name="T17" fmla="*/ 0 h 91"/>
                <a:gd name="T18" fmla="*/ 0 w 20"/>
                <a:gd name="T19" fmla="*/ 0 h 91"/>
                <a:gd name="T20" fmla="*/ 0 w 20"/>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91"/>
                <a:gd name="T35" fmla="*/ 20 w 20"/>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91">
                  <a:moveTo>
                    <a:pt x="0" y="91"/>
                  </a:moveTo>
                  <a:lnTo>
                    <a:pt x="0" y="0"/>
                  </a:lnTo>
                  <a:lnTo>
                    <a:pt x="19" y="0"/>
                  </a:lnTo>
                  <a:lnTo>
                    <a:pt x="20" y="3"/>
                  </a:lnTo>
                  <a:lnTo>
                    <a:pt x="20" y="6"/>
                  </a:lnTo>
                  <a:lnTo>
                    <a:pt x="20" y="10"/>
                  </a:lnTo>
                  <a:lnTo>
                    <a:pt x="20" y="13"/>
                  </a:lnTo>
                  <a:lnTo>
                    <a:pt x="19" y="34"/>
                  </a:lnTo>
                  <a:lnTo>
                    <a:pt x="15" y="54"/>
                  </a:lnTo>
                  <a:lnTo>
                    <a:pt x="9" y="73"/>
                  </a:lnTo>
                  <a:lnTo>
                    <a:pt x="0"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06" name="Freeform 203"/>
            <p:cNvSpPr>
              <a:spLocks/>
            </p:cNvSpPr>
            <p:nvPr/>
          </p:nvSpPr>
          <p:spPr bwMode="auto">
            <a:xfrm>
              <a:off x="2974" y="1742"/>
              <a:ext cx="95" cy="37"/>
            </a:xfrm>
            <a:custGeom>
              <a:avLst/>
              <a:gdLst>
                <a:gd name="T0" fmla="*/ 0 w 286"/>
                <a:gd name="T1" fmla="*/ 0 h 112"/>
                <a:gd name="T2" fmla="*/ 0 w 286"/>
                <a:gd name="T3" fmla="*/ 0 h 112"/>
                <a:gd name="T4" fmla="*/ 0 w 286"/>
                <a:gd name="T5" fmla="*/ 0 h 112"/>
                <a:gd name="T6" fmla="*/ 0 w 286"/>
                <a:gd name="T7" fmla="*/ 0 h 112"/>
                <a:gd name="T8" fmla="*/ 0 w 286"/>
                <a:gd name="T9" fmla="*/ 0 h 112"/>
                <a:gd name="T10" fmla="*/ 0 w 286"/>
                <a:gd name="T11" fmla="*/ 0 h 112"/>
                <a:gd name="T12" fmla="*/ 0 w 286"/>
                <a:gd name="T13" fmla="*/ 0 h 112"/>
                <a:gd name="T14" fmla="*/ 0 w 286"/>
                <a:gd name="T15" fmla="*/ 0 h 112"/>
                <a:gd name="T16" fmla="*/ 0 w 286"/>
                <a:gd name="T17" fmla="*/ 0 h 112"/>
                <a:gd name="T18" fmla="*/ 0 w 286"/>
                <a:gd name="T19" fmla="*/ 0 h 112"/>
                <a:gd name="T20" fmla="*/ 0 w 286"/>
                <a:gd name="T21" fmla="*/ 0 h 112"/>
                <a:gd name="T22" fmla="*/ 0 w 286"/>
                <a:gd name="T23" fmla="*/ 0 h 112"/>
                <a:gd name="T24" fmla="*/ 0 w 286"/>
                <a:gd name="T25" fmla="*/ 0 h 112"/>
                <a:gd name="T26" fmla="*/ 0 w 286"/>
                <a:gd name="T27" fmla="*/ 0 h 112"/>
                <a:gd name="T28" fmla="*/ 0 w 286"/>
                <a:gd name="T29" fmla="*/ 0 h 112"/>
                <a:gd name="T30" fmla="*/ 0 w 286"/>
                <a:gd name="T31" fmla="*/ 0 h 112"/>
                <a:gd name="T32" fmla="*/ 0 w 286"/>
                <a:gd name="T33" fmla="*/ 0 h 112"/>
                <a:gd name="T34" fmla="*/ 0 w 286"/>
                <a:gd name="T35" fmla="*/ 0 h 112"/>
                <a:gd name="T36" fmla="*/ 0 w 286"/>
                <a:gd name="T37" fmla="*/ 0 h 112"/>
                <a:gd name="T38" fmla="*/ 0 w 286"/>
                <a:gd name="T39" fmla="*/ 0 h 112"/>
                <a:gd name="T40" fmla="*/ 0 w 286"/>
                <a:gd name="T41" fmla="*/ 0 h 112"/>
                <a:gd name="T42" fmla="*/ 0 w 286"/>
                <a:gd name="T43" fmla="*/ 0 h 112"/>
                <a:gd name="T44" fmla="*/ 0 w 286"/>
                <a:gd name="T45" fmla="*/ 0 h 112"/>
                <a:gd name="T46" fmla="*/ 0 w 286"/>
                <a:gd name="T47" fmla="*/ 0 h 112"/>
                <a:gd name="T48" fmla="*/ 0 w 286"/>
                <a:gd name="T49" fmla="*/ 0 h 112"/>
                <a:gd name="T50" fmla="*/ 0 w 286"/>
                <a:gd name="T51" fmla="*/ 0 h 112"/>
                <a:gd name="T52" fmla="*/ 0 w 286"/>
                <a:gd name="T53" fmla="*/ 0 h 112"/>
                <a:gd name="T54" fmla="*/ 0 w 286"/>
                <a:gd name="T55" fmla="*/ 0 h 112"/>
                <a:gd name="T56" fmla="*/ 0 w 286"/>
                <a:gd name="T57" fmla="*/ 0 h 112"/>
                <a:gd name="T58" fmla="*/ 0 w 286"/>
                <a:gd name="T59" fmla="*/ 0 h 112"/>
                <a:gd name="T60" fmla="*/ 0 w 286"/>
                <a:gd name="T61" fmla="*/ 0 h 112"/>
                <a:gd name="T62" fmla="*/ 0 w 286"/>
                <a:gd name="T63" fmla="*/ 0 h 112"/>
                <a:gd name="T64" fmla="*/ 0 w 286"/>
                <a:gd name="T65" fmla="*/ 0 h 112"/>
                <a:gd name="T66" fmla="*/ 0 w 286"/>
                <a:gd name="T67" fmla="*/ 0 h 1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6"/>
                <a:gd name="T103" fmla="*/ 0 h 112"/>
                <a:gd name="T104" fmla="*/ 286 w 286"/>
                <a:gd name="T105" fmla="*/ 112 h 1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6" h="112">
                  <a:moveTo>
                    <a:pt x="38" y="45"/>
                  </a:moveTo>
                  <a:lnTo>
                    <a:pt x="49" y="35"/>
                  </a:lnTo>
                  <a:lnTo>
                    <a:pt x="60" y="26"/>
                  </a:lnTo>
                  <a:lnTo>
                    <a:pt x="73" y="18"/>
                  </a:lnTo>
                  <a:lnTo>
                    <a:pt x="86" y="12"/>
                  </a:lnTo>
                  <a:lnTo>
                    <a:pt x="100" y="7"/>
                  </a:lnTo>
                  <a:lnTo>
                    <a:pt x="113" y="4"/>
                  </a:lnTo>
                  <a:lnTo>
                    <a:pt x="129" y="1"/>
                  </a:lnTo>
                  <a:lnTo>
                    <a:pt x="143" y="0"/>
                  </a:lnTo>
                  <a:lnTo>
                    <a:pt x="157" y="1"/>
                  </a:lnTo>
                  <a:lnTo>
                    <a:pt x="173" y="4"/>
                  </a:lnTo>
                  <a:lnTo>
                    <a:pt x="186" y="7"/>
                  </a:lnTo>
                  <a:lnTo>
                    <a:pt x="200" y="12"/>
                  </a:lnTo>
                  <a:lnTo>
                    <a:pt x="212" y="18"/>
                  </a:lnTo>
                  <a:lnTo>
                    <a:pt x="226" y="26"/>
                  </a:lnTo>
                  <a:lnTo>
                    <a:pt x="237" y="35"/>
                  </a:lnTo>
                  <a:lnTo>
                    <a:pt x="248" y="45"/>
                  </a:lnTo>
                  <a:lnTo>
                    <a:pt x="254" y="53"/>
                  </a:lnTo>
                  <a:lnTo>
                    <a:pt x="261" y="60"/>
                  </a:lnTo>
                  <a:lnTo>
                    <a:pt x="267" y="69"/>
                  </a:lnTo>
                  <a:lnTo>
                    <a:pt x="272" y="76"/>
                  </a:lnTo>
                  <a:lnTo>
                    <a:pt x="276" y="84"/>
                  </a:lnTo>
                  <a:lnTo>
                    <a:pt x="280" y="94"/>
                  </a:lnTo>
                  <a:lnTo>
                    <a:pt x="283" y="102"/>
                  </a:lnTo>
                  <a:lnTo>
                    <a:pt x="286" y="112"/>
                  </a:lnTo>
                  <a:lnTo>
                    <a:pt x="0" y="112"/>
                  </a:lnTo>
                  <a:lnTo>
                    <a:pt x="3" y="102"/>
                  </a:lnTo>
                  <a:lnTo>
                    <a:pt x="6" y="94"/>
                  </a:lnTo>
                  <a:lnTo>
                    <a:pt x="10" y="84"/>
                  </a:lnTo>
                  <a:lnTo>
                    <a:pt x="14" y="76"/>
                  </a:lnTo>
                  <a:lnTo>
                    <a:pt x="19" y="69"/>
                  </a:lnTo>
                  <a:lnTo>
                    <a:pt x="25" y="60"/>
                  </a:lnTo>
                  <a:lnTo>
                    <a:pt x="31" y="53"/>
                  </a:lnTo>
                  <a:lnTo>
                    <a:pt x="38"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07" name="Freeform 204"/>
            <p:cNvSpPr>
              <a:spLocks/>
            </p:cNvSpPr>
            <p:nvPr/>
          </p:nvSpPr>
          <p:spPr bwMode="auto">
            <a:xfrm>
              <a:off x="2972" y="1788"/>
              <a:ext cx="7" cy="31"/>
            </a:xfrm>
            <a:custGeom>
              <a:avLst/>
              <a:gdLst>
                <a:gd name="T0" fmla="*/ 0 w 20"/>
                <a:gd name="T1" fmla="*/ 0 h 92"/>
                <a:gd name="T2" fmla="*/ 0 w 20"/>
                <a:gd name="T3" fmla="*/ 0 h 92"/>
                <a:gd name="T4" fmla="*/ 0 w 20"/>
                <a:gd name="T5" fmla="*/ 0 h 92"/>
                <a:gd name="T6" fmla="*/ 0 w 20"/>
                <a:gd name="T7" fmla="*/ 0 h 92"/>
                <a:gd name="T8" fmla="*/ 0 w 20"/>
                <a:gd name="T9" fmla="*/ 0 h 92"/>
                <a:gd name="T10" fmla="*/ 0 w 20"/>
                <a:gd name="T11" fmla="*/ 0 h 92"/>
                <a:gd name="T12" fmla="*/ 0 w 20"/>
                <a:gd name="T13" fmla="*/ 0 h 92"/>
                <a:gd name="T14" fmla="*/ 0 w 20"/>
                <a:gd name="T15" fmla="*/ 0 h 92"/>
                <a:gd name="T16" fmla="*/ 0 w 20"/>
                <a:gd name="T17" fmla="*/ 0 h 92"/>
                <a:gd name="T18" fmla="*/ 0 w 20"/>
                <a:gd name="T19" fmla="*/ 0 h 92"/>
                <a:gd name="T20" fmla="*/ 0 w 20"/>
                <a:gd name="T21" fmla="*/ 0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92"/>
                <a:gd name="T35" fmla="*/ 20 w 20"/>
                <a:gd name="T36" fmla="*/ 92 h 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92">
                  <a:moveTo>
                    <a:pt x="0" y="0"/>
                  </a:moveTo>
                  <a:lnTo>
                    <a:pt x="20" y="0"/>
                  </a:lnTo>
                  <a:lnTo>
                    <a:pt x="20" y="92"/>
                  </a:lnTo>
                  <a:lnTo>
                    <a:pt x="11" y="74"/>
                  </a:lnTo>
                  <a:lnTo>
                    <a:pt x="5" y="54"/>
                  </a:lnTo>
                  <a:lnTo>
                    <a:pt x="1" y="34"/>
                  </a:lnTo>
                  <a:lnTo>
                    <a:pt x="0" y="13"/>
                  </a:lnTo>
                  <a:lnTo>
                    <a:pt x="0" y="10"/>
                  </a:lnTo>
                  <a:lnTo>
                    <a:pt x="0" y="6"/>
                  </a:lnTo>
                  <a:lnTo>
                    <a:pt x="0"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08" name="Freeform 205"/>
            <p:cNvSpPr>
              <a:spLocks/>
            </p:cNvSpPr>
            <p:nvPr/>
          </p:nvSpPr>
          <p:spPr bwMode="auto">
            <a:xfrm>
              <a:off x="3030" y="1657"/>
              <a:ext cx="12" cy="13"/>
            </a:xfrm>
            <a:custGeom>
              <a:avLst/>
              <a:gdLst>
                <a:gd name="T0" fmla="*/ 0 w 37"/>
                <a:gd name="T1" fmla="*/ 0 h 39"/>
                <a:gd name="T2" fmla="*/ 0 w 37"/>
                <a:gd name="T3" fmla="*/ 0 h 39"/>
                <a:gd name="T4" fmla="*/ 0 w 37"/>
                <a:gd name="T5" fmla="*/ 0 h 39"/>
                <a:gd name="T6" fmla="*/ 0 w 37"/>
                <a:gd name="T7" fmla="*/ 0 h 39"/>
                <a:gd name="T8" fmla="*/ 0 w 37"/>
                <a:gd name="T9" fmla="*/ 0 h 39"/>
                <a:gd name="T10" fmla="*/ 0 w 37"/>
                <a:gd name="T11" fmla="*/ 0 h 39"/>
                <a:gd name="T12" fmla="*/ 0 w 37"/>
                <a:gd name="T13" fmla="*/ 0 h 39"/>
                <a:gd name="T14" fmla="*/ 0 w 37"/>
                <a:gd name="T15" fmla="*/ 0 h 39"/>
                <a:gd name="T16" fmla="*/ 0 w 37"/>
                <a:gd name="T17" fmla="*/ 0 h 39"/>
                <a:gd name="T18" fmla="*/ 0 w 37"/>
                <a:gd name="T19" fmla="*/ 0 h 39"/>
                <a:gd name="T20" fmla="*/ 0 w 37"/>
                <a:gd name="T21" fmla="*/ 0 h 39"/>
                <a:gd name="T22" fmla="*/ 0 w 37"/>
                <a:gd name="T23" fmla="*/ 0 h 39"/>
                <a:gd name="T24" fmla="*/ 0 w 37"/>
                <a:gd name="T25" fmla="*/ 0 h 39"/>
                <a:gd name="T26" fmla="*/ 0 w 37"/>
                <a:gd name="T27" fmla="*/ 0 h 39"/>
                <a:gd name="T28" fmla="*/ 0 w 37"/>
                <a:gd name="T29" fmla="*/ 0 h 39"/>
                <a:gd name="T30" fmla="*/ 0 w 37"/>
                <a:gd name="T31" fmla="*/ 0 h 39"/>
                <a:gd name="T32" fmla="*/ 0 w 37"/>
                <a:gd name="T33" fmla="*/ 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39"/>
                <a:gd name="T53" fmla="*/ 37 w 37"/>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39">
                  <a:moveTo>
                    <a:pt x="19" y="39"/>
                  </a:moveTo>
                  <a:lnTo>
                    <a:pt x="26" y="38"/>
                  </a:lnTo>
                  <a:lnTo>
                    <a:pt x="32" y="34"/>
                  </a:lnTo>
                  <a:lnTo>
                    <a:pt x="36" y="28"/>
                  </a:lnTo>
                  <a:lnTo>
                    <a:pt x="37" y="19"/>
                  </a:lnTo>
                  <a:lnTo>
                    <a:pt x="36" y="12"/>
                  </a:lnTo>
                  <a:lnTo>
                    <a:pt x="32" y="6"/>
                  </a:lnTo>
                  <a:lnTo>
                    <a:pt x="26" y="1"/>
                  </a:lnTo>
                  <a:lnTo>
                    <a:pt x="19" y="0"/>
                  </a:lnTo>
                  <a:lnTo>
                    <a:pt x="12" y="1"/>
                  </a:lnTo>
                  <a:lnTo>
                    <a:pt x="6" y="6"/>
                  </a:lnTo>
                  <a:lnTo>
                    <a:pt x="2" y="12"/>
                  </a:lnTo>
                  <a:lnTo>
                    <a:pt x="0" y="19"/>
                  </a:lnTo>
                  <a:lnTo>
                    <a:pt x="2" y="28"/>
                  </a:lnTo>
                  <a:lnTo>
                    <a:pt x="6" y="34"/>
                  </a:lnTo>
                  <a:lnTo>
                    <a:pt x="12" y="38"/>
                  </a:lnTo>
                  <a:lnTo>
                    <a:pt x="19"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09" name="Freeform 206"/>
            <p:cNvSpPr>
              <a:spLocks/>
            </p:cNvSpPr>
            <p:nvPr/>
          </p:nvSpPr>
          <p:spPr bwMode="auto">
            <a:xfrm>
              <a:off x="3042" y="1344"/>
              <a:ext cx="39" cy="15"/>
            </a:xfrm>
            <a:custGeom>
              <a:avLst/>
              <a:gdLst>
                <a:gd name="T0" fmla="*/ 0 w 115"/>
                <a:gd name="T1" fmla="*/ 0 h 47"/>
                <a:gd name="T2" fmla="*/ 0 w 115"/>
                <a:gd name="T3" fmla="*/ 0 h 47"/>
                <a:gd name="T4" fmla="*/ 0 w 115"/>
                <a:gd name="T5" fmla="*/ 0 h 47"/>
                <a:gd name="T6" fmla="*/ 0 w 115"/>
                <a:gd name="T7" fmla="*/ 0 h 47"/>
                <a:gd name="T8" fmla="*/ 0 w 115"/>
                <a:gd name="T9" fmla="*/ 0 h 47"/>
                <a:gd name="T10" fmla="*/ 0 60000 65536"/>
                <a:gd name="T11" fmla="*/ 0 60000 65536"/>
                <a:gd name="T12" fmla="*/ 0 60000 65536"/>
                <a:gd name="T13" fmla="*/ 0 60000 65536"/>
                <a:gd name="T14" fmla="*/ 0 60000 65536"/>
                <a:gd name="T15" fmla="*/ 0 w 115"/>
                <a:gd name="T16" fmla="*/ 0 h 47"/>
                <a:gd name="T17" fmla="*/ 115 w 115"/>
                <a:gd name="T18" fmla="*/ 47 h 47"/>
              </a:gdLst>
              <a:ahLst/>
              <a:cxnLst>
                <a:cxn ang="T10">
                  <a:pos x="T0" y="T1"/>
                </a:cxn>
                <a:cxn ang="T11">
                  <a:pos x="T2" y="T3"/>
                </a:cxn>
                <a:cxn ang="T12">
                  <a:pos x="T4" y="T5"/>
                </a:cxn>
                <a:cxn ang="T13">
                  <a:pos x="T6" y="T7"/>
                </a:cxn>
                <a:cxn ang="T14">
                  <a:pos x="T8" y="T9"/>
                </a:cxn>
              </a:cxnLst>
              <a:rect l="T15" t="T16" r="T17" b="T18"/>
              <a:pathLst>
                <a:path w="115" h="47">
                  <a:moveTo>
                    <a:pt x="10" y="0"/>
                  </a:moveTo>
                  <a:lnTo>
                    <a:pt x="115" y="34"/>
                  </a:lnTo>
                  <a:lnTo>
                    <a:pt x="109" y="47"/>
                  </a:lnTo>
                  <a:lnTo>
                    <a:pt x="0" y="34"/>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10" name="Freeform 207"/>
            <p:cNvSpPr>
              <a:spLocks/>
            </p:cNvSpPr>
            <p:nvPr/>
          </p:nvSpPr>
          <p:spPr bwMode="auto">
            <a:xfrm>
              <a:off x="3065" y="1369"/>
              <a:ext cx="11" cy="15"/>
            </a:xfrm>
            <a:custGeom>
              <a:avLst/>
              <a:gdLst>
                <a:gd name="T0" fmla="*/ 0 w 32"/>
                <a:gd name="T1" fmla="*/ 0 h 44"/>
                <a:gd name="T2" fmla="*/ 0 w 32"/>
                <a:gd name="T3" fmla="*/ 0 h 44"/>
                <a:gd name="T4" fmla="*/ 0 w 32"/>
                <a:gd name="T5" fmla="*/ 0 h 44"/>
                <a:gd name="T6" fmla="*/ 0 w 32"/>
                <a:gd name="T7" fmla="*/ 0 h 44"/>
                <a:gd name="T8" fmla="*/ 0 w 32"/>
                <a:gd name="T9" fmla="*/ 0 h 44"/>
                <a:gd name="T10" fmla="*/ 0 w 32"/>
                <a:gd name="T11" fmla="*/ 0 h 44"/>
                <a:gd name="T12" fmla="*/ 0 w 32"/>
                <a:gd name="T13" fmla="*/ 0 h 44"/>
                <a:gd name="T14" fmla="*/ 0 w 32"/>
                <a:gd name="T15" fmla="*/ 0 h 44"/>
                <a:gd name="T16" fmla="*/ 0 w 32"/>
                <a:gd name="T17" fmla="*/ 0 h 44"/>
                <a:gd name="T18" fmla="*/ 0 w 32"/>
                <a:gd name="T19" fmla="*/ 0 h 44"/>
                <a:gd name="T20" fmla="*/ 0 w 32"/>
                <a:gd name="T21" fmla="*/ 0 h 44"/>
                <a:gd name="T22" fmla="*/ 0 w 32"/>
                <a:gd name="T23" fmla="*/ 0 h 44"/>
                <a:gd name="T24" fmla="*/ 0 w 32"/>
                <a:gd name="T25" fmla="*/ 0 h 44"/>
                <a:gd name="T26" fmla="*/ 0 w 32"/>
                <a:gd name="T27" fmla="*/ 0 h 44"/>
                <a:gd name="T28" fmla="*/ 0 w 32"/>
                <a:gd name="T29" fmla="*/ 0 h 44"/>
                <a:gd name="T30" fmla="*/ 0 w 32"/>
                <a:gd name="T31" fmla="*/ 0 h 44"/>
                <a:gd name="T32" fmla="*/ 0 w 32"/>
                <a:gd name="T33" fmla="*/ 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44"/>
                <a:gd name="T53" fmla="*/ 32 w 32"/>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44">
                  <a:moveTo>
                    <a:pt x="16" y="44"/>
                  </a:moveTo>
                  <a:lnTo>
                    <a:pt x="22" y="42"/>
                  </a:lnTo>
                  <a:lnTo>
                    <a:pt x="28" y="38"/>
                  </a:lnTo>
                  <a:lnTo>
                    <a:pt x="31" y="30"/>
                  </a:lnTo>
                  <a:lnTo>
                    <a:pt x="32" y="22"/>
                  </a:lnTo>
                  <a:lnTo>
                    <a:pt x="31" y="14"/>
                  </a:lnTo>
                  <a:lnTo>
                    <a:pt x="28" y="6"/>
                  </a:lnTo>
                  <a:lnTo>
                    <a:pt x="22" y="2"/>
                  </a:lnTo>
                  <a:lnTo>
                    <a:pt x="16" y="0"/>
                  </a:lnTo>
                  <a:lnTo>
                    <a:pt x="10" y="2"/>
                  </a:lnTo>
                  <a:lnTo>
                    <a:pt x="5" y="6"/>
                  </a:lnTo>
                  <a:lnTo>
                    <a:pt x="1" y="14"/>
                  </a:lnTo>
                  <a:lnTo>
                    <a:pt x="0" y="22"/>
                  </a:lnTo>
                  <a:lnTo>
                    <a:pt x="1" y="30"/>
                  </a:lnTo>
                  <a:lnTo>
                    <a:pt x="5" y="38"/>
                  </a:lnTo>
                  <a:lnTo>
                    <a:pt x="10" y="42"/>
                  </a:lnTo>
                  <a:lnTo>
                    <a:pt x="16"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84079" name="Rectangle 209"/>
          <p:cNvSpPr>
            <a:spLocks noChangeArrowheads="1"/>
          </p:cNvSpPr>
          <p:nvPr/>
        </p:nvSpPr>
        <p:spPr bwMode="auto">
          <a:xfrm>
            <a:off x="2456036" y="1444600"/>
            <a:ext cx="788988" cy="239713"/>
          </a:xfrm>
          <a:prstGeom prst="rect">
            <a:avLst/>
          </a:prstGeom>
          <a:solidFill>
            <a:srgbClr val="CCECFF"/>
          </a:solidFill>
          <a:ln w="9525">
            <a:solidFill>
              <a:schemeClr val="tx1"/>
            </a:solidFill>
            <a:miter lim="800000"/>
            <a:headEnd/>
            <a:tailEnd/>
          </a:ln>
        </p:spPr>
        <p:txBody>
          <a:bodyPr wrap="none" anchor="ct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endParaRPr lang="de-CH" altLang="de-DE" sz="2400">
              <a:latin typeface="Times" panose="02020603060405020304" pitchFamily="18" charset="0"/>
            </a:endParaRPr>
          </a:p>
        </p:txBody>
      </p:sp>
      <p:sp>
        <p:nvSpPr>
          <p:cNvPr id="84080" name="Text Box 210"/>
          <p:cNvSpPr txBox="1">
            <a:spLocks noChangeArrowheads="1"/>
          </p:cNvSpPr>
          <p:nvPr/>
        </p:nvSpPr>
        <p:spPr bwMode="auto">
          <a:xfrm>
            <a:off x="2592561" y="1377925"/>
            <a:ext cx="730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50000"/>
              </a:spcBef>
              <a:buClrTx/>
              <a:buSzTx/>
              <a:buFontTx/>
              <a:buNone/>
            </a:pPr>
            <a:r>
              <a:rPr lang="de-CH" altLang="de-DE" sz="1600">
                <a:latin typeface="Arial" panose="020B0604020202020204" pitchFamily="34" charset="0"/>
              </a:rPr>
              <a:t>Board</a:t>
            </a:r>
          </a:p>
        </p:txBody>
      </p:sp>
      <p:sp>
        <p:nvSpPr>
          <p:cNvPr id="84081" name="Rectangle 211"/>
          <p:cNvSpPr>
            <a:spLocks noChangeArrowheads="1"/>
          </p:cNvSpPr>
          <p:nvPr/>
        </p:nvSpPr>
        <p:spPr bwMode="auto">
          <a:xfrm>
            <a:off x="2460799" y="1789088"/>
            <a:ext cx="790575" cy="333375"/>
          </a:xfrm>
          <a:prstGeom prst="rect">
            <a:avLst/>
          </a:prstGeom>
          <a:solidFill>
            <a:srgbClr val="CCECFF"/>
          </a:solidFill>
          <a:ln w="9525">
            <a:solidFill>
              <a:schemeClr val="tx1"/>
            </a:solidFill>
            <a:miter lim="800000"/>
            <a:headEnd/>
            <a:tailEnd/>
          </a:ln>
        </p:spPr>
        <p:txBody>
          <a:bodyPr wrap="none" anchor="ct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endParaRPr lang="de-CH" altLang="de-DE" sz="2400">
              <a:latin typeface="Times" panose="02020603060405020304" pitchFamily="18" charset="0"/>
            </a:endParaRPr>
          </a:p>
        </p:txBody>
      </p:sp>
      <p:sp>
        <p:nvSpPr>
          <p:cNvPr id="84082" name="Text Box 212"/>
          <p:cNvSpPr txBox="1">
            <a:spLocks noChangeArrowheads="1"/>
          </p:cNvSpPr>
          <p:nvPr/>
        </p:nvSpPr>
        <p:spPr bwMode="auto">
          <a:xfrm>
            <a:off x="2379836" y="1847825"/>
            <a:ext cx="9874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a:lnSpc>
                <a:spcPct val="60000"/>
              </a:lnSpc>
              <a:spcBef>
                <a:spcPct val="50000"/>
              </a:spcBef>
              <a:buClrTx/>
              <a:buSzTx/>
              <a:buFontTx/>
              <a:buNone/>
            </a:pPr>
            <a:r>
              <a:rPr lang="de-CH" altLang="de-DE" sz="1600">
                <a:latin typeface="Arial Narrow" panose="020B0606020202030204" pitchFamily="34" charset="0"/>
              </a:rPr>
              <a:t>Office</a:t>
            </a:r>
          </a:p>
        </p:txBody>
      </p:sp>
      <p:sp>
        <p:nvSpPr>
          <p:cNvPr id="84083" name="Line 213"/>
          <p:cNvSpPr>
            <a:spLocks noChangeShapeType="1"/>
          </p:cNvSpPr>
          <p:nvPr/>
        </p:nvSpPr>
        <p:spPr bwMode="auto">
          <a:xfrm>
            <a:off x="2811636" y="1684313"/>
            <a:ext cx="0" cy="104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84084" name="AutoShape 215"/>
          <p:cNvSpPr>
            <a:spLocks noChangeArrowheads="1"/>
          </p:cNvSpPr>
          <p:nvPr/>
        </p:nvSpPr>
        <p:spPr bwMode="auto">
          <a:xfrm>
            <a:off x="4545186" y="644500"/>
            <a:ext cx="2508250" cy="466725"/>
          </a:xfrm>
          <a:prstGeom prst="wedgeRoundRectCallout">
            <a:avLst>
              <a:gd name="adj1" fmla="val -53037"/>
              <a:gd name="adj2" fmla="val 164968"/>
              <a:gd name="adj3" fmla="val 1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a:lnSpc>
                <a:spcPct val="100000"/>
              </a:lnSpc>
              <a:spcBef>
                <a:spcPct val="0"/>
              </a:spcBef>
              <a:buClrTx/>
              <a:buSzTx/>
              <a:buFontTx/>
              <a:buNone/>
            </a:pPr>
            <a:endParaRPr lang="de-DE" altLang="de-DE" sz="2000">
              <a:latin typeface="Arial" panose="020B0604020202020204" pitchFamily="34" charset="0"/>
            </a:endParaRPr>
          </a:p>
        </p:txBody>
      </p:sp>
      <p:sp>
        <p:nvSpPr>
          <p:cNvPr id="84085" name="Text Box 216"/>
          <p:cNvSpPr txBox="1">
            <a:spLocks noChangeArrowheads="1"/>
          </p:cNvSpPr>
          <p:nvPr/>
        </p:nvSpPr>
        <p:spPr bwMode="auto">
          <a:xfrm>
            <a:off x="4589636" y="620688"/>
            <a:ext cx="23923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a:lnSpc>
                <a:spcPct val="85000"/>
              </a:lnSpc>
              <a:spcBef>
                <a:spcPct val="50000"/>
              </a:spcBef>
              <a:buClrTx/>
              <a:buSzTx/>
              <a:buFontTx/>
              <a:buNone/>
            </a:pPr>
            <a:r>
              <a:rPr lang="de-CH" altLang="de-DE" sz="1600">
                <a:latin typeface="Arial" panose="020B0604020202020204" pitchFamily="34" charset="0"/>
              </a:rPr>
              <a:t>Votes dependent upon size</a:t>
            </a:r>
          </a:p>
        </p:txBody>
      </p:sp>
      <p:sp>
        <p:nvSpPr>
          <p:cNvPr id="84086" name="Rectangle 218"/>
          <p:cNvSpPr>
            <a:spLocks noChangeArrowheads="1"/>
          </p:cNvSpPr>
          <p:nvPr/>
        </p:nvSpPr>
        <p:spPr bwMode="auto">
          <a:xfrm>
            <a:off x="354012" y="209551"/>
            <a:ext cx="861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nSpc>
                <a:spcPct val="100000"/>
              </a:lnSpc>
              <a:spcBef>
                <a:spcPct val="0"/>
              </a:spcBef>
              <a:buClrTx/>
              <a:buSzTx/>
              <a:buFontTx/>
              <a:buNone/>
            </a:pPr>
            <a:r>
              <a:rPr lang="en-GB" altLang="de-DE" sz="2400" dirty="0">
                <a:solidFill>
                  <a:schemeClr val="tx2"/>
                </a:solidFill>
                <a:latin typeface="Arial Rounded MT Bold" panose="020F0704030504030204" pitchFamily="34" charset="0"/>
              </a:rPr>
              <a:t>Regional Conference</a:t>
            </a:r>
          </a:p>
        </p:txBody>
      </p:sp>
    </p:spTree>
    <p:extLst>
      <p:ext uri="{BB962C8B-B14F-4D97-AF65-F5344CB8AC3E}">
        <p14:creationId xmlns:p14="http://schemas.microsoft.com/office/powerpoint/2010/main" val="191675148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251520" y="139833"/>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0" tIns="46038" rIns="92075" bIns="46038" anchor="ctr"/>
          <a:lstStyle/>
          <a:p>
            <a:pPr algn="l">
              <a:defRPr/>
            </a:pPr>
            <a:endParaRPr lang="de-CH" sz="2000" dirty="0">
              <a:solidFill>
                <a:srgbClr val="336699"/>
              </a:solidFill>
            </a:endParaRPr>
          </a:p>
          <a:p>
            <a:pPr algn="l">
              <a:defRPr/>
            </a:pPr>
            <a:r>
              <a:rPr lang="de-CH" b="1" dirty="0">
                <a:solidFill>
                  <a:schemeClr val="tx2"/>
                </a:solidFill>
                <a:latin typeface="+mj-lt"/>
              </a:rPr>
              <a:t>Organisation</a:t>
            </a:r>
          </a:p>
        </p:txBody>
      </p:sp>
      <p:sp>
        <p:nvSpPr>
          <p:cNvPr id="79875" name="Foliennummernplatzhalter 2"/>
          <p:cNvSpPr>
            <a:spLocks noGrp="1"/>
          </p:cNvSpPr>
          <p:nvPr>
            <p:ph type="sldNum" sz="quarter" idx="10"/>
          </p:nvPr>
        </p:nvSpPr>
        <p:spPr>
          <a:xfrm>
            <a:off x="5167313" y="6205538"/>
            <a:ext cx="3321050" cy="168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fld id="{5A3E4BCE-DCF5-440E-8396-9464A0D644E9}" type="slidenum">
              <a:rPr kumimoji="1" lang="de-DE" altLang="de-DE" sz="1400">
                <a:solidFill>
                  <a:schemeClr val="bg2"/>
                </a:solidFill>
                <a:latin typeface="Arial" panose="020B0604020202020204" pitchFamily="34" charset="0"/>
                <a:ea typeface="MS PGothic" panose="020B0600070205080204" pitchFamily="34" charset="-128"/>
              </a:rPr>
              <a:pPr algn="r">
                <a:lnSpc>
                  <a:spcPct val="100000"/>
                </a:lnSpc>
                <a:spcBef>
                  <a:spcPct val="0"/>
                </a:spcBef>
                <a:buClrTx/>
                <a:buSzTx/>
                <a:buFontTx/>
                <a:buNone/>
              </a:pPr>
              <a:t>86</a:t>
            </a:fld>
            <a:endParaRPr kumimoji="1" lang="de-DE" altLang="de-DE" sz="1400">
              <a:solidFill>
                <a:schemeClr val="bg2"/>
              </a:solidFill>
              <a:latin typeface="Arial" panose="020B0604020202020204" pitchFamily="34" charset="0"/>
              <a:ea typeface="MS PGothic" panose="020B0600070205080204" pitchFamily="34" charset="-128"/>
            </a:endParaRPr>
          </a:p>
        </p:txBody>
      </p:sp>
      <p:pic>
        <p:nvPicPr>
          <p:cNvPr id="79876" name="Bild 4" descr="MRZ_Organigramm_NEW.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661" y="1225550"/>
            <a:ext cx="5957455"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Inhaltsplatzhalter 1"/>
          <p:cNvSpPr txBox="1">
            <a:spLocks/>
          </p:cNvSpPr>
          <p:nvPr/>
        </p:nvSpPr>
        <p:spPr bwMode="auto">
          <a:xfrm>
            <a:off x="6588224" y="1225550"/>
            <a:ext cx="2267272" cy="207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kumimoji="1" sz="3200">
                <a:solidFill>
                  <a:schemeClr val="tx1"/>
                </a:solidFill>
                <a:latin typeface="Helvetica" charset="0"/>
                <a:ea typeface="MS PGothic" pitchFamily="34" charset="-128"/>
              </a:defRPr>
            </a:lvl1pPr>
            <a:lvl2pPr marL="742950" indent="-285750">
              <a:defRPr kumimoji="1" sz="3200">
                <a:solidFill>
                  <a:schemeClr val="tx1"/>
                </a:solidFill>
                <a:latin typeface="Helvetica" charset="0"/>
                <a:ea typeface="MS PGothic" pitchFamily="34" charset="-128"/>
              </a:defRPr>
            </a:lvl2pPr>
            <a:lvl3pPr marL="1143000" indent="-228600">
              <a:defRPr kumimoji="1" sz="3200">
                <a:solidFill>
                  <a:schemeClr val="tx1"/>
                </a:solidFill>
                <a:latin typeface="Helvetica" charset="0"/>
                <a:ea typeface="MS PGothic" pitchFamily="34" charset="-128"/>
              </a:defRPr>
            </a:lvl3pPr>
            <a:lvl4pPr marL="1600200" indent="-228600">
              <a:defRPr kumimoji="1" sz="3200">
                <a:solidFill>
                  <a:schemeClr val="tx1"/>
                </a:solidFill>
                <a:latin typeface="Helvetica" charset="0"/>
                <a:ea typeface="MS PGothic" pitchFamily="34" charset="-128"/>
              </a:defRPr>
            </a:lvl4pPr>
            <a:lvl5pPr marL="2057400" indent="-228600">
              <a:defRPr kumimoji="1" sz="3200">
                <a:solidFill>
                  <a:schemeClr val="tx1"/>
                </a:solidFill>
                <a:latin typeface="Helvetica" charset="0"/>
                <a:ea typeface="MS PGothic" pitchFamily="34" charset="-128"/>
              </a:defRPr>
            </a:lvl5pPr>
            <a:lvl6pPr marL="2514600" indent="-228600" algn="ctr" eaLnBrk="0" fontAlgn="base" hangingPunct="0">
              <a:spcBef>
                <a:spcPct val="0"/>
              </a:spcBef>
              <a:spcAft>
                <a:spcPct val="0"/>
              </a:spcAft>
              <a:defRPr kumimoji="1" sz="3200">
                <a:solidFill>
                  <a:schemeClr val="tx1"/>
                </a:solidFill>
                <a:latin typeface="Helvetica" charset="0"/>
                <a:ea typeface="MS PGothic" pitchFamily="34" charset="-128"/>
              </a:defRPr>
            </a:lvl6pPr>
            <a:lvl7pPr marL="2971800" indent="-228600" algn="ctr" eaLnBrk="0" fontAlgn="base" hangingPunct="0">
              <a:spcBef>
                <a:spcPct val="0"/>
              </a:spcBef>
              <a:spcAft>
                <a:spcPct val="0"/>
              </a:spcAft>
              <a:defRPr kumimoji="1" sz="3200">
                <a:solidFill>
                  <a:schemeClr val="tx1"/>
                </a:solidFill>
                <a:latin typeface="Helvetica" charset="0"/>
                <a:ea typeface="MS PGothic" pitchFamily="34" charset="-128"/>
              </a:defRPr>
            </a:lvl7pPr>
            <a:lvl8pPr marL="3429000" indent="-228600" algn="ctr" eaLnBrk="0" fontAlgn="base" hangingPunct="0">
              <a:spcBef>
                <a:spcPct val="0"/>
              </a:spcBef>
              <a:spcAft>
                <a:spcPct val="0"/>
              </a:spcAft>
              <a:defRPr kumimoji="1" sz="3200">
                <a:solidFill>
                  <a:schemeClr val="tx1"/>
                </a:solidFill>
                <a:latin typeface="Helvetica" charset="0"/>
                <a:ea typeface="MS PGothic" pitchFamily="34" charset="-128"/>
              </a:defRPr>
            </a:lvl8pPr>
            <a:lvl9pPr marL="3886200" indent="-228600" algn="ctr" eaLnBrk="0" fontAlgn="base" hangingPunct="0">
              <a:spcBef>
                <a:spcPct val="0"/>
              </a:spcBef>
              <a:spcAft>
                <a:spcPct val="0"/>
              </a:spcAft>
              <a:defRPr kumimoji="1" sz="3200">
                <a:solidFill>
                  <a:schemeClr val="tx1"/>
                </a:solidFill>
                <a:latin typeface="Helvetica" charset="0"/>
                <a:ea typeface="MS PGothic" pitchFamily="34" charset="-128"/>
              </a:defRPr>
            </a:lvl9pPr>
          </a:lstStyle>
          <a:p>
            <a:pPr algn="l" eaLnBrk="1" hangingPunct="1">
              <a:spcBef>
                <a:spcPct val="20000"/>
              </a:spcBef>
              <a:buClr>
                <a:schemeClr val="bg2"/>
              </a:buClr>
              <a:buSzPct val="50000"/>
              <a:defRPr/>
            </a:pPr>
            <a:r>
              <a:rPr lang="fr-FR" sz="1800" dirty="0" smtClean="0">
                <a:latin typeface="+mj-lt"/>
              </a:rPr>
              <a:t>Voix et contributions pondérées en fonction </a:t>
            </a:r>
            <a:br>
              <a:rPr lang="fr-FR" sz="1800" dirty="0" smtClean="0">
                <a:latin typeface="+mj-lt"/>
              </a:rPr>
            </a:br>
            <a:r>
              <a:rPr lang="fr-FR" sz="1800" dirty="0" smtClean="0">
                <a:latin typeface="+mj-lt"/>
              </a:rPr>
              <a:t>du nombre d’habitants</a:t>
            </a:r>
            <a:endParaRPr lang="fr-FR" sz="1800" dirty="0">
              <a:latin typeface="+mj-lt"/>
            </a:endParaRPr>
          </a:p>
        </p:txBody>
      </p:sp>
    </p:spTree>
    <p:extLst>
      <p:ext uri="{BB962C8B-B14F-4D97-AF65-F5344CB8AC3E}">
        <p14:creationId xmlns:p14="http://schemas.microsoft.com/office/powerpoint/2010/main" val="1571188789"/>
      </p:ext>
    </p:extLst>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p:txBody>
          <a:bodyPr/>
          <a:lstStyle/>
          <a:p>
            <a:endParaRPr lang="de-CH" altLang="fr-FR" smtClean="0"/>
          </a:p>
        </p:txBody>
      </p:sp>
      <p:sp>
        <p:nvSpPr>
          <p:cNvPr id="33795" name="Inhaltsplatzhalter 2"/>
          <p:cNvSpPr>
            <a:spLocks noGrp="1"/>
          </p:cNvSpPr>
          <p:nvPr>
            <p:ph idx="1"/>
          </p:nvPr>
        </p:nvSpPr>
        <p:spPr>
          <a:xfrm>
            <a:off x="900113" y="1773238"/>
            <a:ext cx="7640637" cy="4114800"/>
          </a:xfrm>
        </p:spPr>
        <p:txBody>
          <a:bodyPr/>
          <a:lstStyle/>
          <a:p>
            <a:pPr marL="0" indent="0">
              <a:buFont typeface="Wingdings" pitchFamily="2" charset="2"/>
              <a:buNone/>
            </a:pPr>
            <a:r>
              <a:rPr lang="de-DE" altLang="fr-FR" dirty="0" smtClean="0"/>
              <a:t>Ladner, Andreas (2013). "La </a:t>
            </a:r>
            <a:r>
              <a:rPr lang="de-DE" altLang="fr-FR" dirty="0" err="1" smtClean="0"/>
              <a:t>gouvernance</a:t>
            </a:r>
            <a:r>
              <a:rPr lang="de-DE" altLang="fr-FR" dirty="0" smtClean="0"/>
              <a:t> - La </a:t>
            </a:r>
            <a:r>
              <a:rPr lang="de-DE" altLang="fr-FR" dirty="0" err="1" smtClean="0"/>
              <a:t>solution</a:t>
            </a:r>
            <a:r>
              <a:rPr lang="de-DE" altLang="fr-FR" dirty="0" smtClean="0"/>
              <a:t> </a:t>
            </a:r>
            <a:r>
              <a:rPr lang="de-DE" altLang="fr-FR" dirty="0" err="1" smtClean="0"/>
              <a:t>pour</a:t>
            </a:r>
            <a:r>
              <a:rPr lang="de-DE" altLang="fr-FR" dirty="0" smtClean="0"/>
              <a:t> </a:t>
            </a:r>
            <a:r>
              <a:rPr lang="de-DE" altLang="fr-FR" dirty="0" err="1" smtClean="0"/>
              <a:t>une</a:t>
            </a:r>
            <a:r>
              <a:rPr lang="de-DE" altLang="fr-FR" dirty="0" smtClean="0"/>
              <a:t> </a:t>
            </a:r>
            <a:r>
              <a:rPr lang="de-DE" altLang="fr-FR" dirty="0" err="1" smtClean="0"/>
              <a:t>réorganisation</a:t>
            </a:r>
            <a:r>
              <a:rPr lang="de-DE" altLang="fr-FR" dirty="0" smtClean="0"/>
              <a:t> territoriale de la Suisse?", </a:t>
            </a:r>
            <a:r>
              <a:rPr lang="de-DE" altLang="fr-FR" dirty="0" err="1" smtClean="0"/>
              <a:t>dans</a:t>
            </a:r>
            <a:r>
              <a:rPr lang="de-DE" altLang="fr-FR" dirty="0" smtClean="0"/>
              <a:t>: </a:t>
            </a:r>
            <a:r>
              <a:rPr lang="de-DE" altLang="fr-FR" dirty="0" err="1" smtClean="0"/>
              <a:t>Vodoz</a:t>
            </a:r>
            <a:r>
              <a:rPr lang="de-DE" altLang="fr-FR" dirty="0" smtClean="0"/>
              <a:t>, Luc, Laurent </a:t>
            </a:r>
            <a:r>
              <a:rPr lang="de-DE" altLang="fr-FR" dirty="0" err="1" smtClean="0"/>
              <a:t>Thévoz</a:t>
            </a:r>
            <a:r>
              <a:rPr lang="de-DE" altLang="fr-FR" dirty="0" smtClean="0"/>
              <a:t> et Prisca Faure (</a:t>
            </a:r>
            <a:r>
              <a:rPr lang="de-DE" altLang="fr-FR" dirty="0" err="1" smtClean="0"/>
              <a:t>eds</a:t>
            </a:r>
            <a:r>
              <a:rPr lang="de-DE" altLang="fr-FR" dirty="0" smtClean="0"/>
              <a:t>) Les </a:t>
            </a:r>
            <a:r>
              <a:rPr lang="de-DE" altLang="fr-FR" dirty="0" err="1" smtClean="0"/>
              <a:t>horizons</a:t>
            </a:r>
            <a:r>
              <a:rPr lang="de-DE" altLang="fr-FR" dirty="0" smtClean="0"/>
              <a:t> de la </a:t>
            </a:r>
            <a:r>
              <a:rPr lang="de-DE" altLang="fr-FR" dirty="0" err="1" smtClean="0"/>
              <a:t>gouvernance</a:t>
            </a:r>
            <a:r>
              <a:rPr lang="de-DE" altLang="fr-FR" dirty="0" smtClean="0"/>
              <a:t> territoriale. Lausanne: PPUR. p. 65-74. ISBN 978-2-88915-007-6.</a:t>
            </a:r>
            <a:endParaRPr lang="de-CH" altLang="fr-FR" dirty="0" smtClean="0"/>
          </a:p>
        </p:txBody>
      </p:sp>
      <p:sp>
        <p:nvSpPr>
          <p:cNvPr id="4" name="Foliennummernplatzhalter 3"/>
          <p:cNvSpPr>
            <a:spLocks noGrp="1"/>
          </p:cNvSpPr>
          <p:nvPr>
            <p:ph type="sldNum" sz="quarter" idx="10"/>
          </p:nvPr>
        </p:nvSpPr>
        <p:spPr/>
        <p:txBody>
          <a:bodyPr/>
          <a:lstStyle/>
          <a:p>
            <a:pPr>
              <a:defRPr/>
            </a:pPr>
            <a:r>
              <a:rPr lang="fr-FR" smtClean="0"/>
              <a:t>| </a:t>
            </a:r>
            <a:r>
              <a:rPr lang="fr-FR" smtClean="0">
                <a:solidFill>
                  <a:schemeClr val="bg2"/>
                </a:solidFill>
              </a:rPr>
              <a:t>Diapositive </a:t>
            </a:r>
            <a:fld id="{B1CC117C-04F9-426E-824C-8C721F6D0936}" type="slidenum">
              <a:rPr lang="fr-FR" smtClean="0">
                <a:solidFill>
                  <a:schemeClr val="bg2"/>
                </a:solidFill>
              </a:rPr>
              <a:pPr>
                <a:defRPr/>
              </a:pPr>
              <a:t>87</a:t>
            </a:fld>
            <a:r>
              <a:rPr lang="fr-FR" smtClean="0">
                <a:solidFill>
                  <a:schemeClr val="bg2"/>
                </a:solidFill>
              </a:rPr>
              <a:t> </a:t>
            </a:r>
            <a:r>
              <a:rPr lang="fr-FR" smtClean="0"/>
              <a:t>|</a:t>
            </a:r>
            <a:endParaRPr lang="fr-FR"/>
          </a:p>
        </p:txBody>
      </p:sp>
    </p:spTree>
    <p:extLst>
      <p:ext uri="{BB962C8B-B14F-4D97-AF65-F5344CB8AC3E}">
        <p14:creationId xmlns:p14="http://schemas.microsoft.com/office/powerpoint/2010/main" val="408244369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fr-CH" altLang="fr-FR" sz="2400" smtClean="0"/>
              <a:t>Constats</a:t>
            </a:r>
          </a:p>
        </p:txBody>
      </p:sp>
      <p:sp>
        <p:nvSpPr>
          <p:cNvPr id="34819" name="Inhaltsplatzhalter 2"/>
          <p:cNvSpPr>
            <a:spLocks noGrp="1"/>
          </p:cNvSpPr>
          <p:nvPr>
            <p:ph idx="1"/>
          </p:nvPr>
        </p:nvSpPr>
        <p:spPr>
          <a:xfrm>
            <a:off x="971550" y="1773238"/>
            <a:ext cx="7640638" cy="4114800"/>
          </a:xfrm>
        </p:spPr>
        <p:txBody>
          <a:bodyPr/>
          <a:lstStyle/>
          <a:p>
            <a:r>
              <a:rPr lang="fr-FR" altLang="fr-FR" smtClean="0"/>
              <a:t>Pas de réorganisation complète de l'ensemble du territoire suisse</a:t>
            </a:r>
          </a:p>
          <a:p>
            <a:r>
              <a:rPr lang="fr-FR" altLang="fr-FR" smtClean="0"/>
              <a:t>Les défis actuels et à venir ne pourront pas être relevés par une réforme unique</a:t>
            </a:r>
          </a:p>
          <a:p>
            <a:r>
              <a:rPr lang="fr-FR" altLang="fr-FR" smtClean="0"/>
              <a:t>Il n'existe pas de solutions simples pour des sociétés complexes et des problèmes complexes. </a:t>
            </a:r>
            <a:endParaRPr lang="de-CH" altLang="fr-FR" smtClean="0"/>
          </a:p>
        </p:txBody>
      </p:sp>
      <p:sp>
        <p:nvSpPr>
          <p:cNvPr id="4" name="Foliennummernplatzhalter 3"/>
          <p:cNvSpPr>
            <a:spLocks noGrp="1"/>
          </p:cNvSpPr>
          <p:nvPr>
            <p:ph type="sldNum" sz="quarter" idx="10"/>
          </p:nvPr>
        </p:nvSpPr>
        <p:spPr/>
        <p:txBody>
          <a:bodyPr/>
          <a:lstStyle/>
          <a:p>
            <a:pPr>
              <a:defRPr/>
            </a:pPr>
            <a:r>
              <a:rPr lang="fr-FR" smtClean="0"/>
              <a:t>| </a:t>
            </a:r>
            <a:r>
              <a:rPr lang="fr-FR" smtClean="0">
                <a:solidFill>
                  <a:schemeClr val="bg2"/>
                </a:solidFill>
              </a:rPr>
              <a:t>Diapositive </a:t>
            </a:r>
            <a:fld id="{59713605-E5C6-40D5-B540-60FE5F427EB9}" type="slidenum">
              <a:rPr lang="fr-FR" smtClean="0">
                <a:solidFill>
                  <a:schemeClr val="bg2"/>
                </a:solidFill>
              </a:rPr>
              <a:pPr>
                <a:defRPr/>
              </a:pPr>
              <a:t>88</a:t>
            </a:fld>
            <a:r>
              <a:rPr lang="fr-FR" smtClean="0">
                <a:solidFill>
                  <a:schemeClr val="bg2"/>
                </a:solidFill>
              </a:rPr>
              <a:t> </a:t>
            </a:r>
            <a:r>
              <a:rPr lang="fr-FR" smtClean="0"/>
              <a:t>|</a:t>
            </a:r>
            <a:endParaRPr lang="fr-FR"/>
          </a:p>
        </p:txBody>
      </p:sp>
    </p:spTree>
    <p:extLst>
      <p:ext uri="{BB962C8B-B14F-4D97-AF65-F5344CB8AC3E}">
        <p14:creationId xmlns:p14="http://schemas.microsoft.com/office/powerpoint/2010/main" val="423732996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p:txBody>
          <a:bodyPr/>
          <a:lstStyle/>
          <a:p>
            <a:r>
              <a:rPr lang="fr-FR" altLang="fr-FR" sz="2400" smtClean="0"/>
              <a:t>Dépasser certaines idées erronées</a:t>
            </a:r>
            <a:r>
              <a:rPr lang="fr-FR" altLang="fr-FR" smtClean="0"/>
              <a:t> </a:t>
            </a:r>
            <a:endParaRPr lang="de-CH" altLang="fr-FR" smtClean="0"/>
          </a:p>
        </p:txBody>
      </p:sp>
      <p:sp>
        <p:nvSpPr>
          <p:cNvPr id="35843" name="Inhaltsplatzhalter 2"/>
          <p:cNvSpPr>
            <a:spLocks noGrp="1"/>
          </p:cNvSpPr>
          <p:nvPr>
            <p:ph idx="1"/>
          </p:nvPr>
        </p:nvSpPr>
        <p:spPr>
          <a:xfrm>
            <a:off x="827088" y="1700213"/>
            <a:ext cx="7640637" cy="4114800"/>
          </a:xfrm>
        </p:spPr>
        <p:txBody>
          <a:bodyPr/>
          <a:lstStyle/>
          <a:p>
            <a:r>
              <a:rPr lang="fr-FR" altLang="fr-FR" sz="2000" smtClean="0"/>
              <a:t>qu'il ne faut pas créer un quatrième niveau étatique </a:t>
            </a:r>
          </a:p>
          <a:p>
            <a:endParaRPr lang="fr-FR" altLang="fr-FR" sz="2000" smtClean="0"/>
          </a:p>
          <a:p>
            <a:r>
              <a:rPr lang="fr-FR" altLang="fr-FR" sz="2000" smtClean="0"/>
              <a:t>qu'il ne doit pas y avoir de différence constitutionnelle entre les entités d'un même niveau institutionnel</a:t>
            </a:r>
          </a:p>
          <a:p>
            <a:endParaRPr lang="fr-FR" altLang="fr-FR" sz="2000" smtClean="0"/>
          </a:p>
          <a:p>
            <a:r>
              <a:rPr lang="fr-FR" altLang="fr-FR" sz="2000" smtClean="0"/>
              <a:t>les fusions d’entités territoriales ne doivent pas être perçues comme neutre au niveau des tâches et des compétences</a:t>
            </a:r>
            <a:endParaRPr lang="de-CH" altLang="fr-FR" sz="2000" smtClean="0"/>
          </a:p>
        </p:txBody>
      </p:sp>
      <p:sp>
        <p:nvSpPr>
          <p:cNvPr id="4" name="Foliennummernplatzhalter 3"/>
          <p:cNvSpPr>
            <a:spLocks noGrp="1"/>
          </p:cNvSpPr>
          <p:nvPr>
            <p:ph type="sldNum" sz="quarter" idx="10"/>
          </p:nvPr>
        </p:nvSpPr>
        <p:spPr/>
        <p:txBody>
          <a:bodyPr/>
          <a:lstStyle/>
          <a:p>
            <a:pPr>
              <a:defRPr/>
            </a:pPr>
            <a:r>
              <a:rPr lang="fr-FR" smtClean="0"/>
              <a:t>| </a:t>
            </a:r>
            <a:r>
              <a:rPr lang="fr-FR" smtClean="0">
                <a:solidFill>
                  <a:schemeClr val="bg2"/>
                </a:solidFill>
              </a:rPr>
              <a:t>Diapositive </a:t>
            </a:r>
            <a:fld id="{74AE7CA2-4B12-4114-BC5C-BB0045901C37}" type="slidenum">
              <a:rPr lang="fr-FR" smtClean="0">
                <a:solidFill>
                  <a:schemeClr val="bg2"/>
                </a:solidFill>
              </a:rPr>
              <a:pPr>
                <a:defRPr/>
              </a:pPr>
              <a:t>89</a:t>
            </a:fld>
            <a:r>
              <a:rPr lang="fr-FR" smtClean="0">
                <a:solidFill>
                  <a:schemeClr val="bg2"/>
                </a:solidFill>
              </a:rPr>
              <a:t> </a:t>
            </a:r>
            <a:r>
              <a:rPr lang="fr-FR" smtClean="0"/>
              <a:t>|</a:t>
            </a:r>
            <a:endParaRPr lang="fr-FR"/>
          </a:p>
        </p:txBody>
      </p:sp>
    </p:spTree>
    <p:extLst>
      <p:ext uri="{BB962C8B-B14F-4D97-AF65-F5344CB8AC3E}">
        <p14:creationId xmlns:p14="http://schemas.microsoft.com/office/powerpoint/2010/main" val="25365924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dirty="0"/>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mercredi 21 mars 2018</a:t>
            </a:fld>
            <a:endParaRPr lang="fr-FR" altLang="fr-FR" sz="1400"/>
          </a:p>
        </p:txBody>
      </p:sp>
      <p:sp>
        <p:nvSpPr>
          <p:cNvPr id="5" name="Fußzeilenplatzhalter 4"/>
          <p:cNvSpPr>
            <a:spLocks noGrp="1"/>
          </p:cNvSpPr>
          <p:nvPr>
            <p:ph type="ftr" sz="quarter" idx="11"/>
          </p:nvPr>
        </p:nvSpPr>
        <p:spPr/>
        <p:txBody>
          <a:bodyPr/>
          <a:lstStyle/>
          <a:p>
            <a:pPr>
              <a:defRPr/>
            </a:pPr>
            <a:r>
              <a:rPr lang="fr-FR" altLang="fr-FR" smtClean="0"/>
              <a:t>Titre de la présentation</a:t>
            </a:r>
            <a:endParaRPr lang="fr-FR" altLang="fr-F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9</a:t>
            </a:fld>
            <a:endParaRPr lang="fr-FR" altLang="fr-FR"/>
          </a:p>
        </p:txBody>
      </p:sp>
      <p:pic>
        <p:nvPicPr>
          <p:cNvPr id="7" name="Grafik 6"/>
          <p:cNvPicPr>
            <a:picLocks noChangeAspect="1"/>
          </p:cNvPicPr>
          <p:nvPr/>
        </p:nvPicPr>
        <p:blipFill>
          <a:blip r:embed="rId2"/>
          <a:stretch>
            <a:fillRect/>
          </a:stretch>
        </p:blipFill>
        <p:spPr>
          <a:xfrm>
            <a:off x="228599" y="457200"/>
            <a:ext cx="8797201" cy="4772000"/>
          </a:xfrm>
          <a:prstGeom prst="rect">
            <a:avLst/>
          </a:prstGeom>
        </p:spPr>
      </p:pic>
      <p:sp>
        <p:nvSpPr>
          <p:cNvPr id="8" name="Abgerundetes Rechteck 7"/>
          <p:cNvSpPr/>
          <p:nvPr/>
        </p:nvSpPr>
        <p:spPr bwMode="auto">
          <a:xfrm>
            <a:off x="971600" y="1700808"/>
            <a:ext cx="4392488" cy="576064"/>
          </a:xfrm>
          <a:prstGeom prst="roundRect">
            <a:avLst/>
          </a:prstGeom>
          <a:no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210761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p:txBody>
          <a:bodyPr/>
          <a:lstStyle/>
          <a:p>
            <a:endParaRPr lang="de-CH" altLang="fr-FR" smtClean="0"/>
          </a:p>
        </p:txBody>
      </p:sp>
      <p:sp>
        <p:nvSpPr>
          <p:cNvPr id="36867" name="Inhaltsplatzhalter 2"/>
          <p:cNvSpPr>
            <a:spLocks noGrp="1"/>
          </p:cNvSpPr>
          <p:nvPr>
            <p:ph idx="1"/>
          </p:nvPr>
        </p:nvSpPr>
        <p:spPr>
          <a:xfrm>
            <a:off x="250825" y="1484313"/>
            <a:ext cx="8642350" cy="4114800"/>
          </a:xfrm>
        </p:spPr>
        <p:txBody>
          <a:bodyPr/>
          <a:lstStyle/>
          <a:p>
            <a:r>
              <a:rPr lang="fr-FR" altLang="fr-FR" sz="2000" smtClean="0"/>
              <a:t>Le nombre de communes et de cantons va fortement diminuer, mais il serait toutefois important de garder à l'esprit la force intégrative des clivages croisés (</a:t>
            </a:r>
            <a:r>
              <a:rPr lang="fr-FR" altLang="fr-FR" sz="2000" i="1" smtClean="0"/>
              <a:t>cross-cutting cleavages</a:t>
            </a:r>
            <a:r>
              <a:rPr lang="fr-FR" altLang="fr-FR" sz="2000" smtClean="0"/>
              <a:t>) afin d’éviter une situation « à la belge ». </a:t>
            </a:r>
          </a:p>
          <a:p>
            <a:r>
              <a:rPr lang="fr-FR" altLang="fr-FR" sz="2000" smtClean="0"/>
              <a:t>On peut également supposer que l’échelon politique local prendra une importance croissante. </a:t>
            </a:r>
          </a:p>
          <a:p>
            <a:r>
              <a:rPr lang="fr-FR" altLang="fr-FR" sz="2000" smtClean="0"/>
              <a:t>Des associations et des formes de collaboration fonctionnelles à géométrie variable (c’est-à-dire que le périmètre s'adapte à chaque fois aux tâches) vont également gagner en importance</a:t>
            </a:r>
            <a:r>
              <a:rPr lang="fr-FR" altLang="fr-FR" smtClean="0"/>
              <a:t>.</a:t>
            </a:r>
          </a:p>
          <a:p>
            <a:endParaRPr lang="de-CH" altLang="fr-FR" smtClean="0"/>
          </a:p>
          <a:p>
            <a:endParaRPr lang="de-CH" altLang="fr-FR" smtClean="0"/>
          </a:p>
        </p:txBody>
      </p:sp>
      <p:sp>
        <p:nvSpPr>
          <p:cNvPr id="4" name="Foliennummernplatzhalter 3"/>
          <p:cNvSpPr>
            <a:spLocks noGrp="1"/>
          </p:cNvSpPr>
          <p:nvPr>
            <p:ph type="sldNum" sz="quarter" idx="10"/>
          </p:nvPr>
        </p:nvSpPr>
        <p:spPr/>
        <p:txBody>
          <a:bodyPr/>
          <a:lstStyle/>
          <a:p>
            <a:pPr>
              <a:defRPr/>
            </a:pPr>
            <a:r>
              <a:rPr lang="fr-FR" smtClean="0"/>
              <a:t>| </a:t>
            </a:r>
            <a:r>
              <a:rPr lang="fr-FR" smtClean="0">
                <a:solidFill>
                  <a:schemeClr val="bg2"/>
                </a:solidFill>
              </a:rPr>
              <a:t>Diapositive </a:t>
            </a:r>
            <a:fld id="{DB21A48C-D425-40E3-BEBD-BE4B0503D2DF}" type="slidenum">
              <a:rPr lang="fr-FR" smtClean="0">
                <a:solidFill>
                  <a:schemeClr val="bg2"/>
                </a:solidFill>
              </a:rPr>
              <a:pPr>
                <a:defRPr/>
              </a:pPr>
              <a:t>90</a:t>
            </a:fld>
            <a:r>
              <a:rPr lang="fr-FR" smtClean="0">
                <a:solidFill>
                  <a:schemeClr val="bg2"/>
                </a:solidFill>
              </a:rPr>
              <a:t> </a:t>
            </a:r>
            <a:r>
              <a:rPr lang="fr-FR" smtClean="0"/>
              <a:t>|</a:t>
            </a:r>
            <a:endParaRPr lang="fr-FR"/>
          </a:p>
        </p:txBody>
      </p:sp>
    </p:spTree>
    <p:extLst>
      <p:ext uri="{BB962C8B-B14F-4D97-AF65-F5344CB8AC3E}">
        <p14:creationId xmlns:p14="http://schemas.microsoft.com/office/powerpoint/2010/main" val="2128296399"/>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_UNIL_IDHEAP_V08">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Verdana"/>
        <a:ea typeface="ヒラギノ角ゴ Pro W3"/>
        <a:cs typeface=""/>
      </a:majorFont>
      <a:minorFont>
        <a:latin typeface="Verdana"/>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UNIL_IDHEAP_PPT</Template>
  <TotalTime>0</TotalTime>
  <Words>2769</Words>
  <Application>Microsoft Office PowerPoint</Application>
  <PresentationFormat>Bildschirmpräsentation (4:3)</PresentationFormat>
  <Paragraphs>620</Paragraphs>
  <Slides>90</Slides>
  <Notes>33</Notes>
  <HiddenSlides>0</HiddenSlides>
  <MMClips>0</MMClips>
  <ScaleCrop>false</ScaleCrop>
  <HeadingPairs>
    <vt:vector size="6" baseType="variant">
      <vt:variant>
        <vt:lpstr>Verwendete Schriftarten</vt:lpstr>
      </vt:variant>
      <vt:variant>
        <vt:i4>13</vt:i4>
      </vt:variant>
      <vt:variant>
        <vt:lpstr>Design</vt:lpstr>
      </vt:variant>
      <vt:variant>
        <vt:i4>1</vt:i4>
      </vt:variant>
      <vt:variant>
        <vt:lpstr>Folientitel</vt:lpstr>
      </vt:variant>
      <vt:variant>
        <vt:i4>90</vt:i4>
      </vt:variant>
    </vt:vector>
  </HeadingPairs>
  <TitlesOfParts>
    <vt:vector size="104" baseType="lpstr">
      <vt:lpstr>Arial Unicode MS</vt:lpstr>
      <vt:lpstr>MS PGothic</vt:lpstr>
      <vt:lpstr>Arial</vt:lpstr>
      <vt:lpstr>Arial Narrow</vt:lpstr>
      <vt:lpstr>Arial Rounded MT Bold</vt:lpstr>
      <vt:lpstr>Calibri</vt:lpstr>
      <vt:lpstr>Cambria</vt:lpstr>
      <vt:lpstr>MS Mincho</vt:lpstr>
      <vt:lpstr>Times</vt:lpstr>
      <vt:lpstr>Times New Roman</vt:lpstr>
      <vt:lpstr>Verdana</vt:lpstr>
      <vt:lpstr>Wingdings</vt:lpstr>
      <vt:lpstr>ヒラギノ角ゴ Pro W3</vt:lpstr>
      <vt:lpstr>PPT_UNIL_IDHEAP_V08</vt:lpstr>
      <vt:lpstr>CEMAP   Gouvernance multiniveaux</vt:lpstr>
      <vt:lpstr>Les trois piliers du système politique suisse</vt:lpstr>
      <vt:lpstr>PowerPoint-Präsentation</vt:lpstr>
      <vt:lpstr>PowerPoint-Präsentation</vt:lpstr>
      <vt:lpstr>PowerPoint-Präsentation</vt:lpstr>
      <vt:lpstr>PowerPoint-Präsentation</vt:lpstr>
      <vt:lpstr>PowerPoint-Präsentation</vt:lpstr>
      <vt:lpstr>Tables des matières</vt:lpstr>
      <vt:lpstr>PowerPoint-Präsentation</vt:lpstr>
      <vt:lpstr>“Governance” (Gouvernance)</vt:lpstr>
      <vt:lpstr>Bibliography (1)</vt:lpstr>
      <vt:lpstr>Bibliography (2)</vt:lpstr>
      <vt:lpstr>Key requirements of the modern state:</vt:lpstr>
      <vt:lpstr>Usage analytique du concept</vt:lpstr>
      <vt:lpstr>Pilotage («Allocation») </vt:lpstr>
      <vt:lpstr>In a nutshell:</vt:lpstr>
      <vt:lpstr>The theoretical backgrounds of governance</vt:lpstr>
      <vt:lpstr>Approches théoriques utilisant le concept</vt:lpstr>
      <vt:lpstr>Deux dimensions où les acteurs sont impliqués</vt:lpstr>
      <vt:lpstr>Governance in International Relations</vt:lpstr>
      <vt:lpstr>Governance and Policy research</vt:lpstr>
      <vt:lpstr>Vertical epistemic policy communities </vt:lpstr>
      <vt:lpstr>Structure de l’Etat et forme de gouvernance</vt:lpstr>
      <vt:lpstr>Gouvernance et démocratie (1)</vt:lpstr>
      <vt:lpstr>Gouvernance et démocratie (2)</vt:lpstr>
      <vt:lpstr>Tables des matières</vt:lpstr>
      <vt:lpstr>Transferts</vt:lpstr>
      <vt:lpstr>PowerPoint-Präsentation</vt:lpstr>
      <vt:lpstr>Importance of the different sources</vt:lpstr>
      <vt:lpstr>PowerPoint-Präsentation</vt:lpstr>
      <vt:lpstr>Principes d’«égalisation» et d’«organisation»</vt:lpstr>
      <vt:lpstr>Tâches du niveau national</vt:lpstr>
      <vt:lpstr>Tâches du niveau cantonal</vt:lpstr>
      <vt:lpstr>Tâches du niveau communal</vt:lpstr>
      <vt:lpstr>Répartition et collaboration</vt:lpstr>
      <vt:lpstr>Structure des dépenses, les trois niveaux</vt:lpstr>
      <vt:lpstr>Formes de «coopération»</vt:lpstr>
      <vt:lpstr>Gouvernance multiniveaux</vt:lpstr>
      <vt:lpstr>PowerPoint-Präsentation</vt:lpstr>
      <vt:lpstr>Les trois composantes de l’accomplissement des tâches publiques</vt:lpstr>
      <vt:lpstr>Exemples</vt:lpstr>
      <vt:lpstr>Faits empiriques</vt:lpstr>
      <vt:lpstr>PowerPoint-Präsentation</vt:lpstr>
      <vt:lpstr>PowerPoint-Präsentation</vt:lpstr>
      <vt:lpstr>Relations inter-gouvernementales : problèmes</vt:lpstr>
      <vt:lpstr>Tables des matières</vt:lpstr>
      <vt:lpstr>Toujours les mêmes problèmes:</vt:lpstr>
      <vt:lpstr>Solutions!</vt:lpstr>
      <vt:lpstr>Nombre de communes en Suisse</vt:lpstr>
      <vt:lpstr>PowerPoint-Präsentation</vt:lpstr>
      <vt:lpstr>Gouvernance multiniveaux</vt:lpstr>
      <vt:lpstr>Commission européenne</vt:lpstr>
      <vt:lpstr>The emergence of the concept (Conzelmann 2008)</vt:lpstr>
      <vt:lpstr>Conzelmann (2008):</vt:lpstr>
      <vt:lpstr>PowerPoint-Präsentation</vt:lpstr>
      <vt:lpstr>More than unitary solutions in different fields of research</vt:lpstr>
      <vt:lpstr>PowerPoint-Präsentation</vt:lpstr>
      <vt:lpstr>Two types of Multi-level Governance</vt:lpstr>
      <vt:lpstr>PowerPoint-Präsentation</vt:lpstr>
      <vt:lpstr>Human community versus task or policy problems</vt:lpstr>
      <vt:lpstr>Nouvelles formes de gouvernance multi-niveaux en Suisse?</vt:lpstr>
      <vt:lpstr>PowerPoint-Präsentation</vt:lpstr>
      <vt:lpstr>Facteurs explicatifs de la réforme de la répartition des tâches</vt:lpstr>
      <vt:lpstr>«Revitaliser» le fédéralisme</vt:lpstr>
      <vt:lpstr>Les conventions-programmes</vt:lpstr>
      <vt:lpstr>PowerPoint-Präsentation</vt:lpstr>
      <vt:lpstr>PowerPoint-Präsentation</vt:lpstr>
      <vt:lpstr>Redéfinition de la collaboration verticale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www.tak-cta.ch</vt:lpstr>
      <vt:lpstr>Les projets modèles</vt:lpstr>
      <vt:lpstr>PowerPoint-Präsentation</vt:lpstr>
      <vt:lpstr>PowerPoint-Präsentation</vt:lpstr>
      <vt:lpstr>PowerPoint-Präsentation</vt:lpstr>
      <vt:lpstr>Constats</vt:lpstr>
      <vt:lpstr>Dépasser certaines idées erronées </vt:lpstr>
      <vt:lpstr>PowerPoint-Präsentation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Dhouha Steiner</dc:creator>
  <cp:lastModifiedBy>aladner</cp:lastModifiedBy>
  <cp:revision>108</cp:revision>
  <cp:lastPrinted>2016-02-03T07:17:21Z</cp:lastPrinted>
  <dcterms:created xsi:type="dcterms:W3CDTF">2015-03-30T07:17:21Z</dcterms:created>
  <dcterms:modified xsi:type="dcterms:W3CDTF">2018-03-21T10:04:21Z</dcterms:modified>
</cp:coreProperties>
</file>